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23"/>
  </p:notesMasterIdLst>
  <p:sldIdLst>
    <p:sldId id="294" r:id="rId4"/>
    <p:sldId id="257" r:id="rId5"/>
    <p:sldId id="258" r:id="rId6"/>
    <p:sldId id="259" r:id="rId7"/>
    <p:sldId id="260" r:id="rId8"/>
    <p:sldId id="261" r:id="rId9"/>
    <p:sldId id="285" r:id="rId10"/>
    <p:sldId id="269" r:id="rId11"/>
    <p:sldId id="287" r:id="rId12"/>
    <p:sldId id="296" r:id="rId13"/>
    <p:sldId id="288" r:id="rId14"/>
    <p:sldId id="286" r:id="rId15"/>
    <p:sldId id="290" r:id="rId16"/>
    <p:sldId id="270" r:id="rId17"/>
    <p:sldId id="289" r:id="rId18"/>
    <p:sldId id="292" r:id="rId19"/>
    <p:sldId id="291" r:id="rId20"/>
    <p:sldId id="279" r:id="rId21"/>
    <p:sldId id="295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031B"/>
    <a:srgbClr val="FF9900"/>
    <a:srgbClr val="A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E45B8B-C90A-4B4E-904B-1128F19A1A08}" v="9" dt="2025-07-09T22:37:19.3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C39A2-F495-4E60-83B3-25866C341B6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E6112-DE0C-48EE-9776-B5945ABE722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44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4E5214-A3A0-E67B-1C22-AAEFF4D02B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ACD7F6D-26EC-2F4A-AA4A-93C11ECA6B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822D3F-0496-6ECD-23DF-023E9B89A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F4D7-9448-4F41-98E9-0A375759F760}" type="datetime1">
              <a:rPr lang="fr-FR" smtClean="0"/>
              <a:t>10/07/2025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34F7B4-C548-B9C5-A78D-084212BE8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D71BCC-AA08-9C6B-3FB7-68BF0C399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2ABE-47C2-4A3E-9266-EAEA81A0BB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2922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C60978-B652-E189-44C1-D02C4B4B0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A96E4E7-D78A-B0D2-63AF-72C0D6D286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EF1A7C-D362-D2DD-CC65-A743F7272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E648E-9FDB-4853-B20D-84690D50E817}" type="datetime1">
              <a:rPr lang="fr-FR" smtClean="0"/>
              <a:t>10/07/2025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DB78E5-1AE4-B0CD-2B4F-15E4D5208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A90C18-261E-4F4E-EA12-035356E11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2ABE-47C2-4A3E-9266-EAEA81A0BB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3993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CBCD6BD-6D9C-B10C-E654-02610B815B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F198BA6-C7D8-360D-7FFB-503E28CE6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9B9E4A-BFF2-1A60-9BB1-0A3CD0E89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93B1F-1879-49F2-A624-2FDDA8D6413A}" type="datetime1">
              <a:rPr lang="fr-FR" smtClean="0"/>
              <a:t>10/07/2025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FC3578-3229-EE3A-735F-7D594BDD6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A07612-CE71-788F-634F-66319BE69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2ABE-47C2-4A3E-9266-EAEA81A0BB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6818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337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2120" cy="11446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992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562" y="1604514"/>
            <a:ext cx="10972120" cy="39771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873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2120" cy="11446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992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562" y="1604514"/>
            <a:ext cx="10972120" cy="397715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085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2120" cy="11446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992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562" y="1604514"/>
            <a:ext cx="5354133" cy="397715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6231903" y="1604514"/>
            <a:ext cx="5354133" cy="397715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0725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2120" cy="11446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992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8540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609562" y="273352"/>
            <a:ext cx="10972120" cy="53073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4415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2120" cy="11446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992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562" y="1604515"/>
            <a:ext cx="5354133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31903" y="1604514"/>
            <a:ext cx="5354133" cy="397715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609562" y="3681925"/>
            <a:ext cx="5354133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6522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2120" cy="11446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992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562" y="1604514"/>
            <a:ext cx="5354133" cy="397715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231903" y="1604515"/>
            <a:ext cx="5354133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231903" y="3681925"/>
            <a:ext cx="5354133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9923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4650D5-6C0F-51E6-03C6-E2B661948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461CD0-A6B8-FDCE-7BBD-A44E74B2B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C1F5E3-AB32-E057-7A75-D8B173035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11155-54CF-4715-8BDB-38F5C747D224}" type="datetime1">
              <a:rPr lang="fr-FR" smtClean="0"/>
              <a:t>10/07/2025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F70179-A969-5E77-E163-C9C6531A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B16A3E-F242-1963-7E56-E900AC937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2ABE-47C2-4A3E-9266-EAEA81A0BB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458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2120" cy="11446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992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562" y="1604515"/>
            <a:ext cx="5354133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1903" y="1604515"/>
            <a:ext cx="5354133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09562" y="3681925"/>
            <a:ext cx="10972120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9184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2120" cy="11446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992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562" y="1604515"/>
            <a:ext cx="10972120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09562" y="3681925"/>
            <a:ext cx="10972120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6557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2120" cy="11446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992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562" y="1604515"/>
            <a:ext cx="5354133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231903" y="1604515"/>
            <a:ext cx="5354133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609562" y="3681925"/>
            <a:ext cx="5354133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6231903" y="3681925"/>
            <a:ext cx="5354133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4485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2120" cy="11446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992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562" y="1604515"/>
            <a:ext cx="3532848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319619" y="1604515"/>
            <a:ext cx="3532848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8029676" y="1604515"/>
            <a:ext cx="3532848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09562" y="3681925"/>
            <a:ext cx="3532848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4319619" y="3681925"/>
            <a:ext cx="3532848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8029676" y="3681925"/>
            <a:ext cx="3532848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2423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927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2120" cy="11446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992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562" y="1604514"/>
            <a:ext cx="10972120" cy="397715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75156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2120" cy="11446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992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562" y="1604514"/>
            <a:ext cx="10972120" cy="397715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7228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2120" cy="11446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992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562" y="1604514"/>
            <a:ext cx="5354133" cy="397715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231903" y="1604514"/>
            <a:ext cx="5354133" cy="397715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2562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2120" cy="11446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992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44986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609562" y="273352"/>
            <a:ext cx="10972120" cy="53073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40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7CC602-CD4E-6BF4-17F8-8F542DFFB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0A47FA-95E6-0BE9-CD6A-696699B3E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0315AD-CD20-016D-B2BB-BB12EAD85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8D302-E695-42CC-AB1E-644989BC49B4}" type="datetime1">
              <a:rPr lang="fr-FR" smtClean="0"/>
              <a:t>10/07/2025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0A1C24-0DDC-3A42-9240-2F263DCAB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AD4138-BA4C-C458-42B3-425B84ABB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2ABE-47C2-4A3E-9266-EAEA81A0BB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41993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2120" cy="11446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992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562" y="1604515"/>
            <a:ext cx="5354133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03" y="1604514"/>
            <a:ext cx="5354133" cy="397715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09562" y="3681925"/>
            <a:ext cx="5354133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38411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2120" cy="11446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992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562" y="1604514"/>
            <a:ext cx="5354133" cy="397715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03" y="1604515"/>
            <a:ext cx="5354133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231903" y="3681925"/>
            <a:ext cx="5354133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45096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2120" cy="11446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992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562" y="1604515"/>
            <a:ext cx="5354133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03" y="1604515"/>
            <a:ext cx="5354133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09562" y="3681925"/>
            <a:ext cx="10972120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66101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2120" cy="11446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992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562" y="1604515"/>
            <a:ext cx="10972120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09562" y="3681925"/>
            <a:ext cx="10972120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98743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2120" cy="11446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992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9562" y="1604515"/>
            <a:ext cx="5354133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31903" y="1604515"/>
            <a:ext cx="5354133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09562" y="3681925"/>
            <a:ext cx="5354133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6231903" y="3681925"/>
            <a:ext cx="5354133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69752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2120" cy="11446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992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562" y="1604515"/>
            <a:ext cx="3532848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319619" y="1604515"/>
            <a:ext cx="3532848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8029676" y="1604515"/>
            <a:ext cx="3532848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609562" y="3681925"/>
            <a:ext cx="3532848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4319619" y="3681925"/>
            <a:ext cx="3532848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8029676" y="3681925"/>
            <a:ext cx="3532848" cy="18968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8797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B4D75D-C293-CEDF-2558-BF8356016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48C573-F5E6-9C44-22E0-C78D0B3F4C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BCE05A5-3EE7-15A0-A3F5-C2030754D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0772E7-7AD0-900B-F560-BA1422E15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C820-28C2-4EE9-A43E-68F7AA26EC5A}" type="datetime1">
              <a:rPr lang="fr-FR" smtClean="0"/>
              <a:t>10/07/2025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1F58F8B-85E8-E248-AF6D-605BC414E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57888C5-4FE3-A786-C48C-551BA443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2ABE-47C2-4A3E-9266-EAEA81A0BB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6924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C38753-8F4C-977E-B415-AB10192F0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4DE8FD0-CFB5-3AC8-5DCD-7C23AEC3A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69777EA-E700-74E3-CFD5-98C2AAAE0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12D375B-8961-A88E-5FC0-BCFC0D7D3B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AB61890-7DC9-7D57-0C12-FB29384B79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1DD9C14-169C-DFA5-204C-D97417736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D035-7D86-41F2-953A-637346601051}" type="datetime1">
              <a:rPr lang="fr-FR" smtClean="0"/>
              <a:t>10/07/2025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C357574-342C-0EEE-5650-D9190C2C3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8ACD07E-D705-C493-69C4-BF05F28D0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2ABE-47C2-4A3E-9266-EAEA81A0BB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3728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3A25FD-0730-2063-F71C-52C11D5F1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5D5F2E-035F-6479-0360-5CF386711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D939A-E73D-4C12-A49F-C36D4B0A0FD5}" type="datetime1">
              <a:rPr lang="fr-FR" smtClean="0"/>
              <a:t>10/07/2025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9893A3E-59A1-931D-FF13-7B6E30A51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934105-B3E5-88FD-A7BA-F67AEA76A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2ABE-47C2-4A3E-9266-EAEA81A0BB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21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4490D0E-22AD-926B-87B8-02567C84D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90A7-D90F-4F18-B2F9-83DA5E786006}" type="datetime1">
              <a:rPr lang="fr-FR" smtClean="0"/>
              <a:t>10/07/2025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445CC5A-5600-9780-FCCD-910F0100C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DEC982-09BB-B7A2-19CB-01543B11F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2ABE-47C2-4A3E-9266-EAEA81A0BB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1337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172C90-7016-738A-80A2-34094A656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E4FF05-F65F-3E78-A2F8-D6B78F1C2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49A3ADC-A488-796C-213E-4086FCF04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A399A2C-EE92-A86A-E914-AF92758B9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BCA54-0BDD-4F97-8947-1A6474F865EA}" type="datetime1">
              <a:rPr lang="fr-FR" smtClean="0"/>
              <a:t>10/07/2025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F5C330-EC9C-73FF-362F-D5E93B40E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DB4370-E90E-D4CF-7BDE-437EF2724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2ABE-47C2-4A3E-9266-EAEA81A0BB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2122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EECF99-B2E8-6744-1167-E1899055D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13F7179-40BC-768D-5CA6-5FF0CFF385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8170995-9B0A-4B3B-55F1-00559732CC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C1D0CE-DCA7-8C47-46D6-CE63FF4A4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576A-43B8-48D1-9305-FF99632AA646}" type="datetime1">
              <a:rPr lang="fr-FR" smtClean="0"/>
              <a:t>10/07/2025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3BFDA1-0D4D-0DCA-C1D5-A7F79EC2B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AE5F708-0AF1-7B8D-1207-A0D132D7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2ABE-47C2-4A3E-9266-EAEA81A0BB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4398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A7F3066-16C1-85A7-B764-C869AD21B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20BE9C-1131-689E-9945-D9FCD8645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6C7DE0-712C-6208-5B43-04D01C6AD7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BE97EC-C419-42FF-84A0-5F56716228F4}" type="datetime1">
              <a:rPr lang="fr-FR" smtClean="0"/>
              <a:t>10/07/2025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B12158-0BBA-9971-BCCB-1184D790E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0367D5-11BB-6F9D-4C86-A561FFFA5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D22ABE-47C2-4A3E-9266-EAEA81A0BB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891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0" y="212281"/>
            <a:ext cx="12189067" cy="1141416"/>
          </a:xfrm>
          <a:prstGeom prst="rect">
            <a:avLst/>
          </a:prstGeom>
          <a:solidFill>
            <a:srgbClr val="729FC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" name="Image 4"/>
          <p:cNvPicPr/>
          <p:nvPr/>
        </p:nvPicPr>
        <p:blipFill>
          <a:blip r:embed="rId14"/>
          <a:stretch/>
        </p:blipFill>
        <p:spPr>
          <a:xfrm>
            <a:off x="0" y="5783829"/>
            <a:ext cx="12188632" cy="1072833"/>
          </a:xfrm>
          <a:prstGeom prst="rect">
            <a:avLst/>
          </a:prstGeom>
          <a:ln>
            <a:noFill/>
          </a:ln>
        </p:spPr>
      </p:pic>
      <p:sp>
        <p:nvSpPr>
          <p:cNvPr id="2" name="PlaceHolder 2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2120" cy="11446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3992" b="0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609562" y="1604514"/>
            <a:ext cx="10972120" cy="397715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903" b="0" strike="noStrike" spc="-1">
                <a:latin typeface="Arial"/>
              </a:rPr>
              <a:t>Cliquez pour éditer le format du plan de texte</a:t>
            </a:r>
          </a:p>
          <a:p>
            <a:pPr marL="783821" lvl="1" indent="-293933">
              <a:spcBef>
                <a:spcPts val="102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540" b="0" strike="noStrike" spc="-1">
                <a:latin typeface="Arial"/>
              </a:rPr>
              <a:t>Second niveau de plan</a:t>
            </a:r>
          </a:p>
          <a:p>
            <a:pPr marL="1175731" lvl="2" indent="-261274">
              <a:spcBef>
                <a:spcPts val="7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177" b="0" strike="noStrike" spc="-1">
                <a:latin typeface="Arial"/>
              </a:rPr>
              <a:t>Troisième niveau de plan</a:t>
            </a:r>
          </a:p>
          <a:p>
            <a:pPr marL="1567642" lvl="3" indent="-195955">
              <a:spcBef>
                <a:spcPts val="51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14" b="0" strike="noStrike" spc="-1">
                <a:latin typeface="Arial"/>
              </a:rPr>
              <a:t>Quatrième niveau de plan</a:t>
            </a:r>
          </a:p>
          <a:p>
            <a:pPr marL="1959552" lvl="4" indent="-195955">
              <a:spcBef>
                <a:spcPts val="2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14" b="0" strike="noStrike" spc="-1">
                <a:latin typeface="Arial"/>
              </a:rPr>
              <a:t>Cinquième niveau de plan</a:t>
            </a:r>
          </a:p>
          <a:p>
            <a:pPr marL="2351462" lvl="5" indent="-195955">
              <a:spcBef>
                <a:spcPts val="2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14" b="0" strike="noStrike" spc="-1">
                <a:latin typeface="Arial"/>
              </a:rPr>
              <a:t>Sixième niveau de plan</a:t>
            </a:r>
          </a:p>
          <a:p>
            <a:pPr marL="2743373" lvl="6" indent="-195955">
              <a:spcBef>
                <a:spcPts val="2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14" b="0" strike="noStrike" spc="-1">
                <a:latin typeface="Arial"/>
              </a:rPr>
              <a:t>Septième niveau de plan</a:t>
            </a:r>
          </a:p>
        </p:txBody>
      </p:sp>
    </p:spTree>
    <p:extLst>
      <p:ext uri="{BB962C8B-B14F-4D97-AF65-F5344CB8AC3E}">
        <p14:creationId xmlns:p14="http://schemas.microsoft.com/office/powerpoint/2010/main" val="186962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829544" rtl="0" eaLnBrk="1" latinLnBrk="0" hangingPunct="1">
        <a:lnSpc>
          <a:spcPct val="90000"/>
        </a:lnSpc>
        <a:spcBef>
          <a:spcPct val="0"/>
        </a:spcBef>
        <a:buNone/>
        <a:defRPr sz="39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910" indent="-293933" algn="l" defTabSz="829544" rtl="0" eaLnBrk="1" latinLnBrk="0" hangingPunct="1">
        <a:lnSpc>
          <a:spcPct val="90000"/>
        </a:lnSpc>
        <a:spcBef>
          <a:spcPts val="1286"/>
        </a:spcBef>
        <a:buClr>
          <a:srgbClr val="000000"/>
        </a:buClr>
        <a:buSzPct val="45000"/>
        <a:buFont typeface="Wingdings" charset="2"/>
        <a:buChar char=""/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22158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036930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451701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866473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281245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6017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789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561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ustomShape 1"/>
          <p:cNvSpPr/>
          <p:nvPr/>
        </p:nvSpPr>
        <p:spPr>
          <a:xfrm>
            <a:off x="0" y="0"/>
            <a:ext cx="12189067" cy="651538"/>
          </a:xfrm>
          <a:prstGeom prst="rect">
            <a:avLst/>
          </a:prstGeom>
          <a:solidFill>
            <a:srgbClr val="729FCF"/>
          </a:solidFill>
          <a:ln w="72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2"/>
          <p:cNvSpPr/>
          <p:nvPr/>
        </p:nvSpPr>
        <p:spPr>
          <a:xfrm>
            <a:off x="217701" y="6205124"/>
            <a:ext cx="650925" cy="488245"/>
          </a:xfrm>
          <a:prstGeom prst="rect">
            <a:avLst/>
          </a:prstGeom>
          <a:noFill/>
          <a:ln w="72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PlaceHolder 3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2120" cy="114468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3992" b="0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609562" y="1604514"/>
            <a:ext cx="10972120" cy="397715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903" b="0" strike="noStrike" spc="-1">
                <a:latin typeface="Arial"/>
              </a:rPr>
              <a:t>Cliquez pour éditer le format du plan de texte</a:t>
            </a:r>
          </a:p>
          <a:p>
            <a:pPr marL="783821" lvl="1" indent="-293933">
              <a:spcBef>
                <a:spcPts val="102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540" b="0" strike="noStrike" spc="-1">
                <a:latin typeface="Arial"/>
              </a:rPr>
              <a:t>Second niveau de plan</a:t>
            </a:r>
          </a:p>
          <a:p>
            <a:pPr marL="1175731" lvl="2" indent="-261274">
              <a:spcBef>
                <a:spcPts val="7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177" b="0" strike="noStrike" spc="-1">
                <a:latin typeface="Arial"/>
              </a:rPr>
              <a:t>Troisième niveau de plan</a:t>
            </a:r>
          </a:p>
          <a:p>
            <a:pPr marL="1567642" lvl="3" indent="-195955">
              <a:spcBef>
                <a:spcPts val="51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14" b="0" strike="noStrike" spc="-1">
                <a:latin typeface="Arial"/>
              </a:rPr>
              <a:t>Quatrième niveau de plan</a:t>
            </a:r>
          </a:p>
          <a:p>
            <a:pPr marL="1959552" lvl="4" indent="-195955">
              <a:spcBef>
                <a:spcPts val="2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14" b="0" strike="noStrike" spc="-1">
                <a:latin typeface="Arial"/>
              </a:rPr>
              <a:t>Cinquième niveau de plan</a:t>
            </a:r>
          </a:p>
          <a:p>
            <a:pPr marL="2351462" lvl="5" indent="-195955">
              <a:spcBef>
                <a:spcPts val="2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14" b="0" strike="noStrike" spc="-1">
                <a:latin typeface="Arial"/>
              </a:rPr>
              <a:t>Sixième niveau de plan</a:t>
            </a:r>
          </a:p>
          <a:p>
            <a:pPr marL="2743373" lvl="6" indent="-195955">
              <a:spcBef>
                <a:spcPts val="2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14" b="0" strike="noStrike" spc="-1">
                <a:latin typeface="Arial"/>
              </a:rPr>
              <a:t>Septième niveau de plan</a:t>
            </a:r>
          </a:p>
        </p:txBody>
      </p:sp>
    </p:spTree>
    <p:extLst>
      <p:ext uri="{BB962C8B-B14F-4D97-AF65-F5344CB8AC3E}">
        <p14:creationId xmlns:p14="http://schemas.microsoft.com/office/powerpoint/2010/main" val="2203437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829544" rtl="0" eaLnBrk="1" latinLnBrk="0" hangingPunct="1">
        <a:lnSpc>
          <a:spcPct val="90000"/>
        </a:lnSpc>
        <a:spcBef>
          <a:spcPct val="0"/>
        </a:spcBef>
        <a:buNone/>
        <a:defRPr sz="39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910" indent="-293933" algn="l" defTabSz="829544" rtl="0" eaLnBrk="1" latinLnBrk="0" hangingPunct="1">
        <a:lnSpc>
          <a:spcPct val="90000"/>
        </a:lnSpc>
        <a:spcBef>
          <a:spcPts val="1286"/>
        </a:spcBef>
        <a:buClr>
          <a:srgbClr val="000000"/>
        </a:buClr>
        <a:buSzPct val="45000"/>
        <a:buFont typeface="Wingdings" charset="2"/>
        <a:buChar char=""/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22158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036930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451701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866473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281245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6017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789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561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3.mp4"/><Relationship Id="rId7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microsoft.com/office/2007/relationships/hdphoto" Target="../media/hdphoto1.wdp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1850106" y="375574"/>
            <a:ext cx="8489589" cy="8148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 defTabSz="829544"/>
            <a:r>
              <a:rPr lang="fr-FR" sz="2903" b="1" spc="-1" noProof="0" err="1">
                <a:solidFill>
                  <a:srgbClr val="FFFFFF"/>
                </a:solidFill>
                <a:latin typeface="Noto Sans Black"/>
                <a:ea typeface="DejaVu Sans"/>
              </a:rPr>
              <a:t>Ribbing</a:t>
            </a:r>
            <a:r>
              <a:rPr lang="fr-FR" sz="2903" b="1" spc="-1" noProof="0">
                <a:solidFill>
                  <a:srgbClr val="FFFFFF"/>
                </a:solidFill>
                <a:latin typeface="Noto Sans Black"/>
                <a:ea typeface="DejaVu Sans"/>
              </a:rPr>
              <a:t> in </a:t>
            </a:r>
            <a:r>
              <a:rPr lang="fr-FR" sz="2903" b="1" spc="-1" noProof="0" err="1">
                <a:solidFill>
                  <a:srgbClr val="FFFFFF"/>
                </a:solidFill>
                <a:latin typeface="Noto Sans Black"/>
                <a:ea typeface="DejaVu Sans"/>
              </a:rPr>
              <a:t>inertial</a:t>
            </a:r>
            <a:r>
              <a:rPr lang="fr-FR" sz="2903" b="1" spc="-1" noProof="0">
                <a:solidFill>
                  <a:srgbClr val="FFFFFF"/>
                </a:solidFill>
                <a:latin typeface="Noto Sans Black"/>
                <a:ea typeface="DejaVu Sans"/>
              </a:rPr>
              <a:t> </a:t>
            </a:r>
            <a:r>
              <a:rPr lang="fr-FR" sz="2903" b="1" spc="-1" noProof="0" err="1">
                <a:solidFill>
                  <a:srgbClr val="FFFFFF"/>
                </a:solidFill>
                <a:latin typeface="Noto Sans Black"/>
                <a:ea typeface="DejaVu Sans"/>
              </a:rPr>
              <a:t>liquid</a:t>
            </a:r>
            <a:r>
              <a:rPr lang="fr-FR" sz="2903" b="1" spc="-1" noProof="0">
                <a:solidFill>
                  <a:srgbClr val="FFFFFF"/>
                </a:solidFill>
                <a:latin typeface="Noto Sans Black"/>
                <a:ea typeface="DejaVu Sans"/>
              </a:rPr>
              <a:t> </a:t>
            </a:r>
            <a:r>
              <a:rPr lang="fr-FR" sz="2903" b="1" spc="-1" noProof="0" err="1">
                <a:solidFill>
                  <a:srgbClr val="FFFFFF"/>
                </a:solidFill>
                <a:latin typeface="Noto Sans Black"/>
                <a:ea typeface="DejaVu Sans"/>
              </a:rPr>
              <a:t>entrainment</a:t>
            </a:r>
            <a:r>
              <a:rPr lang="fr-FR" sz="2903" b="1" spc="-1" noProof="0">
                <a:solidFill>
                  <a:srgbClr val="FFFFFF"/>
                </a:solidFill>
                <a:latin typeface="Noto Sans Black"/>
                <a:ea typeface="DejaVu Sans"/>
              </a:rPr>
              <a:t> : </a:t>
            </a:r>
            <a:r>
              <a:rPr lang="fr-FR" sz="2903" b="1" spc="-1" noProof="0" err="1">
                <a:solidFill>
                  <a:srgbClr val="FFFFFF"/>
                </a:solidFill>
                <a:latin typeface="Noto Sans Black"/>
                <a:ea typeface="DejaVu Sans"/>
              </a:rPr>
              <a:t>stability</a:t>
            </a:r>
            <a:r>
              <a:rPr lang="fr-FR" sz="2903" b="1" spc="-1" noProof="0">
                <a:solidFill>
                  <a:srgbClr val="FFFFFF"/>
                </a:solidFill>
                <a:latin typeface="Noto Sans Black"/>
                <a:ea typeface="DejaVu Sans"/>
              </a:rPr>
              <a:t> </a:t>
            </a:r>
            <a:r>
              <a:rPr lang="fr-FR" sz="2903" b="1" spc="-1" noProof="0" err="1">
                <a:solidFill>
                  <a:srgbClr val="FFFFFF"/>
                </a:solidFill>
                <a:latin typeface="Noto Sans Black"/>
                <a:ea typeface="DejaVu Sans"/>
              </a:rPr>
              <a:t>analysis</a:t>
            </a:r>
            <a:r>
              <a:rPr lang="fr-FR" sz="2903" b="1" spc="-1" noProof="0">
                <a:solidFill>
                  <a:srgbClr val="FFFFFF"/>
                </a:solidFill>
                <a:latin typeface="Noto Sans Black"/>
                <a:ea typeface="DejaVu Sans"/>
              </a:rPr>
              <a:t> &amp; simulations</a:t>
            </a:r>
            <a:endParaRPr lang="fr-FR" sz="2903" spc="-1" noProof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CustomShape 2"/>
          <p:cNvSpPr/>
          <p:nvPr/>
        </p:nvSpPr>
        <p:spPr>
          <a:xfrm>
            <a:off x="2013398" y="3690416"/>
            <a:ext cx="8326297" cy="22844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defTabSz="829544"/>
            <a:endParaRPr lang="fr-FR" sz="1633" spc="-1" noProof="0">
              <a:solidFill>
                <a:prstClr val="black"/>
              </a:solidFill>
              <a:latin typeface="Arial"/>
            </a:endParaRPr>
          </a:p>
          <a:p>
            <a:pPr algn="ctr" defTabSz="829544">
              <a:spcBef>
                <a:spcPts val="908"/>
              </a:spcBef>
              <a:tabLst>
                <a:tab pos="0" algn="l"/>
              </a:tabLst>
            </a:pPr>
            <a:r>
              <a:rPr lang="fr-FR" sz="1814" u="sng" spc="-1" noProof="0">
                <a:solidFill>
                  <a:srgbClr val="1C1C1C"/>
                </a:solidFill>
                <a:latin typeface="Arial"/>
                <a:ea typeface="Noto Sans CJK SC"/>
              </a:rPr>
              <a:t>Matthieu Drilhon</a:t>
            </a:r>
            <a:r>
              <a:rPr lang="fr-FR" sz="1814" spc="-1" noProof="0">
                <a:solidFill>
                  <a:srgbClr val="1C1C1C"/>
                </a:solidFill>
                <a:latin typeface="Arial"/>
                <a:ea typeface="Noto Sans CJK SC"/>
              </a:rPr>
              <a:t>, </a:t>
            </a:r>
            <a:r>
              <a:rPr lang="fr-FR" sz="1814" u="sng" spc="-1" noProof="0">
                <a:solidFill>
                  <a:srgbClr val="1C1C1C"/>
                </a:solidFill>
                <a:latin typeface="Arial"/>
                <a:ea typeface="Noto Sans CJK SC"/>
              </a:rPr>
              <a:t>Pierre </a:t>
            </a:r>
            <a:r>
              <a:rPr lang="fr-FR" sz="1814" u="sng" spc="-1" noProof="0" err="1">
                <a:solidFill>
                  <a:srgbClr val="1C1C1C"/>
                </a:solidFill>
                <a:latin typeface="Arial"/>
                <a:ea typeface="Noto Sans CJK SC"/>
              </a:rPr>
              <a:t>Trontin</a:t>
            </a:r>
            <a:r>
              <a:rPr lang="fr-FR" sz="1814" spc="-1" noProof="0">
                <a:solidFill>
                  <a:srgbClr val="1C1C1C"/>
                </a:solidFill>
                <a:latin typeface="Arial"/>
                <a:ea typeface="Noto Sans CJK SC"/>
              </a:rPr>
              <a:t>, Jean-Philippe Matas, </a:t>
            </a:r>
            <a:r>
              <a:rPr lang="fr-FR" sz="1814" spc="-1" noProof="0">
                <a:solidFill>
                  <a:srgbClr val="000000"/>
                </a:solidFill>
                <a:latin typeface="Arial"/>
                <a:ea typeface="DejaVu Sans"/>
              </a:rPr>
              <a:t>J. John </a:t>
            </a:r>
            <a:r>
              <a:rPr lang="fr-FR" sz="1814" spc="-1" noProof="0" err="1">
                <a:solidFill>
                  <a:srgbClr val="000000"/>
                </a:solidFill>
                <a:latin typeface="Arial"/>
                <a:ea typeface="DejaVu Sans"/>
              </a:rPr>
              <a:t>Soundar</a:t>
            </a:r>
            <a:r>
              <a:rPr lang="fr-FR" sz="1814" spc="-1" noProof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fr-FR" sz="1814" spc="-1" noProof="0" err="1">
                <a:solidFill>
                  <a:srgbClr val="000000"/>
                </a:solidFill>
                <a:latin typeface="Arial"/>
                <a:ea typeface="DejaVu Sans"/>
              </a:rPr>
              <a:t>Jerome</a:t>
            </a:r>
            <a:endParaRPr lang="fr-FR" sz="1814" spc="-1" noProof="0">
              <a:solidFill>
                <a:prstClr val="black"/>
              </a:solidFill>
              <a:latin typeface="Arial"/>
            </a:endParaRPr>
          </a:p>
          <a:p>
            <a:pPr defTabSz="829544">
              <a:tabLst>
                <a:tab pos="0" algn="l"/>
              </a:tabLst>
            </a:pPr>
            <a:endParaRPr lang="fr-FR" sz="1814" spc="-1" noProof="0">
              <a:solidFill>
                <a:prstClr val="black"/>
              </a:solidFill>
              <a:latin typeface="Arial"/>
            </a:endParaRPr>
          </a:p>
          <a:p>
            <a:pPr defTabSz="829544">
              <a:tabLst>
                <a:tab pos="0" algn="l"/>
              </a:tabLst>
            </a:pPr>
            <a:endParaRPr lang="fr-FR" sz="1814" spc="-1" noProof="0">
              <a:solidFill>
                <a:prstClr val="black"/>
              </a:solidFill>
              <a:latin typeface="Arial"/>
            </a:endParaRPr>
          </a:p>
          <a:p>
            <a:pPr defTabSz="829544">
              <a:tabLst>
                <a:tab pos="0" algn="l"/>
              </a:tabLst>
            </a:pPr>
            <a:r>
              <a:rPr lang="fr-FR" sz="1814" spc="-1" noProof="0">
                <a:solidFill>
                  <a:srgbClr val="1C1C1C"/>
                </a:solidFill>
                <a:latin typeface="Noto Sans Light"/>
                <a:ea typeface="DejaVu Sans"/>
              </a:rPr>
              <a:t>Claude Bernard Lyon 1 </a:t>
            </a:r>
            <a:r>
              <a:rPr lang="fr-FR" sz="1814" spc="-1" noProof="0" err="1">
                <a:solidFill>
                  <a:srgbClr val="1C1C1C"/>
                </a:solidFill>
                <a:latin typeface="Noto Sans Light"/>
                <a:ea typeface="DejaVu Sans"/>
              </a:rPr>
              <a:t>University</a:t>
            </a:r>
            <a:r>
              <a:rPr lang="fr-FR" sz="1814" spc="-1" noProof="0">
                <a:solidFill>
                  <a:srgbClr val="1C1C1C"/>
                </a:solidFill>
                <a:latin typeface="Noto Sans Light"/>
                <a:ea typeface="DejaVu Sans"/>
              </a:rPr>
              <a:t>.</a:t>
            </a:r>
            <a:endParaRPr lang="fr-FR" sz="1814" spc="-1" noProof="0">
              <a:solidFill>
                <a:prstClr val="black"/>
              </a:solidFill>
              <a:latin typeface="Arial"/>
            </a:endParaRPr>
          </a:p>
          <a:p>
            <a:pPr defTabSz="829544">
              <a:tabLst>
                <a:tab pos="0" algn="l"/>
              </a:tabLst>
            </a:pPr>
            <a:r>
              <a:rPr lang="fr-FR" sz="1814" spc="-1" noProof="0" err="1">
                <a:solidFill>
                  <a:srgbClr val="1C1C1C"/>
                </a:solidFill>
                <a:latin typeface="Noto Sans Light"/>
                <a:ea typeface="DejaVu Sans"/>
              </a:rPr>
              <a:t>Fluid</a:t>
            </a:r>
            <a:r>
              <a:rPr lang="fr-FR" sz="1814" spc="-1" noProof="0">
                <a:solidFill>
                  <a:srgbClr val="1C1C1C"/>
                </a:solidFill>
                <a:latin typeface="Noto Sans Light"/>
                <a:ea typeface="DejaVu Sans"/>
              </a:rPr>
              <a:t> </a:t>
            </a:r>
            <a:r>
              <a:rPr lang="fr-FR" sz="1814" spc="-1" noProof="0" err="1">
                <a:solidFill>
                  <a:srgbClr val="1C1C1C"/>
                </a:solidFill>
                <a:latin typeface="Noto Sans Light"/>
                <a:ea typeface="DejaVu Sans"/>
              </a:rPr>
              <a:t>Mechanics</a:t>
            </a:r>
            <a:r>
              <a:rPr lang="fr-FR" sz="1814" spc="-1" noProof="0">
                <a:solidFill>
                  <a:srgbClr val="1C1C1C"/>
                </a:solidFill>
                <a:latin typeface="Noto Sans Light"/>
                <a:ea typeface="DejaVu Sans"/>
              </a:rPr>
              <a:t> and </a:t>
            </a:r>
            <a:r>
              <a:rPr lang="fr-FR" sz="1814" spc="-1" noProof="0" err="1">
                <a:solidFill>
                  <a:srgbClr val="1C1C1C"/>
                </a:solidFill>
                <a:latin typeface="Noto Sans Light"/>
                <a:ea typeface="DejaVu Sans"/>
              </a:rPr>
              <a:t>Acoustics</a:t>
            </a:r>
            <a:r>
              <a:rPr lang="fr-FR" sz="1814" spc="-1" noProof="0">
                <a:solidFill>
                  <a:srgbClr val="1C1C1C"/>
                </a:solidFill>
                <a:latin typeface="Noto Sans Light"/>
                <a:ea typeface="DejaVu Sans"/>
              </a:rPr>
              <a:t> </a:t>
            </a:r>
            <a:r>
              <a:rPr lang="fr-FR" sz="1814" spc="-1" noProof="0" err="1">
                <a:solidFill>
                  <a:srgbClr val="1C1C1C"/>
                </a:solidFill>
                <a:latin typeface="Noto Sans Light"/>
                <a:ea typeface="DejaVu Sans"/>
              </a:rPr>
              <a:t>Laboratory</a:t>
            </a:r>
            <a:r>
              <a:rPr lang="fr-FR" sz="1814" spc="-1" noProof="0">
                <a:solidFill>
                  <a:srgbClr val="1C1C1C"/>
                </a:solidFill>
                <a:latin typeface="Noto Sans Light"/>
                <a:ea typeface="DejaVu Sans"/>
              </a:rPr>
              <a:t> (LMFA).</a:t>
            </a:r>
            <a:endParaRPr lang="fr-FR" sz="1814" spc="-1" noProof="0">
              <a:solidFill>
                <a:prstClr val="black"/>
              </a:solidFill>
              <a:latin typeface="Arial"/>
            </a:endParaRPr>
          </a:p>
          <a:p>
            <a:pPr defTabSz="829544">
              <a:tabLst>
                <a:tab pos="0" algn="l"/>
              </a:tabLst>
            </a:pPr>
            <a:r>
              <a:rPr lang="fr-FR" sz="1814" spc="-1" noProof="0">
                <a:solidFill>
                  <a:srgbClr val="1C1C1C"/>
                </a:solidFill>
                <a:latin typeface="Noto Sans Light"/>
                <a:ea typeface="DejaVu Sans"/>
              </a:rPr>
              <a:t>Lyon, France.</a:t>
            </a:r>
            <a:endParaRPr lang="fr-FR" sz="1814" spc="-1" noProof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82" name="Image 81"/>
          <p:cNvPicPr/>
          <p:nvPr/>
        </p:nvPicPr>
        <p:blipFill>
          <a:blip r:embed="rId2"/>
          <a:srcRect t="32422" b="16321"/>
          <a:stretch/>
        </p:blipFill>
        <p:spPr>
          <a:xfrm>
            <a:off x="2298181" y="1502293"/>
            <a:ext cx="3143059" cy="2415100"/>
          </a:xfrm>
          <a:prstGeom prst="rect">
            <a:avLst/>
          </a:prstGeom>
          <a:ln>
            <a:noFill/>
          </a:ln>
        </p:spPr>
      </p:pic>
      <p:pic>
        <p:nvPicPr>
          <p:cNvPr id="83" name="Image 82"/>
          <p:cNvPicPr/>
          <p:nvPr/>
        </p:nvPicPr>
        <p:blipFill>
          <a:blip r:embed="rId3"/>
          <a:stretch/>
        </p:blipFill>
        <p:spPr>
          <a:xfrm>
            <a:off x="5834449" y="1531033"/>
            <a:ext cx="4309622" cy="2321370"/>
          </a:xfrm>
          <a:prstGeom prst="rect">
            <a:avLst/>
          </a:prstGeom>
          <a:ln>
            <a:noFill/>
          </a:ln>
        </p:spPr>
      </p:pic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E956D7FC-38B2-DE70-7E01-1098C0356341}"/>
              </a:ext>
            </a:extLst>
          </p:cNvPr>
          <p:cNvSpPr txBox="1">
            <a:spLocks/>
          </p:cNvSpPr>
          <p:nvPr/>
        </p:nvSpPr>
        <p:spPr>
          <a:xfrm>
            <a:off x="8367209" y="63064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22ABE-47C2-4A3E-9266-EAEA81A0BB69}" type="slidenum">
              <a:rPr lang="fr-FR" sz="6000" noProof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</a:t>
            </a:fld>
            <a:endParaRPr lang="fr-FR" sz="6000" noProof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17CA53E-14F7-FEBD-330B-962EF69E2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127" y="6040526"/>
            <a:ext cx="1189177" cy="48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E3512-919B-7E96-FB8E-D365929B2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ein air, architecture, bâtiment, ciel&#10;&#10;Le contenu généré par l’IA peut être incorrect.">
            <a:extLst>
              <a:ext uri="{FF2B5EF4-FFF2-40B4-BE49-F238E27FC236}">
                <a16:creationId xmlns:a16="http://schemas.microsoft.com/office/drawing/2014/main" id="{3F14479E-90CB-38E1-7942-3E2574839541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102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0"/>
            <a:ext cx="13716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DAB82BF-F69F-D1F5-2DBB-373B85BFD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>
                <a:solidFill>
                  <a:schemeClr val="bg1"/>
                </a:solidFill>
              </a:rPr>
              <a:t>II. Simplification du problème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7CFA2B8-275D-9F17-A2AC-B1646956D8DF}"/>
              </a:ext>
            </a:extLst>
          </p:cNvPr>
          <p:cNvSpPr txBox="1"/>
          <p:nvPr/>
        </p:nvSpPr>
        <p:spPr>
          <a:xfrm>
            <a:off x="91924" y="1891695"/>
            <a:ext cx="3415695" cy="327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noProof="0"/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7689D606-C508-CB79-1E30-F6F381B43A3D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22ABE-47C2-4A3E-9266-EAEA81A0BB69}" type="slidenum">
              <a:rPr lang="fr-FR" sz="6000" noProof="0" smtClean="0">
                <a:solidFill>
                  <a:schemeClr val="bg1"/>
                </a:solidFill>
              </a:rPr>
              <a:pPr/>
              <a:t>10</a:t>
            </a:fld>
            <a:endParaRPr lang="fr-FR" sz="6000" noProof="0">
              <a:solidFill>
                <a:schemeClr val="bg1"/>
              </a:solidFill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63193E2B-FBAC-D44F-77AB-03C88C4CD200}"/>
              </a:ext>
            </a:extLst>
          </p:cNvPr>
          <p:cNvSpPr txBox="1"/>
          <p:nvPr/>
        </p:nvSpPr>
        <p:spPr>
          <a:xfrm>
            <a:off x="6761463" y="826237"/>
            <a:ext cx="559985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noProof="0">
                <a:solidFill>
                  <a:schemeClr val="bg1"/>
                </a:solidFill>
              </a:rPr>
              <a:t>Problème 2D simplifié: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noProof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noProof="0">
                <a:solidFill>
                  <a:schemeClr val="bg1"/>
                </a:solidFill>
              </a:rPr>
              <a:t>Analogie avec écoulement plaque plane tangentielle inclinée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bg1"/>
                </a:solidFill>
              </a:rPr>
              <a:t>Confinement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bg1"/>
                </a:solidFill>
              </a:rPr>
              <a:t>Documenté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>
                <a:solidFill>
                  <a:schemeClr val="bg1"/>
                </a:solidFill>
              </a:rPr>
              <a:t>Points d’intérêts: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bg1"/>
                </a:solidFill>
              </a:rPr>
              <a:t>Épaisseur de film entrainé 2D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bg1"/>
                </a:solidFill>
              </a:rPr>
              <a:t>Ménisque 2D (instabilités 3D)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bg1"/>
                </a:solidFill>
              </a:rPr>
              <a:t>Confinement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bg1"/>
                </a:solidFill>
              </a:rPr>
              <a:t>Temps de calcul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bg1"/>
                </a:solidFill>
              </a:rPr>
              <a:t>Géométrie complexe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noProof="0">
              <a:solidFill>
                <a:schemeClr val="bg1"/>
              </a:solidFill>
            </a:endParaRPr>
          </a:p>
          <a:p>
            <a:endParaRPr lang="fr-FR" noProof="0">
              <a:solidFill>
                <a:schemeClr val="bg1"/>
              </a:solidFill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E4935194-3638-3589-3B5B-DD9322BC768D}"/>
              </a:ext>
            </a:extLst>
          </p:cNvPr>
          <p:cNvSpPr txBox="1"/>
          <p:nvPr/>
        </p:nvSpPr>
        <p:spPr>
          <a:xfrm>
            <a:off x="3895277" y="6202793"/>
            <a:ext cx="5114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noProof="0" err="1">
                <a:solidFill>
                  <a:schemeClr val="bg1"/>
                </a:solidFill>
              </a:rPr>
              <a:t>Fig</a:t>
            </a:r>
            <a:r>
              <a:rPr lang="fr-FR" i="1" u="sng" noProof="0">
                <a:solidFill>
                  <a:schemeClr val="bg1"/>
                </a:solidFill>
              </a:rPr>
              <a:t> 4 : Représentation 2D </a:t>
            </a:r>
            <a:r>
              <a:rPr lang="fr-FR" i="1" u="sng" noProof="0" err="1">
                <a:solidFill>
                  <a:schemeClr val="bg1"/>
                </a:solidFill>
              </a:rPr>
              <a:t>simplifée</a:t>
            </a:r>
            <a:r>
              <a:rPr lang="fr-FR" i="1" u="sng" noProof="0">
                <a:solidFill>
                  <a:schemeClr val="bg1"/>
                </a:solidFill>
              </a:rPr>
              <a:t> du problème</a:t>
            </a:r>
          </a:p>
        </p:txBody>
      </p: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C2533A58-A6C8-5067-B1DF-050CF3AA824D}"/>
              </a:ext>
            </a:extLst>
          </p:cNvPr>
          <p:cNvCxnSpPr>
            <a:cxnSpLocks/>
          </p:cNvCxnSpPr>
          <p:nvPr/>
        </p:nvCxnSpPr>
        <p:spPr>
          <a:xfrm>
            <a:off x="8895182" y="3456557"/>
            <a:ext cx="164228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F739A9D9-4F2F-7EB1-75A0-FF1DAC7A7C02}"/>
              </a:ext>
            </a:extLst>
          </p:cNvPr>
          <p:cNvGrpSpPr/>
          <p:nvPr/>
        </p:nvGrpSpPr>
        <p:grpSpPr>
          <a:xfrm>
            <a:off x="186908" y="1889268"/>
            <a:ext cx="3937265" cy="2974225"/>
            <a:chOff x="1358591" y="1773954"/>
            <a:chExt cx="4884128" cy="3790561"/>
          </a:xfrm>
        </p:grpSpPr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03340383-630F-7030-CC4C-5A9CE7946E1E}"/>
                </a:ext>
              </a:extLst>
            </p:cNvPr>
            <p:cNvGrpSpPr/>
            <p:nvPr/>
          </p:nvGrpSpPr>
          <p:grpSpPr>
            <a:xfrm>
              <a:off x="1358591" y="1773954"/>
              <a:ext cx="4884128" cy="3790561"/>
              <a:chOff x="1358591" y="1773954"/>
              <a:chExt cx="4884128" cy="3790561"/>
            </a:xfrm>
          </p:grpSpPr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B135E23B-A26A-7105-1409-4D15C831B3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2229" t="62791" r="18974" b="7017"/>
              <a:stretch>
                <a:fillRect/>
              </a:stretch>
            </p:blipFill>
            <p:spPr>
              <a:xfrm>
                <a:off x="1358591" y="1773954"/>
                <a:ext cx="4884127" cy="3760502"/>
              </a:xfrm>
              <a:prstGeom prst="rect">
                <a:avLst/>
              </a:prstGeom>
            </p:spPr>
          </p:pic>
          <p:sp>
            <p:nvSpPr>
              <p:cNvPr id="18" name="Forme libre : forme 17">
                <a:extLst>
                  <a:ext uri="{FF2B5EF4-FFF2-40B4-BE49-F238E27FC236}">
                    <a16:creationId xmlns:a16="http://schemas.microsoft.com/office/drawing/2014/main" id="{F9DCAEE7-C3D6-D996-7D69-A84F3A9C9B2B}"/>
                  </a:ext>
                </a:extLst>
              </p:cNvPr>
              <p:cNvSpPr/>
              <p:nvPr/>
            </p:nvSpPr>
            <p:spPr>
              <a:xfrm>
                <a:off x="2221586" y="1773954"/>
                <a:ext cx="4021133" cy="3672080"/>
              </a:xfrm>
              <a:custGeom>
                <a:avLst/>
                <a:gdLst>
                  <a:gd name="connsiteX0" fmla="*/ 0 w 4021133"/>
                  <a:gd name="connsiteY0" fmla="*/ 0 h 3672080"/>
                  <a:gd name="connsiteX1" fmla="*/ 4021133 w 4021133"/>
                  <a:gd name="connsiteY1" fmla="*/ 0 h 3672080"/>
                  <a:gd name="connsiteX2" fmla="*/ 4021133 w 4021133"/>
                  <a:gd name="connsiteY2" fmla="*/ 3672080 h 3672080"/>
                  <a:gd name="connsiteX3" fmla="*/ 3907452 w 4021133"/>
                  <a:gd name="connsiteY3" fmla="*/ 3613857 h 3672080"/>
                  <a:gd name="connsiteX4" fmla="*/ 99844 w 4021133"/>
                  <a:gd name="connsiteY4" fmla="*/ 155741 h 3672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1133" h="3672080">
                    <a:moveTo>
                      <a:pt x="0" y="0"/>
                    </a:moveTo>
                    <a:lnTo>
                      <a:pt x="4021133" y="0"/>
                    </a:lnTo>
                    <a:lnTo>
                      <a:pt x="4021133" y="3672080"/>
                    </a:lnTo>
                    <a:lnTo>
                      <a:pt x="3907452" y="3613857"/>
                    </a:lnTo>
                    <a:cubicBezTo>
                      <a:pt x="2377165" y="2782555"/>
                      <a:pt x="1070263" y="1592150"/>
                      <a:pt x="99844" y="15574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9CFDF80F-87A1-1AEE-A851-36E253AE86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57696" y="1808429"/>
                <a:ext cx="4418432" cy="3756086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avec flèche 20">
                <a:extLst>
                  <a:ext uri="{FF2B5EF4-FFF2-40B4-BE49-F238E27FC236}">
                    <a16:creationId xmlns:a16="http://schemas.microsoft.com/office/drawing/2014/main" id="{8D9EF2BA-C6F5-47B4-5975-9403392F5D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899429" y="2945042"/>
                <a:ext cx="1326731" cy="1129575"/>
              </a:xfrm>
              <a:prstGeom prst="straightConnector1">
                <a:avLst/>
              </a:prstGeom>
              <a:ln w="50800">
                <a:solidFill>
                  <a:srgbClr val="88031B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ZoneTexte 34">
                    <a:extLst>
                      <a:ext uri="{FF2B5EF4-FFF2-40B4-BE49-F238E27FC236}">
                        <a16:creationId xmlns:a16="http://schemas.microsoft.com/office/drawing/2014/main" id="{7C9830B3-3972-3F75-E1F3-32127CA7680F}"/>
                      </a:ext>
                    </a:extLst>
                  </p:cNvPr>
                  <p:cNvSpPr txBox="1"/>
                  <p:nvPr/>
                </p:nvSpPr>
                <p:spPr>
                  <a:xfrm>
                    <a:off x="3066498" y="3054825"/>
                    <a:ext cx="1552330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fr-FR" sz="2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2800"/>
                  </a:p>
                </p:txBody>
              </p:sp>
            </mc:Choice>
            <mc:Fallback xmlns="">
              <p:sp>
                <p:nvSpPr>
                  <p:cNvPr id="35" name="ZoneTexte 34">
                    <a:extLst>
                      <a:ext uri="{FF2B5EF4-FFF2-40B4-BE49-F238E27FC236}">
                        <a16:creationId xmlns:a16="http://schemas.microsoft.com/office/drawing/2014/main" id="{7C9830B3-3972-3F75-E1F3-32127CA768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66498" y="3054825"/>
                    <a:ext cx="1552330" cy="52322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194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558B47CC-44D2-A52A-8617-7045568E66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91839" y="5529300"/>
              <a:ext cx="4619666" cy="26517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697FE290-6F3A-A3B0-AE07-F3EFF3DA0465}"/>
              </a:ext>
            </a:extLst>
          </p:cNvPr>
          <p:cNvCxnSpPr>
            <a:cxnSpLocks/>
          </p:cNvCxnSpPr>
          <p:nvPr/>
        </p:nvCxnSpPr>
        <p:spPr>
          <a:xfrm>
            <a:off x="7551890" y="4032011"/>
            <a:ext cx="167762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71046715-BA32-0B03-FBC8-9DF2A5B462A3}"/>
              </a:ext>
            </a:extLst>
          </p:cNvPr>
          <p:cNvGrpSpPr/>
          <p:nvPr/>
        </p:nvGrpSpPr>
        <p:grpSpPr>
          <a:xfrm>
            <a:off x="4484216" y="1342938"/>
            <a:ext cx="2117958" cy="4021369"/>
            <a:chOff x="4484216" y="1342938"/>
            <a:chExt cx="2117958" cy="4021369"/>
          </a:xfrm>
        </p:grpSpPr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9F6251CA-1F2C-4808-9168-12561F5B9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34864" b="9776"/>
            <a:stretch>
              <a:fillRect/>
            </a:stretch>
          </p:blipFill>
          <p:spPr>
            <a:xfrm>
              <a:off x="4511317" y="1443876"/>
              <a:ext cx="2063756" cy="3892058"/>
            </a:xfrm>
            <a:prstGeom prst="rect">
              <a:avLst/>
            </a:prstGeom>
          </p:spPr>
        </p:pic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F3881941-8F25-0C89-09F6-4EB6317499DE}"/>
                </a:ext>
              </a:extLst>
            </p:cNvPr>
            <p:cNvCxnSpPr>
              <a:cxnSpLocks/>
            </p:cNvCxnSpPr>
            <p:nvPr/>
          </p:nvCxnSpPr>
          <p:spPr>
            <a:xfrm>
              <a:off x="6575073" y="1443876"/>
              <a:ext cx="0" cy="389408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DF1328AE-21D8-5E8E-93DA-E90703FE45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11317" y="5335934"/>
              <a:ext cx="206375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501A9839-770A-00BE-851E-73C76A7AFF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84216" y="1443876"/>
              <a:ext cx="27101" cy="392043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avec flèche 64">
              <a:extLst>
                <a:ext uri="{FF2B5EF4-FFF2-40B4-BE49-F238E27FC236}">
                  <a16:creationId xmlns:a16="http://schemas.microsoft.com/office/drawing/2014/main" id="{211B06C3-5A45-B879-D4C0-B8E62958AA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75073" y="1342938"/>
              <a:ext cx="27101" cy="1221982"/>
            </a:xfrm>
            <a:prstGeom prst="straightConnector1">
              <a:avLst/>
            </a:prstGeom>
            <a:ln w="50800">
              <a:solidFill>
                <a:srgbClr val="88031B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1F3F86DA-B847-2B09-1026-8DA62692DF6F}"/>
                  </a:ext>
                </a:extLst>
              </p:cNvPr>
              <p:cNvSpPr txBox="1"/>
              <p:nvPr/>
            </p:nvSpPr>
            <p:spPr>
              <a:xfrm>
                <a:off x="6190058" y="2055886"/>
                <a:ext cx="125138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fr-FR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1F3F86DA-B847-2B09-1026-8DA62692DF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0058" y="2055886"/>
                <a:ext cx="1251387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9662F9F4-A13A-54FE-D7AE-FB78468045A3}"/>
              </a:ext>
            </a:extLst>
          </p:cNvPr>
          <p:cNvCxnSpPr>
            <a:cxnSpLocks/>
          </p:cNvCxnSpPr>
          <p:nvPr/>
        </p:nvCxnSpPr>
        <p:spPr>
          <a:xfrm>
            <a:off x="7551890" y="4315980"/>
            <a:ext cx="216443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291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073FD-84D2-8DB5-7C02-B5212BDC7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ein air, architecture, bâtiment, ciel&#10;&#10;Le contenu généré par l’IA peut être incorrect.">
            <a:extLst>
              <a:ext uri="{FF2B5EF4-FFF2-40B4-BE49-F238E27FC236}">
                <a16:creationId xmlns:a16="http://schemas.microsoft.com/office/drawing/2014/main" id="{474B2567-DE8B-BE52-51B3-65CF0871AB20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102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414" y="0"/>
            <a:ext cx="13716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AAFAF8C-F761-3CAE-88DF-D39566F67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>
                <a:solidFill>
                  <a:schemeClr val="bg1"/>
                </a:solidFill>
              </a:rPr>
              <a:t>II. Simplification du problème </a:t>
            </a: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3561FC77-9C11-1C9F-518F-70CAD3068ACB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22ABE-47C2-4A3E-9266-EAEA81A0BB69}" type="slidenum">
              <a:rPr lang="fr-FR" sz="6000" noProof="0" smtClean="0">
                <a:solidFill>
                  <a:schemeClr val="bg1"/>
                </a:solidFill>
              </a:rPr>
              <a:pPr/>
              <a:t>11</a:t>
            </a:fld>
            <a:endParaRPr lang="fr-FR" sz="6000" noProof="0">
              <a:solidFill>
                <a:schemeClr val="bg1"/>
              </a:solidFill>
            </a:endParaRP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6C22E62C-6C62-AA0C-08CE-5C79D220DE03}"/>
              </a:ext>
            </a:extLst>
          </p:cNvPr>
          <p:cNvCxnSpPr>
            <a:cxnSpLocks/>
          </p:cNvCxnSpPr>
          <p:nvPr/>
        </p:nvCxnSpPr>
        <p:spPr>
          <a:xfrm>
            <a:off x="7792278" y="2339009"/>
            <a:ext cx="64530" cy="319544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D528EA3E-11F8-BFB2-FF9A-CE8A59A86833}"/>
                  </a:ext>
                </a:extLst>
              </p:cNvPr>
              <p:cNvSpPr txBox="1"/>
              <p:nvPr/>
            </p:nvSpPr>
            <p:spPr>
              <a:xfrm>
                <a:off x="8341443" y="1807355"/>
                <a:ext cx="4530303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u="sng" noProof="0">
                    <a:solidFill>
                      <a:schemeClr val="bg1"/>
                    </a:solidFill>
                  </a:rPr>
                  <a:t>Problème 2D 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noProof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noProof="0">
                    <a:solidFill>
                      <a:schemeClr val="bg1"/>
                    </a:solidFill>
                  </a:rPr>
                  <a:t>4 Conditions Limites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noProof="0">
                    <a:solidFill>
                      <a:schemeClr val="bg1"/>
                    </a:solidFill>
                  </a:rPr>
                  <a:t>Symétrie du problème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noProof="0">
                    <a:solidFill>
                      <a:schemeClr val="bg1"/>
                    </a:solidFill>
                  </a:rPr>
                  <a:t>Domaine de taille L0*H0(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0" i="1" noProof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noProof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fr-FR" b="0" i="1" noProof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noProof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fr-FR" b="0" i="1" noProof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noProof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noProof="0">
                    <a:solidFill>
                      <a:schemeClr val="bg1"/>
                    </a:solidFill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noProof="0">
                    <a:solidFill>
                      <a:schemeClr val="bg1"/>
                    </a:solidFill>
                  </a:rPr>
                  <a:t>Problème plan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noProof="0">
                    <a:solidFill>
                      <a:schemeClr val="bg1"/>
                    </a:solidFill>
                  </a:rPr>
                  <a:t>Problème simple très documenté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b="1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>
                    <a:solidFill>
                      <a:schemeClr val="bg1"/>
                    </a:solidFill>
                  </a:rPr>
                  <a:t>Points d’intérêts: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>
                    <a:solidFill>
                      <a:schemeClr val="bg1"/>
                    </a:solidFill>
                  </a:rPr>
                  <a:t>Épaisseur de film entrainé 2D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>
                    <a:solidFill>
                      <a:schemeClr val="bg1"/>
                    </a:solidFill>
                  </a:rPr>
                  <a:t>Ménisque 2D (instabilités 3D)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>
                    <a:solidFill>
                      <a:schemeClr val="bg1"/>
                    </a:solidFill>
                  </a:rPr>
                  <a:t>Confinement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>
                    <a:solidFill>
                      <a:schemeClr val="bg1"/>
                    </a:solidFill>
                  </a:rPr>
                  <a:t>Temps de calcul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>
                    <a:solidFill>
                      <a:schemeClr val="bg1"/>
                    </a:solidFill>
                  </a:rPr>
                  <a:t>Géométrie complexe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noProof="0">
                  <a:solidFill>
                    <a:schemeClr val="bg1"/>
                  </a:solidFill>
                </a:endParaRPr>
              </a:p>
              <a:p>
                <a:endParaRPr lang="fr-FR" noProof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D528EA3E-11F8-BFB2-FF9A-CE8A59A86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1443" y="1807355"/>
                <a:ext cx="4530303" cy="4524315"/>
              </a:xfrm>
              <a:prstGeom prst="rect">
                <a:avLst/>
              </a:prstGeom>
              <a:blipFill>
                <a:blip r:embed="rId4"/>
                <a:stretch>
                  <a:fillRect l="-806" t="-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ZoneTexte 17">
            <a:extLst>
              <a:ext uri="{FF2B5EF4-FFF2-40B4-BE49-F238E27FC236}">
                <a16:creationId xmlns:a16="http://schemas.microsoft.com/office/drawing/2014/main" id="{D25D2570-4D80-758C-06F5-C6D4984FBBB9}"/>
              </a:ext>
            </a:extLst>
          </p:cNvPr>
          <p:cNvSpPr txBox="1"/>
          <p:nvPr/>
        </p:nvSpPr>
        <p:spPr>
          <a:xfrm>
            <a:off x="4001046" y="6250770"/>
            <a:ext cx="5037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noProof="0" err="1">
                <a:solidFill>
                  <a:schemeClr val="bg1"/>
                </a:solidFill>
              </a:rPr>
              <a:t>Fig</a:t>
            </a:r>
            <a:r>
              <a:rPr lang="fr-FR" i="1" u="sng" noProof="0">
                <a:solidFill>
                  <a:schemeClr val="bg1"/>
                </a:solidFill>
              </a:rPr>
              <a:t> 6: Représentation 2D du problème sous la forme du problème de Landau </a:t>
            </a:r>
            <a:r>
              <a:rPr lang="fr-FR" i="1" u="sng" noProof="0" err="1">
                <a:solidFill>
                  <a:schemeClr val="bg1"/>
                </a:solidFill>
              </a:rPr>
              <a:t>Levich</a:t>
            </a:r>
            <a:endParaRPr lang="fr-FR" i="1" u="sng" noProof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157D490-F4AE-60C1-89A8-1A4E40C79571}"/>
              </a:ext>
            </a:extLst>
          </p:cNvPr>
          <p:cNvSpPr/>
          <p:nvPr/>
        </p:nvSpPr>
        <p:spPr>
          <a:xfrm>
            <a:off x="-153310" y="2857741"/>
            <a:ext cx="3668486" cy="2443338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FFF025A-FF4B-2A1E-9FDC-03E61A85A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950" y="2917809"/>
            <a:ext cx="3569569" cy="2355915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64066E3E-DE8C-5250-BC2B-45D603096021}"/>
              </a:ext>
            </a:extLst>
          </p:cNvPr>
          <p:cNvSpPr txBox="1"/>
          <p:nvPr/>
        </p:nvSpPr>
        <p:spPr>
          <a:xfrm>
            <a:off x="-315684" y="5417929"/>
            <a:ext cx="5037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noProof="0" err="1">
                <a:solidFill>
                  <a:schemeClr val="bg1"/>
                </a:solidFill>
              </a:rPr>
              <a:t>Fig</a:t>
            </a:r>
            <a:r>
              <a:rPr lang="fr-FR" i="1" u="sng" noProof="0">
                <a:solidFill>
                  <a:schemeClr val="bg1"/>
                </a:solidFill>
              </a:rPr>
              <a:t> 5: Problème de Landau </a:t>
            </a:r>
            <a:r>
              <a:rPr lang="fr-FR" i="1" u="sng" noProof="0" err="1">
                <a:solidFill>
                  <a:schemeClr val="bg1"/>
                </a:solidFill>
              </a:rPr>
              <a:t>Levich</a:t>
            </a:r>
            <a:endParaRPr lang="fr-FR" i="1" u="sng" noProof="0">
              <a:solidFill>
                <a:schemeClr val="bg1"/>
              </a:solidFill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1672607B-F191-8F73-186A-45B6D820C45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37" t="11889" r="-1" b="16470"/>
          <a:stretch>
            <a:fillRect/>
          </a:stretch>
        </p:blipFill>
        <p:spPr>
          <a:xfrm>
            <a:off x="4221389" y="2050026"/>
            <a:ext cx="4071331" cy="4163658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62E25B6E-E780-AC8F-5842-3BF7D21CD36A}"/>
              </a:ext>
            </a:extLst>
          </p:cNvPr>
          <p:cNvSpPr txBox="1"/>
          <p:nvPr/>
        </p:nvSpPr>
        <p:spPr>
          <a:xfrm>
            <a:off x="6087225" y="3851530"/>
            <a:ext cx="1057072" cy="369332"/>
          </a:xfrm>
          <a:prstGeom prst="rect">
            <a:avLst/>
          </a:prstGeom>
          <a:noFill/>
          <a:scene3d>
            <a:camera prst="orthographicFront">
              <a:rot lat="4462" lon="297947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fr-FR" b="1" noProof="0"/>
              <a:t>Phase 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3DD7CE7-F40D-00F8-0317-903E0CC0FB25}"/>
              </a:ext>
            </a:extLst>
          </p:cNvPr>
          <p:cNvSpPr txBox="1"/>
          <p:nvPr/>
        </p:nvSpPr>
        <p:spPr>
          <a:xfrm>
            <a:off x="4801967" y="5485016"/>
            <a:ext cx="1057072" cy="369332"/>
          </a:xfrm>
          <a:prstGeom prst="rect">
            <a:avLst/>
          </a:prstGeom>
          <a:noFill/>
          <a:scene3d>
            <a:camera prst="orthographicFront">
              <a:rot lat="4462" lon="297947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fr-FR" b="1" noProof="0"/>
              <a:t>Phase 2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3B492AB8-A2E4-7B46-CD1F-20C8CF8E7D50}"/>
              </a:ext>
            </a:extLst>
          </p:cNvPr>
          <p:cNvCxnSpPr>
            <a:cxnSpLocks/>
          </p:cNvCxnSpPr>
          <p:nvPr/>
        </p:nvCxnSpPr>
        <p:spPr>
          <a:xfrm flipH="1">
            <a:off x="4221388" y="6213684"/>
            <a:ext cx="5052351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1704F071-21AD-13EF-927C-3870F3065D30}"/>
              </a:ext>
            </a:extLst>
          </p:cNvPr>
          <p:cNvCxnSpPr>
            <a:cxnSpLocks/>
          </p:cNvCxnSpPr>
          <p:nvPr/>
        </p:nvCxnSpPr>
        <p:spPr>
          <a:xfrm flipH="1" flipV="1">
            <a:off x="4221389" y="1690688"/>
            <a:ext cx="7231" cy="4522996"/>
          </a:xfrm>
          <a:prstGeom prst="line">
            <a:avLst/>
          </a:prstGeom>
          <a:ln w="635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E3457E3F-4CB8-A812-328C-0919B375BF28}"/>
              </a:ext>
            </a:extLst>
          </p:cNvPr>
          <p:cNvCxnSpPr>
            <a:cxnSpLocks/>
          </p:cNvCxnSpPr>
          <p:nvPr/>
        </p:nvCxnSpPr>
        <p:spPr>
          <a:xfrm flipH="1" flipV="1">
            <a:off x="4221388" y="1376641"/>
            <a:ext cx="14464" cy="98743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ZoneTexte 56">
            <a:extLst>
              <a:ext uri="{FF2B5EF4-FFF2-40B4-BE49-F238E27FC236}">
                <a16:creationId xmlns:a16="http://schemas.microsoft.com/office/drawing/2014/main" id="{2997870C-AA09-18EA-386C-CFB0E2A91C15}"/>
              </a:ext>
            </a:extLst>
          </p:cNvPr>
          <p:cNvSpPr txBox="1"/>
          <p:nvPr/>
        </p:nvSpPr>
        <p:spPr>
          <a:xfrm>
            <a:off x="4270113" y="1642831"/>
            <a:ext cx="802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0"/>
              <a:t>U0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C087D741-D245-B7B4-AA0F-CEF820D8E5FA}"/>
              </a:ext>
            </a:extLst>
          </p:cNvPr>
          <p:cNvCxnSpPr>
            <a:cxnSpLocks/>
          </p:cNvCxnSpPr>
          <p:nvPr/>
        </p:nvCxnSpPr>
        <p:spPr>
          <a:xfrm>
            <a:off x="9172605" y="5301079"/>
            <a:ext cx="164228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E53FD9AC-74EF-C92A-9D1C-700C25A85484}"/>
              </a:ext>
            </a:extLst>
          </p:cNvPr>
          <p:cNvCxnSpPr>
            <a:cxnSpLocks/>
          </p:cNvCxnSpPr>
          <p:nvPr/>
        </p:nvCxnSpPr>
        <p:spPr>
          <a:xfrm>
            <a:off x="9172605" y="5580505"/>
            <a:ext cx="210280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167031AE-BB05-DA78-E7DA-7A2C02773017}"/>
              </a:ext>
            </a:extLst>
          </p:cNvPr>
          <p:cNvCxnSpPr>
            <a:cxnSpLocks/>
          </p:cNvCxnSpPr>
          <p:nvPr/>
        </p:nvCxnSpPr>
        <p:spPr>
          <a:xfrm>
            <a:off x="9172605" y="5020576"/>
            <a:ext cx="13265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3EB5E81A-61C1-F9D8-D324-EDFAF71D126D}"/>
              </a:ext>
            </a:extLst>
          </p:cNvPr>
          <p:cNvCxnSpPr>
            <a:cxnSpLocks/>
          </p:cNvCxnSpPr>
          <p:nvPr/>
        </p:nvCxnSpPr>
        <p:spPr>
          <a:xfrm>
            <a:off x="10428984" y="4744283"/>
            <a:ext cx="169284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687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C62D6-0D32-37D1-E18B-8DF26EFB6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ein air, architecture, bâtiment, ciel&#10;&#10;Le contenu généré par l’IA peut être incorrect.">
            <a:extLst>
              <a:ext uri="{FF2B5EF4-FFF2-40B4-BE49-F238E27FC236}">
                <a16:creationId xmlns:a16="http://schemas.microsoft.com/office/drawing/2014/main" id="{A300ADF0-70AC-8EE5-E1C6-6CD51E479963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102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400" y="0"/>
            <a:ext cx="13716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21C7ADD-EBDA-0EF4-62DD-CA7699528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>
                <a:solidFill>
                  <a:schemeClr val="bg1"/>
                </a:solidFill>
              </a:rPr>
              <a:t>II.  Simplification du problème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1545D62-F6F7-AF8A-7D82-885184BDBC15}"/>
              </a:ext>
            </a:extLst>
          </p:cNvPr>
          <p:cNvSpPr txBox="1"/>
          <p:nvPr/>
        </p:nvSpPr>
        <p:spPr>
          <a:xfrm>
            <a:off x="4124476" y="5496179"/>
            <a:ext cx="4615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noProof="0" err="1">
                <a:solidFill>
                  <a:schemeClr val="bg1"/>
                </a:solidFill>
              </a:rPr>
              <a:t>Fig</a:t>
            </a:r>
            <a:r>
              <a:rPr lang="fr-FR" i="1" u="sng" noProof="0">
                <a:solidFill>
                  <a:schemeClr val="bg1"/>
                </a:solidFill>
              </a:rPr>
              <a:t> </a:t>
            </a:r>
            <a:r>
              <a:rPr lang="fr-FR" i="1" u="sng">
                <a:solidFill>
                  <a:schemeClr val="bg1"/>
                </a:solidFill>
              </a:rPr>
              <a:t>7</a:t>
            </a:r>
            <a:r>
              <a:rPr lang="fr-FR" i="1" u="sng" noProof="0">
                <a:solidFill>
                  <a:schemeClr val="bg1"/>
                </a:solidFill>
              </a:rPr>
              <a:t> : Stratégie résolution du problème</a:t>
            </a:r>
          </a:p>
          <a:p>
            <a:endParaRPr lang="fr-FR" i="1" u="sng" noProof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B531F2B2-CBEA-9C3D-47D2-14418608FC93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22ABE-47C2-4A3E-9266-EAEA81A0BB69}" type="slidenum">
              <a:rPr lang="fr-FR" sz="6000" noProof="0" smtClean="0">
                <a:solidFill>
                  <a:schemeClr val="bg1"/>
                </a:solidFill>
              </a:rPr>
              <a:pPr/>
              <a:t>12</a:t>
            </a:fld>
            <a:endParaRPr lang="fr-FR" sz="6000" noProof="0">
              <a:solidFill>
                <a:schemeClr val="bg1"/>
              </a:solidFill>
            </a:endParaRPr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ED6D359C-FFAF-DA4B-3F01-26BC54E9A9A0}"/>
              </a:ext>
            </a:extLst>
          </p:cNvPr>
          <p:cNvGrpSpPr/>
          <p:nvPr/>
        </p:nvGrpSpPr>
        <p:grpSpPr>
          <a:xfrm>
            <a:off x="38690" y="2254685"/>
            <a:ext cx="12005086" cy="3080144"/>
            <a:chOff x="-647111" y="1769323"/>
            <a:chExt cx="13041725" cy="3521665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BD7683D-B4AB-E448-A5DB-31D7D7AC63C6}"/>
                </a:ext>
              </a:extLst>
            </p:cNvPr>
            <p:cNvSpPr txBox="1"/>
            <p:nvPr/>
          </p:nvSpPr>
          <p:spPr>
            <a:xfrm>
              <a:off x="-647111" y="1895879"/>
              <a:ext cx="3415695" cy="3275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noProof="0"/>
            </a:p>
          </p:txBody>
        </p: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861DD51A-1E64-595A-E3CB-60C4CA841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81129" y="2068677"/>
              <a:ext cx="3413485" cy="2169835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3506D2C5-498A-0593-3588-0A46AAA55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2973" y="2074208"/>
              <a:ext cx="3314787" cy="2181886"/>
            </a:xfrm>
            <a:prstGeom prst="rect">
              <a:avLst/>
            </a:prstGeom>
          </p:spPr>
        </p:pic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A0B30C73-D587-2ED2-59B5-055108BC076A}"/>
                </a:ext>
              </a:extLst>
            </p:cNvPr>
            <p:cNvCxnSpPr/>
            <p:nvPr/>
          </p:nvCxnSpPr>
          <p:spPr>
            <a:xfrm>
              <a:off x="1749522" y="1769323"/>
              <a:ext cx="0" cy="3032567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5E1A8BEB-CA64-D8DE-47E4-1365CEBE33A5}"/>
                </a:ext>
              </a:extLst>
            </p:cNvPr>
            <p:cNvCxnSpPr/>
            <p:nvPr/>
          </p:nvCxnSpPr>
          <p:spPr>
            <a:xfrm>
              <a:off x="5061810" y="1769323"/>
              <a:ext cx="0" cy="3032567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39FF5224-0261-D793-78CA-9B497106BA8D}"/>
                </a:ext>
              </a:extLst>
            </p:cNvPr>
            <p:cNvCxnSpPr/>
            <p:nvPr/>
          </p:nvCxnSpPr>
          <p:spPr>
            <a:xfrm>
              <a:off x="8812008" y="1769323"/>
              <a:ext cx="0" cy="3032567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Flèche : droite 45">
              <a:extLst>
                <a:ext uri="{FF2B5EF4-FFF2-40B4-BE49-F238E27FC236}">
                  <a16:creationId xmlns:a16="http://schemas.microsoft.com/office/drawing/2014/main" id="{3E169FFF-2626-5A62-EC1A-B6F65B637A95}"/>
                </a:ext>
              </a:extLst>
            </p:cNvPr>
            <p:cNvSpPr/>
            <p:nvPr/>
          </p:nvSpPr>
          <p:spPr>
            <a:xfrm>
              <a:off x="-582777" y="4393950"/>
              <a:ext cx="12795813" cy="897038"/>
            </a:xfrm>
            <a:prstGeom prst="rightArrow">
              <a:avLst/>
            </a:prstGeom>
            <a:solidFill>
              <a:srgbClr val="88031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noProof="0"/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112A00AF-0381-13CC-C38D-3E1E5CCB8FFC}"/>
                </a:ext>
              </a:extLst>
            </p:cNvPr>
            <p:cNvSpPr txBox="1"/>
            <p:nvPr/>
          </p:nvSpPr>
          <p:spPr>
            <a:xfrm>
              <a:off x="1205512" y="4666709"/>
              <a:ext cx="20747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noProof="0">
                  <a:solidFill>
                    <a:schemeClr val="bg1"/>
                  </a:solidFill>
                </a:rPr>
                <a:t>Validation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716B04AD-3660-E381-862B-DF8CB3A0C48B}"/>
                </a:ext>
              </a:extLst>
            </p:cNvPr>
            <p:cNvSpPr txBox="1"/>
            <p:nvPr/>
          </p:nvSpPr>
          <p:spPr>
            <a:xfrm>
              <a:off x="4444018" y="4655129"/>
              <a:ext cx="20747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noProof="0">
                  <a:solidFill>
                    <a:schemeClr val="bg1"/>
                  </a:solidFill>
                </a:rPr>
                <a:t>Validation</a:t>
              </a: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A718A42F-3FEA-48B3-C8DF-FD6172F21334}"/>
                </a:ext>
              </a:extLst>
            </p:cNvPr>
            <p:cNvSpPr txBox="1"/>
            <p:nvPr/>
          </p:nvSpPr>
          <p:spPr>
            <a:xfrm>
              <a:off x="8194215" y="4635695"/>
              <a:ext cx="20747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noProof="0">
                  <a:solidFill>
                    <a:schemeClr val="bg1"/>
                  </a:solidFill>
                </a:rPr>
                <a:t>Validation</a:t>
              </a:r>
            </a:p>
          </p:txBody>
        </p: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8CA8791D-91F1-6660-3C4F-3358A2B9338C}"/>
              </a:ext>
            </a:extLst>
          </p:cNvPr>
          <p:cNvGrpSpPr/>
          <p:nvPr/>
        </p:nvGrpSpPr>
        <p:grpSpPr>
          <a:xfrm>
            <a:off x="-403454" y="2204024"/>
            <a:ext cx="2918042" cy="2383368"/>
            <a:chOff x="4053654" y="1376641"/>
            <a:chExt cx="5220085" cy="4837043"/>
          </a:xfrm>
        </p:grpSpPr>
        <p:cxnSp>
          <p:nvCxnSpPr>
            <p:cNvPr id="65" name="Connecteur droit avec flèche 64">
              <a:extLst>
                <a:ext uri="{FF2B5EF4-FFF2-40B4-BE49-F238E27FC236}">
                  <a16:creationId xmlns:a16="http://schemas.microsoft.com/office/drawing/2014/main" id="{C97A9541-9A15-74B9-F34A-EA74B31EDE11}"/>
                </a:ext>
              </a:extLst>
            </p:cNvPr>
            <p:cNvCxnSpPr>
              <a:cxnSpLocks/>
            </p:cNvCxnSpPr>
            <p:nvPr/>
          </p:nvCxnSpPr>
          <p:spPr>
            <a:xfrm>
              <a:off x="7792278" y="2339009"/>
              <a:ext cx="64530" cy="3195447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D03C343D-7A49-BB86-3A11-7D2D779C0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637" t="11889" r="-1" b="16470"/>
            <a:stretch>
              <a:fillRect/>
            </a:stretch>
          </p:blipFill>
          <p:spPr>
            <a:xfrm>
              <a:off x="4221389" y="2050026"/>
              <a:ext cx="4071331" cy="4163658"/>
            </a:xfrm>
            <a:prstGeom prst="rect">
              <a:avLst/>
            </a:prstGeom>
          </p:spPr>
        </p:pic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80B1A052-779D-F19A-1F8D-B18E1C4F6D1C}"/>
                </a:ext>
              </a:extLst>
            </p:cNvPr>
            <p:cNvSpPr txBox="1"/>
            <p:nvPr/>
          </p:nvSpPr>
          <p:spPr>
            <a:xfrm>
              <a:off x="6087225" y="3851530"/>
              <a:ext cx="1057072" cy="260868"/>
            </a:xfrm>
            <a:prstGeom prst="rect">
              <a:avLst/>
            </a:prstGeom>
            <a:noFill/>
            <a:scene3d>
              <a:camera prst="orthographicFront">
                <a:rot lat="4462" lon="297947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fr-FR" sz="900" b="1" noProof="0"/>
                <a:t>Phase 1</a:t>
              </a:r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2979B6FE-EDC4-CACE-C508-FBA763CC7DFE}"/>
                </a:ext>
              </a:extLst>
            </p:cNvPr>
            <p:cNvSpPr txBox="1"/>
            <p:nvPr/>
          </p:nvSpPr>
          <p:spPr>
            <a:xfrm>
              <a:off x="4801967" y="5485015"/>
              <a:ext cx="1213496" cy="498687"/>
            </a:xfrm>
            <a:prstGeom prst="rect">
              <a:avLst/>
            </a:prstGeom>
            <a:noFill/>
            <a:scene3d>
              <a:camera prst="orthographicFront">
                <a:rot lat="4462" lon="297947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fr-FR" sz="1100" b="1" noProof="0"/>
                <a:t>Phase 2</a:t>
              </a:r>
            </a:p>
          </p:txBody>
        </p: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6B92E8C9-DFEB-8792-AA91-3D6A9FD8E7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21388" y="6213684"/>
              <a:ext cx="5052351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>
              <a:extLst>
                <a:ext uri="{FF2B5EF4-FFF2-40B4-BE49-F238E27FC236}">
                  <a16:creationId xmlns:a16="http://schemas.microsoft.com/office/drawing/2014/main" id="{94D2475C-1ED2-AE67-7021-F9DB045CE85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21389" y="1690688"/>
              <a:ext cx="7231" cy="4522996"/>
            </a:xfrm>
            <a:prstGeom prst="line">
              <a:avLst/>
            </a:prstGeom>
            <a:ln w="635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avec flèche 70">
              <a:extLst>
                <a:ext uri="{FF2B5EF4-FFF2-40B4-BE49-F238E27FC236}">
                  <a16:creationId xmlns:a16="http://schemas.microsoft.com/office/drawing/2014/main" id="{36869D2B-4A16-2948-BA6A-7E67523B07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21388" y="1376641"/>
              <a:ext cx="14464" cy="987433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ZoneTexte 71">
                  <a:extLst>
                    <a:ext uri="{FF2B5EF4-FFF2-40B4-BE49-F238E27FC236}">
                      <a16:creationId xmlns:a16="http://schemas.microsoft.com/office/drawing/2014/main" id="{179522B1-AB68-0DC9-BDF6-A97E8130D2EB}"/>
                    </a:ext>
                  </a:extLst>
                </p:cNvPr>
                <p:cNvSpPr txBox="1"/>
                <p:nvPr/>
              </p:nvSpPr>
              <p:spPr>
                <a:xfrm>
                  <a:off x="4053654" y="1947904"/>
                  <a:ext cx="1154218" cy="749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noProof="0"/>
                </a:p>
              </p:txBody>
            </p:sp>
          </mc:Choice>
          <mc:Fallback xmlns="">
            <p:sp>
              <p:nvSpPr>
                <p:cNvPr id="72" name="ZoneTexte 71">
                  <a:extLst>
                    <a:ext uri="{FF2B5EF4-FFF2-40B4-BE49-F238E27FC236}">
                      <a16:creationId xmlns:a16="http://schemas.microsoft.com/office/drawing/2014/main" id="{179522B1-AB68-0DC9-BDF6-A97E8130D2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3654" y="1947904"/>
                  <a:ext cx="1154218" cy="74955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0D560E37-EB75-CEDF-7285-3E16469AE233}"/>
              </a:ext>
            </a:extLst>
          </p:cNvPr>
          <p:cNvGrpSpPr/>
          <p:nvPr/>
        </p:nvGrpSpPr>
        <p:grpSpPr>
          <a:xfrm>
            <a:off x="3287950" y="2319687"/>
            <a:ext cx="1131027" cy="2306782"/>
            <a:chOff x="4484216" y="1342938"/>
            <a:chExt cx="2117958" cy="4021369"/>
          </a:xfrm>
        </p:grpSpPr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231F6A64-0B7D-B162-600F-BB409DB33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34864" b="9776"/>
            <a:stretch>
              <a:fillRect/>
            </a:stretch>
          </p:blipFill>
          <p:spPr>
            <a:xfrm>
              <a:off x="4511317" y="1443876"/>
              <a:ext cx="2063756" cy="3892058"/>
            </a:xfrm>
            <a:prstGeom prst="rect">
              <a:avLst/>
            </a:prstGeom>
          </p:spPr>
        </p:pic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A0956706-3A30-50B4-E4DC-2F91B3622F0F}"/>
                </a:ext>
              </a:extLst>
            </p:cNvPr>
            <p:cNvCxnSpPr>
              <a:cxnSpLocks/>
            </p:cNvCxnSpPr>
            <p:nvPr/>
          </p:nvCxnSpPr>
          <p:spPr>
            <a:xfrm>
              <a:off x="6575073" y="1443876"/>
              <a:ext cx="0" cy="389408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8219F73F-EC6F-C7EE-3563-8F065691EE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11317" y="5335934"/>
              <a:ext cx="206375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8353F543-13D7-D528-6314-B6C8E73276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84216" y="1443876"/>
              <a:ext cx="27101" cy="392043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avec flèche 78">
              <a:extLst>
                <a:ext uri="{FF2B5EF4-FFF2-40B4-BE49-F238E27FC236}">
                  <a16:creationId xmlns:a16="http://schemas.microsoft.com/office/drawing/2014/main" id="{DAF6543B-FD39-AAE3-F0FF-3A941E0B95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75073" y="1342938"/>
              <a:ext cx="27101" cy="1221982"/>
            </a:xfrm>
            <a:prstGeom prst="straightConnector1">
              <a:avLst/>
            </a:prstGeom>
            <a:ln w="50800">
              <a:solidFill>
                <a:srgbClr val="88031B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27457626-4083-B324-CDCF-927A94180BB6}"/>
                  </a:ext>
                </a:extLst>
              </p:cNvPr>
              <p:cNvSpPr txBox="1"/>
              <p:nvPr/>
            </p:nvSpPr>
            <p:spPr>
              <a:xfrm>
                <a:off x="3837097" y="2485504"/>
                <a:ext cx="6452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noProof="0"/>
              </a:p>
            </p:txBody>
          </p:sp>
        </mc:Choice>
        <mc:Fallback xmlns=""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27457626-4083-B324-CDCF-927A94180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097" y="2485504"/>
                <a:ext cx="64521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7258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FE5F6-44B3-E8FD-9BFF-95DFDFA96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ein air, architecture, bâtiment, ciel&#10;&#10;Le contenu généré par l’IA peut être incorrect.">
            <a:extLst>
              <a:ext uri="{FF2B5EF4-FFF2-40B4-BE49-F238E27FC236}">
                <a16:creationId xmlns:a16="http://schemas.microsoft.com/office/drawing/2014/main" id="{B550DC28-647A-D137-9588-F33F086A059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102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933" y="0"/>
            <a:ext cx="13716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BFF284B-AA4F-2540-8C85-F001787F7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>
                <a:solidFill>
                  <a:schemeClr val="bg1"/>
                </a:solidFill>
              </a:rPr>
              <a:t>III.  Présentation du code de calcul </a:t>
            </a:r>
            <a:r>
              <a:rPr lang="fr-FR" noProof="0" err="1">
                <a:solidFill>
                  <a:schemeClr val="bg1"/>
                </a:solidFill>
              </a:rPr>
              <a:t>Basilisk</a:t>
            </a:r>
            <a:endParaRPr lang="fr-FR" noProof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34E7DEA-9C1C-8256-B4BA-08B3D5D04B9D}"/>
              </a:ext>
            </a:extLst>
          </p:cNvPr>
          <p:cNvSpPr txBox="1"/>
          <p:nvPr/>
        </p:nvSpPr>
        <p:spPr>
          <a:xfrm>
            <a:off x="91924" y="1891695"/>
            <a:ext cx="3415695" cy="327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noProof="0"/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DCC9F01E-99E3-F00D-539B-E8CFB41015BB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22ABE-47C2-4A3E-9266-EAEA81A0BB69}" type="slidenum">
              <a:rPr lang="fr-FR" sz="6000" noProof="0" smtClean="0">
                <a:solidFill>
                  <a:schemeClr val="bg1"/>
                </a:solidFill>
              </a:rPr>
              <a:pPr/>
              <a:t>13</a:t>
            </a:fld>
            <a:endParaRPr lang="fr-FR" sz="6000" noProof="0">
              <a:solidFill>
                <a:schemeClr val="bg1"/>
              </a:solidFill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0F095AE-3B7C-1B10-2DE4-1A6D55690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noProof="0" err="1">
                <a:solidFill>
                  <a:schemeClr val="bg1"/>
                </a:solidFill>
              </a:rPr>
              <a:t>Basilisk</a:t>
            </a:r>
            <a:r>
              <a:rPr lang="fr-FR" noProof="0">
                <a:solidFill>
                  <a:schemeClr val="bg1"/>
                </a:solidFill>
              </a:rPr>
              <a:t> est un outil de simulation numérique pour la mécanique des fluides (CFD) spécialisé pour le diphasique à phases incompressibles immiscibles </a:t>
            </a:r>
          </a:p>
          <a:p>
            <a:r>
              <a:rPr lang="fr-FR" noProof="0">
                <a:solidFill>
                  <a:schemeClr val="bg1"/>
                </a:solidFill>
              </a:rPr>
              <a:t>Open Source</a:t>
            </a:r>
          </a:p>
          <a:p>
            <a:r>
              <a:rPr lang="fr-FR" noProof="0">
                <a:solidFill>
                  <a:schemeClr val="bg1"/>
                </a:solidFill>
              </a:rPr>
              <a:t>Langage: C</a:t>
            </a:r>
          </a:p>
          <a:p>
            <a:r>
              <a:rPr lang="fr-FR" noProof="0">
                <a:solidFill>
                  <a:schemeClr val="bg1"/>
                </a:solidFill>
              </a:rPr>
              <a:t>Applications: Recherche </a:t>
            </a:r>
          </a:p>
          <a:p>
            <a:r>
              <a:rPr lang="fr-FR" noProof="0">
                <a:solidFill>
                  <a:schemeClr val="bg1"/>
                </a:solidFill>
              </a:rPr>
              <a:t>Communauté active pour le support et le développement.</a:t>
            </a:r>
          </a:p>
          <a:p>
            <a:r>
              <a:rPr lang="fr-FR" noProof="0">
                <a:solidFill>
                  <a:schemeClr val="bg1"/>
                </a:solidFill>
              </a:rPr>
              <a:t>Documentation: Ressources et tutoriels disponibles pour faciliter l'apprentissage</a:t>
            </a:r>
          </a:p>
        </p:txBody>
      </p:sp>
    </p:spTree>
    <p:extLst>
      <p:ext uri="{BB962C8B-B14F-4D97-AF65-F5344CB8AC3E}">
        <p14:creationId xmlns:p14="http://schemas.microsoft.com/office/powerpoint/2010/main" val="2945904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DF0EC-AE37-C053-D020-61C97522B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ein air, architecture, bâtiment, ciel&#10;&#10;Le contenu généré par l’IA peut être incorrect.">
            <a:extLst>
              <a:ext uri="{FF2B5EF4-FFF2-40B4-BE49-F238E27FC236}">
                <a16:creationId xmlns:a16="http://schemas.microsoft.com/office/drawing/2014/main" id="{60938411-C3F8-B6F1-F4CC-A44B093D07AD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102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933" y="0"/>
            <a:ext cx="13716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25E961E-15DA-0D73-7411-0655BA000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>
                <a:solidFill>
                  <a:schemeClr val="bg1"/>
                </a:solidFill>
              </a:rPr>
              <a:t>III.  Présentation du code </a:t>
            </a:r>
            <a:r>
              <a:rPr lang="fr-FR" noProof="0" err="1">
                <a:solidFill>
                  <a:schemeClr val="bg1"/>
                </a:solidFill>
              </a:rPr>
              <a:t>Basilisk</a:t>
            </a:r>
            <a:endParaRPr lang="fr-FR" noProof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4BEC2BB-EEEF-FEE3-FF2D-304D8DA9BF12}"/>
              </a:ext>
            </a:extLst>
          </p:cNvPr>
          <p:cNvSpPr txBox="1"/>
          <p:nvPr/>
        </p:nvSpPr>
        <p:spPr>
          <a:xfrm>
            <a:off x="1534363" y="6247505"/>
            <a:ext cx="2987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noProof="0" err="1">
                <a:solidFill>
                  <a:schemeClr val="bg1"/>
                </a:solidFill>
              </a:rPr>
              <a:t>Fig</a:t>
            </a:r>
            <a:r>
              <a:rPr lang="fr-FR" i="1" u="sng" noProof="0">
                <a:solidFill>
                  <a:schemeClr val="bg1"/>
                </a:solidFill>
              </a:rPr>
              <a:t> 8: Exemple Maillage + répartition phase </a:t>
            </a:r>
            <a:r>
              <a:rPr lang="fr-FR" i="1" u="sng" noProof="0" err="1">
                <a:solidFill>
                  <a:schemeClr val="bg1"/>
                </a:solidFill>
              </a:rPr>
              <a:t>Basilisk</a:t>
            </a:r>
            <a:endParaRPr lang="fr-FR" i="1" u="sng" noProof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8BEA34C-5F8D-2C57-D330-1DC4EA99F3E4}"/>
              </a:ext>
            </a:extLst>
          </p:cNvPr>
          <p:cNvSpPr txBox="1"/>
          <p:nvPr/>
        </p:nvSpPr>
        <p:spPr>
          <a:xfrm>
            <a:off x="91924" y="1891695"/>
            <a:ext cx="3415695" cy="327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noProof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DCEEA15-D00D-9DA1-DF6E-903538F973D4}"/>
              </a:ext>
            </a:extLst>
          </p:cNvPr>
          <p:cNvSpPr txBox="1"/>
          <p:nvPr/>
        </p:nvSpPr>
        <p:spPr>
          <a:xfrm>
            <a:off x="7224611" y="6351917"/>
            <a:ext cx="4615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u="sng" noProof="0" err="1">
                <a:solidFill>
                  <a:schemeClr val="bg1"/>
                </a:solidFill>
              </a:rPr>
              <a:t>Fig</a:t>
            </a:r>
            <a:r>
              <a:rPr lang="fr-FR" i="1" u="sng" noProof="0">
                <a:solidFill>
                  <a:schemeClr val="bg1"/>
                </a:solidFill>
              </a:rPr>
              <a:t> 8: Zoom VOF </a:t>
            </a:r>
            <a:r>
              <a:rPr lang="fr-FR" i="1" u="sng" noProof="0" err="1">
                <a:solidFill>
                  <a:schemeClr val="bg1"/>
                </a:solidFill>
              </a:rPr>
              <a:t>Basilisk</a:t>
            </a:r>
            <a:endParaRPr lang="fr-FR" i="1" u="sng" noProof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E0720842-AD07-95D9-4007-4177A4FCEE72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22ABE-47C2-4A3E-9266-EAEA81A0BB69}" type="slidenum">
              <a:rPr lang="fr-FR" sz="6000" noProof="0" smtClean="0">
                <a:solidFill>
                  <a:schemeClr val="bg1"/>
                </a:solidFill>
              </a:rPr>
              <a:pPr/>
              <a:t>14</a:t>
            </a:fld>
            <a:endParaRPr lang="fr-FR" sz="6000" noProof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28BB2A4-1028-697B-D899-9C69B2B59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45" y="1500086"/>
            <a:ext cx="5162470" cy="461113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CFBE5E4-6768-9FB2-C9D5-FD0B74AE8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0656" y="1418490"/>
            <a:ext cx="4615543" cy="4697277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81A8D3B1-D7D2-B06A-953A-66C904DF1731}"/>
              </a:ext>
            </a:extLst>
          </p:cNvPr>
          <p:cNvSpPr/>
          <p:nvPr/>
        </p:nvSpPr>
        <p:spPr>
          <a:xfrm>
            <a:off x="1813912" y="4741559"/>
            <a:ext cx="822737" cy="81713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75B96773-755A-BC67-05D7-488B5F74E8C1}"/>
              </a:ext>
            </a:extLst>
          </p:cNvPr>
          <p:cNvSpPr/>
          <p:nvPr/>
        </p:nvSpPr>
        <p:spPr>
          <a:xfrm rot="20495471">
            <a:off x="2574845" y="4154040"/>
            <a:ext cx="3997583" cy="25636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853BE0AC-8D0D-8DB6-DB81-ED2C74078993}"/>
              </a:ext>
            </a:extLst>
          </p:cNvPr>
          <p:cNvSpPr/>
          <p:nvPr/>
        </p:nvSpPr>
        <p:spPr>
          <a:xfrm>
            <a:off x="2048400" y="3913723"/>
            <a:ext cx="1584000" cy="1584000"/>
          </a:xfrm>
          <a:prstGeom prst="flowChartConnector">
            <a:avLst/>
          </a:prstGeom>
          <a:solidFill>
            <a:schemeClr val="tx1">
              <a:lumMod val="85000"/>
              <a:lumOff val="15000"/>
              <a:alpha val="6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75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D6D8A-452A-E80A-6920-9B9CE28F2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ein air, architecture, bâtiment, ciel&#10;&#10;Le contenu généré par l’IA peut être incorrect.">
            <a:extLst>
              <a:ext uri="{FF2B5EF4-FFF2-40B4-BE49-F238E27FC236}">
                <a16:creationId xmlns:a16="http://schemas.microsoft.com/office/drawing/2014/main" id="{6867271B-FB12-3B74-1F4B-6ADF1BB8A76E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102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933" y="0"/>
            <a:ext cx="13716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C18736C-8BEB-6F64-40D0-EC300633C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>
                <a:solidFill>
                  <a:schemeClr val="bg1"/>
                </a:solidFill>
              </a:rPr>
              <a:t>IV Résultats : </a:t>
            </a:r>
            <a:r>
              <a:rPr lang="fr-FR">
                <a:solidFill>
                  <a:schemeClr val="bg1"/>
                </a:solidFill>
              </a:rPr>
              <a:t>Ecoulement p</a:t>
            </a:r>
            <a:r>
              <a:rPr lang="fr-FR" noProof="0">
                <a:solidFill>
                  <a:schemeClr val="bg1"/>
                </a:solidFill>
              </a:rPr>
              <a:t>laque plane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DCA620F-843C-E3CE-852E-156D1C682B0B}"/>
              </a:ext>
            </a:extLst>
          </p:cNvPr>
          <p:cNvSpPr txBox="1"/>
          <p:nvPr/>
        </p:nvSpPr>
        <p:spPr>
          <a:xfrm>
            <a:off x="1534363" y="6351631"/>
            <a:ext cx="3739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noProof="0" err="1">
                <a:solidFill>
                  <a:schemeClr val="bg1"/>
                </a:solidFill>
              </a:rPr>
              <a:t>Fig</a:t>
            </a:r>
            <a:r>
              <a:rPr lang="fr-FR" i="1" u="sng" noProof="0">
                <a:solidFill>
                  <a:schemeClr val="bg1"/>
                </a:solidFill>
              </a:rPr>
              <a:t> 10: </a:t>
            </a:r>
            <a:r>
              <a:rPr lang="fr-FR" i="1" u="sng">
                <a:solidFill>
                  <a:schemeClr val="bg1"/>
                </a:solidFill>
              </a:rPr>
              <a:t>Simulation </a:t>
            </a:r>
            <a:r>
              <a:rPr lang="fr-FR" i="1" u="sng" err="1">
                <a:solidFill>
                  <a:schemeClr val="bg1"/>
                </a:solidFill>
              </a:rPr>
              <a:t>Laudau</a:t>
            </a:r>
            <a:r>
              <a:rPr lang="fr-FR" i="1" u="sng">
                <a:solidFill>
                  <a:schemeClr val="bg1"/>
                </a:solidFill>
              </a:rPr>
              <a:t> </a:t>
            </a:r>
            <a:r>
              <a:rPr lang="fr-FR" i="1" u="sng" err="1">
                <a:solidFill>
                  <a:schemeClr val="bg1"/>
                </a:solidFill>
              </a:rPr>
              <a:t>Levich</a:t>
            </a:r>
            <a:endParaRPr lang="fr-FR" i="1" u="sng" noProof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4D1CB55-A9F7-C0BD-DF1D-CC05CF9606A2}"/>
              </a:ext>
            </a:extLst>
          </p:cNvPr>
          <p:cNvSpPr txBox="1"/>
          <p:nvPr/>
        </p:nvSpPr>
        <p:spPr>
          <a:xfrm>
            <a:off x="91924" y="1891695"/>
            <a:ext cx="3415695" cy="327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noProof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116C96A-8D92-AAF6-0A3B-E6CAA50327AF}"/>
              </a:ext>
            </a:extLst>
          </p:cNvPr>
          <p:cNvSpPr txBox="1"/>
          <p:nvPr/>
        </p:nvSpPr>
        <p:spPr>
          <a:xfrm>
            <a:off x="7218033" y="6227544"/>
            <a:ext cx="4615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u="sng" noProof="0" err="1">
                <a:solidFill>
                  <a:schemeClr val="bg1"/>
                </a:solidFill>
              </a:rPr>
              <a:t>Fig</a:t>
            </a:r>
            <a:r>
              <a:rPr lang="fr-FR" i="1" u="sng" noProof="0">
                <a:solidFill>
                  <a:schemeClr val="bg1"/>
                </a:solidFill>
              </a:rPr>
              <a:t> </a:t>
            </a:r>
            <a:r>
              <a:rPr lang="fr-FR" i="1" u="sng">
                <a:solidFill>
                  <a:schemeClr val="bg1"/>
                </a:solidFill>
              </a:rPr>
              <a:t>11</a:t>
            </a:r>
            <a:r>
              <a:rPr lang="fr-FR" i="1" u="sng" noProof="0">
                <a:solidFill>
                  <a:schemeClr val="bg1"/>
                </a:solidFill>
              </a:rPr>
              <a:t>:</a:t>
            </a:r>
            <a:r>
              <a:rPr lang="fr-FR" i="1" u="sng">
                <a:solidFill>
                  <a:schemeClr val="bg1"/>
                </a:solidFill>
              </a:rPr>
              <a:t> Simulation </a:t>
            </a:r>
            <a:r>
              <a:rPr lang="fr-FR" i="1" u="sng" err="1">
                <a:solidFill>
                  <a:schemeClr val="bg1"/>
                </a:solidFill>
              </a:rPr>
              <a:t>Laudau</a:t>
            </a:r>
            <a:r>
              <a:rPr lang="fr-FR" i="1" u="sng">
                <a:solidFill>
                  <a:schemeClr val="bg1"/>
                </a:solidFill>
              </a:rPr>
              <a:t> </a:t>
            </a:r>
            <a:r>
              <a:rPr lang="fr-FR" i="1" u="sng" err="1">
                <a:solidFill>
                  <a:schemeClr val="bg1"/>
                </a:solidFill>
              </a:rPr>
              <a:t>Levich</a:t>
            </a:r>
            <a:endParaRPr lang="fr-FR" i="1" u="sng">
              <a:solidFill>
                <a:schemeClr val="bg1"/>
              </a:solidFill>
            </a:endParaRPr>
          </a:p>
          <a:p>
            <a:pPr algn="ctr"/>
            <a:r>
              <a:rPr lang="fr-FR" i="1" u="sng" noProof="0">
                <a:solidFill>
                  <a:schemeClr val="bg1"/>
                </a:solidFill>
              </a:rPr>
              <a:t>Avec confinement</a:t>
            </a:r>
          </a:p>
          <a:p>
            <a:pPr algn="ctr"/>
            <a:endParaRPr lang="fr-FR" i="1" u="sng" noProof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F8481D20-1B7F-2D80-2796-2260FFF7696C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22ABE-47C2-4A3E-9266-EAEA81A0BB69}" type="slidenum">
              <a:rPr lang="fr-FR" sz="6000" noProof="0" smtClean="0">
                <a:solidFill>
                  <a:schemeClr val="bg1"/>
                </a:solidFill>
              </a:rPr>
              <a:pPr/>
              <a:t>15</a:t>
            </a:fld>
            <a:endParaRPr lang="fr-FR" sz="6000" noProof="0">
              <a:solidFill>
                <a:schemeClr val="bg1"/>
              </a:solidFill>
            </a:endParaRPr>
          </a:p>
        </p:txBody>
      </p:sp>
      <p:pic>
        <p:nvPicPr>
          <p:cNvPr id="16" name="Espace réservé du contenu 15" descr="Une image contenant texte, capture d’écran, diagramme, Tracé&#10;&#10;Le contenu généré par l’IA peut être incorrect.">
            <a:extLst>
              <a:ext uri="{FF2B5EF4-FFF2-40B4-BE49-F238E27FC236}">
                <a16:creationId xmlns:a16="http://schemas.microsoft.com/office/drawing/2014/main" id="{57C9E5A8-6876-CD06-5379-B1B378446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0" r="24730"/>
          <a:stretch>
            <a:fillRect/>
          </a:stretch>
        </p:blipFill>
        <p:spPr>
          <a:xfrm>
            <a:off x="914400" y="1751845"/>
            <a:ext cx="4416612" cy="4351338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8005C2B-BF3C-35E1-602F-DA846F2577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1502"/>
          <a:stretch>
            <a:fillRect/>
          </a:stretch>
        </p:blipFill>
        <p:spPr>
          <a:xfrm>
            <a:off x="8840743" y="1820489"/>
            <a:ext cx="1888656" cy="440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7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18C6F-7E35-A8FA-F493-DFEC7DDB9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ein air, architecture, bâtiment, ciel&#10;&#10;Le contenu généré par l’IA peut être incorrect.">
            <a:extLst>
              <a:ext uri="{FF2B5EF4-FFF2-40B4-BE49-F238E27FC236}">
                <a16:creationId xmlns:a16="http://schemas.microsoft.com/office/drawing/2014/main" id="{A654CF23-520C-5333-AB50-602DD389A437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102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933" y="0"/>
            <a:ext cx="13716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F271125-90FC-DADD-E0FA-3B52A96DE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>
                <a:solidFill>
                  <a:schemeClr val="bg1"/>
                </a:solidFill>
              </a:rPr>
              <a:t>IV Résultats :</a:t>
            </a:r>
            <a:r>
              <a:rPr lang="fr-FR">
                <a:solidFill>
                  <a:schemeClr val="bg1"/>
                </a:solidFill>
              </a:rPr>
              <a:t> Ecoulement plaque plane</a:t>
            </a:r>
            <a:endParaRPr lang="fr-FR" noProof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762A69A-55D6-7BCE-0721-FEB065CF50BB}"/>
              </a:ext>
            </a:extLst>
          </p:cNvPr>
          <p:cNvSpPr txBox="1"/>
          <p:nvPr/>
        </p:nvSpPr>
        <p:spPr>
          <a:xfrm>
            <a:off x="2210938" y="6391286"/>
            <a:ext cx="8634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noProof="0" err="1">
                <a:solidFill>
                  <a:schemeClr val="bg1"/>
                </a:solidFill>
              </a:rPr>
              <a:t>Fig</a:t>
            </a:r>
            <a:r>
              <a:rPr lang="fr-FR" i="1" u="sng" noProof="0">
                <a:solidFill>
                  <a:schemeClr val="bg1"/>
                </a:solidFill>
              </a:rPr>
              <a:t> 12: Interface : Formes de Ménisques obtenus en comparaison avec la littérature</a:t>
            </a:r>
            <a:r>
              <a:rPr lang="fr-FR" i="1" u="sng">
                <a:solidFill>
                  <a:schemeClr val="bg1"/>
                </a:solidFill>
              </a:rPr>
              <a:t> </a:t>
            </a:r>
            <a:endParaRPr lang="fr-FR" i="1" u="sng" noProof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C488D47-2E71-734B-8354-F67013F45A38}"/>
              </a:ext>
            </a:extLst>
          </p:cNvPr>
          <p:cNvSpPr txBox="1"/>
          <p:nvPr/>
        </p:nvSpPr>
        <p:spPr>
          <a:xfrm>
            <a:off x="91924" y="1891695"/>
            <a:ext cx="3415695" cy="327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noProof="0"/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5F324155-97CD-0E9B-A77C-3A6BAE72300E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22ABE-47C2-4A3E-9266-EAEA81A0BB69}" type="slidenum">
              <a:rPr lang="fr-FR" sz="6000" noProof="0" smtClean="0">
                <a:solidFill>
                  <a:schemeClr val="bg1"/>
                </a:solidFill>
              </a:rPr>
              <a:pPr/>
              <a:t>16</a:t>
            </a:fld>
            <a:endParaRPr lang="fr-FR" sz="6000" noProof="0">
              <a:solidFill>
                <a:schemeClr val="bg1"/>
              </a:solidFill>
            </a:endParaRPr>
          </a:p>
        </p:txBody>
      </p:sp>
      <p:pic>
        <p:nvPicPr>
          <p:cNvPr id="9" name="Espace réservé du contenu 8" descr="Une image contenant ligne, Tracé,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C29F809-37DC-5D38-4DA7-9554F39D82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64" y="1273766"/>
            <a:ext cx="10402901" cy="5086315"/>
          </a:xfrm>
        </p:spPr>
      </p:pic>
    </p:spTree>
    <p:extLst>
      <p:ext uri="{BB962C8B-B14F-4D97-AF65-F5344CB8AC3E}">
        <p14:creationId xmlns:p14="http://schemas.microsoft.com/office/powerpoint/2010/main" val="1278698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FE5BB-845F-0240-2E1A-AD99E0556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ein air, architecture, bâtiment, ciel&#10;&#10;Le contenu généré par l’IA peut être incorrect.">
            <a:extLst>
              <a:ext uri="{FF2B5EF4-FFF2-40B4-BE49-F238E27FC236}">
                <a16:creationId xmlns:a16="http://schemas.microsoft.com/office/drawing/2014/main" id="{A343D1F4-66A1-55D5-1BA7-34691C6CDA81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saturation sat="102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933" y="0"/>
            <a:ext cx="13716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08D1B20-DB6F-76D7-DD22-AD407E8E1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>
                <a:solidFill>
                  <a:schemeClr val="bg1"/>
                </a:solidFill>
              </a:rPr>
              <a:t>IV.</a:t>
            </a:r>
            <a:r>
              <a:rPr lang="fr-FR">
                <a:solidFill>
                  <a:schemeClr val="bg1"/>
                </a:solidFill>
              </a:rPr>
              <a:t> Résultats : Ecoulement cylindre 2D</a:t>
            </a:r>
            <a:endParaRPr lang="fr-FR" noProof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8CA5DCD-1A7C-81F9-130B-AAD59589E5E0}"/>
              </a:ext>
            </a:extLst>
          </p:cNvPr>
          <p:cNvSpPr txBox="1"/>
          <p:nvPr/>
        </p:nvSpPr>
        <p:spPr>
          <a:xfrm>
            <a:off x="1214323" y="6320130"/>
            <a:ext cx="4325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noProof="0" err="1">
                <a:solidFill>
                  <a:schemeClr val="bg1"/>
                </a:solidFill>
              </a:rPr>
              <a:t>Fig</a:t>
            </a:r>
            <a:r>
              <a:rPr lang="fr-FR" i="1" u="sng" noProof="0">
                <a:solidFill>
                  <a:schemeClr val="bg1"/>
                </a:solidFill>
              </a:rPr>
              <a:t> 13:  Ecoulement autour du cylindre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AFDF6F3-B09B-D266-5A33-BE156DCFC57B}"/>
              </a:ext>
            </a:extLst>
          </p:cNvPr>
          <p:cNvSpPr txBox="1"/>
          <p:nvPr/>
        </p:nvSpPr>
        <p:spPr>
          <a:xfrm>
            <a:off x="91924" y="1891695"/>
            <a:ext cx="3415695" cy="327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noProof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409AE76-313F-40EE-644C-F94823E0F0A2}"/>
              </a:ext>
            </a:extLst>
          </p:cNvPr>
          <p:cNvSpPr txBox="1"/>
          <p:nvPr/>
        </p:nvSpPr>
        <p:spPr>
          <a:xfrm>
            <a:off x="7224611" y="6360081"/>
            <a:ext cx="4615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u="sng" noProof="0" err="1">
                <a:solidFill>
                  <a:schemeClr val="bg1"/>
                </a:solidFill>
              </a:rPr>
              <a:t>Fig</a:t>
            </a:r>
            <a:r>
              <a:rPr lang="fr-FR" i="1" u="sng" noProof="0">
                <a:solidFill>
                  <a:schemeClr val="bg1"/>
                </a:solidFill>
              </a:rPr>
              <a:t> 14: Densité locale de mailles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2E044F-2E80-7FA4-C65A-702DCCB9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09432" y="5920621"/>
            <a:ext cx="2743200" cy="365125"/>
          </a:xfrm>
        </p:spPr>
        <p:txBody>
          <a:bodyPr/>
          <a:lstStyle/>
          <a:p>
            <a:endParaRPr lang="fr-FR" noProof="0"/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668CF3E7-0D5C-678A-6430-73FA5F19580E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22ABE-47C2-4A3E-9266-EAEA81A0BB69}" type="slidenum">
              <a:rPr lang="fr-FR" sz="6000" noProof="0" smtClean="0">
                <a:solidFill>
                  <a:schemeClr val="bg1"/>
                </a:solidFill>
              </a:rPr>
              <a:pPr/>
              <a:t>17</a:t>
            </a:fld>
            <a:endParaRPr lang="fr-FR" sz="6000" noProof="0">
              <a:solidFill>
                <a:schemeClr val="bg1"/>
              </a:solidFill>
            </a:endParaRPr>
          </a:p>
        </p:txBody>
      </p:sp>
      <p:pic>
        <p:nvPicPr>
          <p:cNvPr id="8" name="Enregistrement 2025-06-05 002237">
            <a:hlinkClick r:id="" action="ppaction://media"/>
            <a:extLst>
              <a:ext uri="{FF2B5EF4-FFF2-40B4-BE49-F238E27FC236}">
                <a16:creationId xmlns:a16="http://schemas.microsoft.com/office/drawing/2014/main" id="{2D735D94-4F62-31A6-F785-4EE08CAF6A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9368" y="1800254"/>
            <a:ext cx="4148137" cy="4351338"/>
          </a:xfrm>
        </p:spPr>
      </p:pic>
      <p:pic>
        <p:nvPicPr>
          <p:cNvPr id="9" name="Enregistrement 2025-06-05 002104">
            <a:hlinkClick r:id="" action="ppaction://media"/>
            <a:extLst>
              <a:ext uri="{FF2B5EF4-FFF2-40B4-BE49-F238E27FC236}">
                <a16:creationId xmlns:a16="http://schemas.microsoft.com/office/drawing/2014/main" id="{05EC270E-0E34-4C2D-5B01-CB8F89A5A91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64676" y="1645919"/>
            <a:ext cx="4455574" cy="463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2663E-49E2-5B1B-54EE-5F9B19A73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ein air, architecture, bâtiment, ciel&#10;&#10;Le contenu généré par l’IA peut être incorrect.">
            <a:extLst>
              <a:ext uri="{FF2B5EF4-FFF2-40B4-BE49-F238E27FC236}">
                <a16:creationId xmlns:a16="http://schemas.microsoft.com/office/drawing/2014/main" id="{9E3F3773-E3BB-DE44-54CA-7B47671DD5D4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102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041" y="0"/>
            <a:ext cx="13716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07BEA97-CD4B-3097-7F2A-6CE574431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IV. Résultats : Ecoulement cylindre 2D</a:t>
            </a:r>
            <a:endParaRPr lang="fr-FR" noProof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8875E0D-D2C2-B62F-80C1-795B13C078E7}"/>
              </a:ext>
            </a:extLst>
          </p:cNvPr>
          <p:cNvSpPr txBox="1"/>
          <p:nvPr/>
        </p:nvSpPr>
        <p:spPr>
          <a:xfrm>
            <a:off x="170847" y="6250968"/>
            <a:ext cx="4615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noProof="0" err="1">
                <a:solidFill>
                  <a:schemeClr val="bg1"/>
                </a:solidFill>
              </a:rPr>
              <a:t>Fig</a:t>
            </a:r>
            <a:r>
              <a:rPr lang="fr-FR" i="1" u="sng" noProof="0">
                <a:solidFill>
                  <a:schemeClr val="bg1"/>
                </a:solidFill>
              </a:rPr>
              <a:t> 15: Champ de vitesse autour du cylindre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4113463-968C-9476-A40B-4853B1FC92E5}"/>
              </a:ext>
            </a:extLst>
          </p:cNvPr>
          <p:cNvSpPr txBox="1"/>
          <p:nvPr/>
        </p:nvSpPr>
        <p:spPr>
          <a:xfrm>
            <a:off x="91924" y="1891695"/>
            <a:ext cx="3415695" cy="327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noProof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C3E0354-03ED-CF1D-017F-51502A6786A2}"/>
              </a:ext>
            </a:extLst>
          </p:cNvPr>
          <p:cNvSpPr txBox="1"/>
          <p:nvPr/>
        </p:nvSpPr>
        <p:spPr>
          <a:xfrm>
            <a:off x="5662142" y="6225590"/>
            <a:ext cx="5738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u="sng" noProof="0" err="1">
                <a:solidFill>
                  <a:schemeClr val="bg1"/>
                </a:solidFill>
              </a:rPr>
              <a:t>Fig</a:t>
            </a:r>
            <a:r>
              <a:rPr lang="fr-FR" i="1" u="sng" noProof="0">
                <a:solidFill>
                  <a:schemeClr val="bg1"/>
                </a:solidFill>
              </a:rPr>
              <a:t> 16: Ligne de courants dans l’expérience de Rabaud</a:t>
            </a:r>
          </a:p>
          <a:p>
            <a:pPr algn="ctr"/>
            <a:endParaRPr lang="fr-FR" i="1" u="sng" noProof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0F5BBCCD-8A89-7B28-B87D-20D259DD77D9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22ABE-47C2-4A3E-9266-EAEA81A0BB69}" type="slidenum">
              <a:rPr lang="fr-FR" sz="6000" noProof="0" smtClean="0">
                <a:solidFill>
                  <a:schemeClr val="bg1"/>
                </a:solidFill>
              </a:rPr>
              <a:pPr/>
              <a:t>18</a:t>
            </a:fld>
            <a:endParaRPr lang="fr-FR" sz="6000" noProof="0">
              <a:solidFill>
                <a:schemeClr val="bg1"/>
              </a:solidFill>
            </a:endParaRPr>
          </a:p>
        </p:txBody>
      </p:sp>
      <p:pic>
        <p:nvPicPr>
          <p:cNvPr id="14" name="Image 13" descr="Une image contenant Tracé, capture d’écran, ligne, texte&#10;&#10;Le contenu généré par l’IA peut être incorrect.">
            <a:extLst>
              <a:ext uri="{FF2B5EF4-FFF2-40B4-BE49-F238E27FC236}">
                <a16:creationId xmlns:a16="http://schemas.microsoft.com/office/drawing/2014/main" id="{7BA22845-F51D-6802-1F15-A94B94777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3" r="34016"/>
          <a:stretch>
            <a:fillRect/>
          </a:stretch>
        </p:blipFill>
        <p:spPr>
          <a:xfrm>
            <a:off x="698633" y="1632354"/>
            <a:ext cx="3156382" cy="4277815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27638EFC-970E-EE7D-D789-611793787FCA}"/>
              </a:ext>
            </a:extLst>
          </p:cNvPr>
          <p:cNvGrpSpPr/>
          <p:nvPr/>
        </p:nvGrpSpPr>
        <p:grpSpPr>
          <a:xfrm>
            <a:off x="4748579" y="1690688"/>
            <a:ext cx="8215463" cy="4161147"/>
            <a:chOff x="436027" y="1328367"/>
            <a:chExt cx="11633073" cy="4665299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0E63D60-DC76-8A7E-B12E-01B3E83B8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5824" y="2724206"/>
              <a:ext cx="11613479" cy="1873621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7B2500A-D0A1-5B20-F847-68D1FA0FA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5824" y="1328367"/>
              <a:ext cx="11623276" cy="176781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441D86B-B614-4371-5A01-41265D5F1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6027" y="4223454"/>
              <a:ext cx="11623276" cy="1770212"/>
            </a:xfrm>
            <a:prstGeom prst="rect">
              <a:avLst/>
            </a:prstGeom>
          </p:spPr>
        </p:pic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564F8530-421D-AC4E-C3B0-E77C7CA6F606}"/>
                </a:ext>
              </a:extLst>
            </p:cNvPr>
            <p:cNvSpPr/>
            <p:nvPr/>
          </p:nvSpPr>
          <p:spPr>
            <a:xfrm>
              <a:off x="2917530" y="1594760"/>
              <a:ext cx="7101805" cy="760861"/>
            </a:xfrm>
            <a:custGeom>
              <a:avLst/>
              <a:gdLst>
                <a:gd name="connsiteX0" fmla="*/ 0 w 7101805"/>
                <a:gd name="connsiteY0" fmla="*/ 0 h 760861"/>
                <a:gd name="connsiteX1" fmla="*/ 7101805 w 7101805"/>
                <a:gd name="connsiteY1" fmla="*/ 0 h 760861"/>
                <a:gd name="connsiteX2" fmla="*/ 7054108 w 7101805"/>
                <a:gd name="connsiteY2" fmla="*/ 22511 h 760861"/>
                <a:gd name="connsiteX3" fmla="*/ 4014041 w 7101805"/>
                <a:gd name="connsiteY3" fmla="*/ 748636 h 760861"/>
                <a:gd name="connsiteX4" fmla="*/ 3550934 w 7101805"/>
                <a:gd name="connsiteY4" fmla="*/ 760861 h 760861"/>
                <a:gd name="connsiteX5" fmla="*/ 3550871 w 7101805"/>
                <a:gd name="connsiteY5" fmla="*/ 760861 h 760861"/>
                <a:gd name="connsiteX6" fmla="*/ 3087764 w 7101805"/>
                <a:gd name="connsiteY6" fmla="*/ 748636 h 760861"/>
                <a:gd name="connsiteX7" fmla="*/ 47696 w 7101805"/>
                <a:gd name="connsiteY7" fmla="*/ 22511 h 76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01805" h="760861">
                  <a:moveTo>
                    <a:pt x="0" y="0"/>
                  </a:moveTo>
                  <a:lnTo>
                    <a:pt x="7101805" y="0"/>
                  </a:lnTo>
                  <a:lnTo>
                    <a:pt x="7054108" y="22511"/>
                  </a:lnTo>
                  <a:cubicBezTo>
                    <a:pt x="6111956" y="438523"/>
                    <a:pt x="5087825" y="691814"/>
                    <a:pt x="4014041" y="748636"/>
                  </a:cubicBezTo>
                  <a:lnTo>
                    <a:pt x="3550934" y="760861"/>
                  </a:lnTo>
                  <a:lnTo>
                    <a:pt x="3550871" y="760861"/>
                  </a:lnTo>
                  <a:lnTo>
                    <a:pt x="3087764" y="748636"/>
                  </a:lnTo>
                  <a:cubicBezTo>
                    <a:pt x="2013980" y="691814"/>
                    <a:pt x="989848" y="438523"/>
                    <a:pt x="47696" y="2251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C0F1B516-A3E8-BC4C-F1CC-59D61C2446D7}"/>
                </a:ext>
              </a:extLst>
            </p:cNvPr>
            <p:cNvSpPr/>
            <p:nvPr/>
          </p:nvSpPr>
          <p:spPr>
            <a:xfrm>
              <a:off x="2891434" y="4534885"/>
              <a:ext cx="7101805" cy="760861"/>
            </a:xfrm>
            <a:custGeom>
              <a:avLst/>
              <a:gdLst>
                <a:gd name="connsiteX0" fmla="*/ 0 w 7101805"/>
                <a:gd name="connsiteY0" fmla="*/ 0 h 760861"/>
                <a:gd name="connsiteX1" fmla="*/ 7101805 w 7101805"/>
                <a:gd name="connsiteY1" fmla="*/ 0 h 760861"/>
                <a:gd name="connsiteX2" fmla="*/ 7054108 w 7101805"/>
                <a:gd name="connsiteY2" fmla="*/ 22511 h 760861"/>
                <a:gd name="connsiteX3" fmla="*/ 4014041 w 7101805"/>
                <a:gd name="connsiteY3" fmla="*/ 748636 h 760861"/>
                <a:gd name="connsiteX4" fmla="*/ 3550934 w 7101805"/>
                <a:gd name="connsiteY4" fmla="*/ 760861 h 760861"/>
                <a:gd name="connsiteX5" fmla="*/ 3550871 w 7101805"/>
                <a:gd name="connsiteY5" fmla="*/ 760861 h 760861"/>
                <a:gd name="connsiteX6" fmla="*/ 3087764 w 7101805"/>
                <a:gd name="connsiteY6" fmla="*/ 748636 h 760861"/>
                <a:gd name="connsiteX7" fmla="*/ 47696 w 7101805"/>
                <a:gd name="connsiteY7" fmla="*/ 22511 h 76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01805" h="760861">
                  <a:moveTo>
                    <a:pt x="0" y="0"/>
                  </a:moveTo>
                  <a:lnTo>
                    <a:pt x="7101805" y="0"/>
                  </a:lnTo>
                  <a:lnTo>
                    <a:pt x="7054108" y="22511"/>
                  </a:lnTo>
                  <a:cubicBezTo>
                    <a:pt x="6111956" y="438523"/>
                    <a:pt x="5087825" y="691814"/>
                    <a:pt x="4014041" y="748636"/>
                  </a:cubicBezTo>
                  <a:lnTo>
                    <a:pt x="3550934" y="760861"/>
                  </a:lnTo>
                  <a:lnTo>
                    <a:pt x="3550871" y="760861"/>
                  </a:lnTo>
                  <a:lnTo>
                    <a:pt x="3087764" y="748636"/>
                  </a:lnTo>
                  <a:cubicBezTo>
                    <a:pt x="2013980" y="691814"/>
                    <a:pt x="989848" y="438523"/>
                    <a:pt x="47696" y="2251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37963C63-CF84-2AE8-C92A-9494207D20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09554" y="2053584"/>
              <a:ext cx="2216552" cy="508468"/>
            </a:xfrm>
            <a:prstGeom prst="line">
              <a:avLst/>
            </a:prstGeom>
            <a:ln w="19050" cap="flat" cmpd="sng" algn="ctr">
              <a:solidFill>
                <a:srgbClr val="FF99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AC844EF5-23E7-1DD0-6EB9-7215368907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09554" y="5021211"/>
              <a:ext cx="3391383" cy="481574"/>
            </a:xfrm>
            <a:prstGeom prst="line">
              <a:avLst/>
            </a:prstGeom>
            <a:ln w="19050" cap="flat" cmpd="sng" algn="ctr">
              <a:solidFill>
                <a:srgbClr val="FF99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E313D122-96CB-26CA-703A-2B417952C5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61210" y="1859872"/>
              <a:ext cx="902826" cy="272006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65C9A71D-E7AF-84B1-50E4-2111645FCD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91719" y="4692236"/>
              <a:ext cx="902826" cy="272006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F346D878-D5FC-BE52-6A8B-0514A882B5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3373" y="4159814"/>
              <a:ext cx="1011172" cy="0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FBFF3ED7-CD10-6DC3-98FA-782C83FCD9B9}"/>
                </a:ext>
              </a:extLst>
            </p:cNvPr>
            <p:cNvCxnSpPr>
              <a:cxnSpLocks/>
            </p:cNvCxnSpPr>
            <p:nvPr/>
          </p:nvCxnSpPr>
          <p:spPr>
            <a:xfrm>
              <a:off x="4079112" y="5689601"/>
              <a:ext cx="973237" cy="0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65C18DE1-0828-94A5-6B49-92C9347137DF}"/>
                    </a:ext>
                  </a:extLst>
                </p:cNvPr>
                <p:cNvSpPr txBox="1"/>
                <p:nvPr/>
              </p:nvSpPr>
              <p:spPr>
                <a:xfrm>
                  <a:off x="3797842" y="1615638"/>
                  <a:ext cx="245962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𝐶𝑒𝑟𝑐𝑙𝑒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=0.04</m:t>
                        </m:r>
                      </m:oMath>
                    </m:oMathPara>
                  </a14:m>
                  <a:endParaRPr lang="en-US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65C18DE1-0828-94A5-6B49-92C9347137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7842" y="1615638"/>
                  <a:ext cx="2459620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DE82A36E-134E-281A-342B-A45A7E1332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09554" y="3761823"/>
              <a:ext cx="3964330" cy="254592"/>
            </a:xfrm>
            <a:prstGeom prst="line">
              <a:avLst/>
            </a:prstGeom>
            <a:ln w="19050" cap="flat" cmpd="sng" algn="ctr">
              <a:solidFill>
                <a:srgbClr val="FF99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ABD1CCD-6E0E-3D1B-9E34-E04869EB535E}"/>
                </a:ext>
              </a:extLst>
            </p:cNvPr>
            <p:cNvSpPr/>
            <p:nvPr/>
          </p:nvSpPr>
          <p:spPr>
            <a:xfrm>
              <a:off x="1141615" y="2660073"/>
              <a:ext cx="10698539" cy="42588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F35A14CC-312A-7726-4FF3-8AC135D53702}"/>
                </a:ext>
              </a:extLst>
            </p:cNvPr>
            <p:cNvSpPr/>
            <p:nvPr/>
          </p:nvSpPr>
          <p:spPr>
            <a:xfrm>
              <a:off x="2929119" y="3093400"/>
              <a:ext cx="7101805" cy="760861"/>
            </a:xfrm>
            <a:custGeom>
              <a:avLst/>
              <a:gdLst>
                <a:gd name="connsiteX0" fmla="*/ 0 w 7101805"/>
                <a:gd name="connsiteY0" fmla="*/ 0 h 760861"/>
                <a:gd name="connsiteX1" fmla="*/ 7101805 w 7101805"/>
                <a:gd name="connsiteY1" fmla="*/ 0 h 760861"/>
                <a:gd name="connsiteX2" fmla="*/ 7054108 w 7101805"/>
                <a:gd name="connsiteY2" fmla="*/ 22511 h 760861"/>
                <a:gd name="connsiteX3" fmla="*/ 4014041 w 7101805"/>
                <a:gd name="connsiteY3" fmla="*/ 748636 h 760861"/>
                <a:gd name="connsiteX4" fmla="*/ 3550934 w 7101805"/>
                <a:gd name="connsiteY4" fmla="*/ 760861 h 760861"/>
                <a:gd name="connsiteX5" fmla="*/ 3550871 w 7101805"/>
                <a:gd name="connsiteY5" fmla="*/ 760861 h 760861"/>
                <a:gd name="connsiteX6" fmla="*/ 3087764 w 7101805"/>
                <a:gd name="connsiteY6" fmla="*/ 748636 h 760861"/>
                <a:gd name="connsiteX7" fmla="*/ 47696 w 7101805"/>
                <a:gd name="connsiteY7" fmla="*/ 22511 h 76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01805" h="760861">
                  <a:moveTo>
                    <a:pt x="0" y="0"/>
                  </a:moveTo>
                  <a:lnTo>
                    <a:pt x="7101805" y="0"/>
                  </a:lnTo>
                  <a:lnTo>
                    <a:pt x="7054108" y="22511"/>
                  </a:lnTo>
                  <a:cubicBezTo>
                    <a:pt x="6111956" y="438523"/>
                    <a:pt x="5087825" y="691814"/>
                    <a:pt x="4014041" y="748636"/>
                  </a:cubicBezTo>
                  <a:lnTo>
                    <a:pt x="3550934" y="760861"/>
                  </a:lnTo>
                  <a:lnTo>
                    <a:pt x="3550871" y="760861"/>
                  </a:lnTo>
                  <a:lnTo>
                    <a:pt x="3087764" y="748636"/>
                  </a:lnTo>
                  <a:cubicBezTo>
                    <a:pt x="2013980" y="691814"/>
                    <a:pt x="989848" y="438523"/>
                    <a:pt x="47696" y="2251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D93BA1B7-F5DB-09B9-95E0-9C88748F0226}"/>
                    </a:ext>
                  </a:extLst>
                </p:cNvPr>
                <p:cNvSpPr txBox="1"/>
                <p:nvPr/>
              </p:nvSpPr>
              <p:spPr>
                <a:xfrm>
                  <a:off x="3527429" y="2733273"/>
                  <a:ext cx="2459620" cy="390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𝑝𝑎𝑟𝑜𝑖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=0.0</m:t>
                        </m:r>
                      </m:oMath>
                    </m:oMathPara>
                  </a14:m>
                  <a:endParaRPr lang="en-US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D93BA1B7-F5DB-09B9-95E0-9C88748F02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7429" y="2733273"/>
                  <a:ext cx="2459620" cy="390748"/>
                </a:xfrm>
                <a:prstGeom prst="rect">
                  <a:avLst/>
                </a:prstGeom>
                <a:blipFill>
                  <a:blip r:embed="rId9"/>
                  <a:stretch>
                    <a:fillRect b="-192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7E0E97F5-EFF9-779B-5AE9-C5664B61F8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28932" y="2736425"/>
              <a:ext cx="135104" cy="0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E500AD7-6B01-B329-4828-C7EDAA8B6608}"/>
                </a:ext>
              </a:extLst>
            </p:cNvPr>
            <p:cNvSpPr/>
            <p:nvPr/>
          </p:nvSpPr>
          <p:spPr>
            <a:xfrm>
              <a:off x="1209554" y="4094021"/>
              <a:ext cx="10698539" cy="4258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6D1D8527-3331-584A-8DCD-2EC0D6214F57}"/>
                    </a:ext>
                  </a:extLst>
                </p:cNvPr>
                <p:cNvSpPr txBox="1"/>
                <p:nvPr/>
              </p:nvSpPr>
              <p:spPr>
                <a:xfrm>
                  <a:off x="4181510" y="4049051"/>
                  <a:ext cx="2459620" cy="4380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𝑝𝑎𝑟𝑜𝑖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=0.02</m:t>
                        </m:r>
                      </m:oMath>
                    </m:oMathPara>
                  </a14:m>
                  <a:endParaRPr lang="en-US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6D1D8527-3331-584A-8DCD-2EC0D6214F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1510" y="4049051"/>
                  <a:ext cx="2459620" cy="438090"/>
                </a:xfrm>
                <a:prstGeom prst="rect">
                  <a:avLst/>
                </a:prstGeom>
                <a:blipFill>
                  <a:blip r:embed="rId10"/>
                  <a:stretch>
                    <a:fillRect b="-6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563280BF-7590-EDB4-8320-E6CAD94370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26106" y="3292997"/>
              <a:ext cx="902826" cy="272006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C690181F-BB9D-F25D-095D-8F9E51F9BD2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10935" y="4127520"/>
              <a:ext cx="933168" cy="1650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F84F37A-39EB-5B7B-7076-976855EDFE73}"/>
                  </a:ext>
                </a:extLst>
              </p:cNvPr>
              <p:cNvSpPr txBox="1"/>
              <p:nvPr/>
            </p:nvSpPr>
            <p:spPr>
              <a:xfrm>
                <a:off x="6724711" y="5571003"/>
                <a:ext cx="1737023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𝑝𝑎𝑟𝑜𝑖</m:t>
                          </m:r>
                        </m:sub>
                      </m:sSub>
                      <m:r>
                        <a:rPr lang="fr-FR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=−0.02</m:t>
                      </m:r>
                    </m:oMath>
                  </m:oMathPara>
                </a14:m>
                <a:endParaRPr lang="en-US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F84F37A-39EB-5B7B-7076-976855EDF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4711" y="5571003"/>
                <a:ext cx="1737023" cy="390748"/>
              </a:xfrm>
              <a:prstGeom prst="rect">
                <a:avLst/>
              </a:prstGeom>
              <a:blipFill>
                <a:blip r:embed="rId11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37B05E29-4611-E40B-2E5E-1F1C703B16C3}"/>
                  </a:ext>
                </a:extLst>
              </p:cNvPr>
              <p:cNvSpPr txBox="1"/>
              <p:nvPr/>
            </p:nvSpPr>
            <p:spPr>
              <a:xfrm>
                <a:off x="7287594" y="3335704"/>
                <a:ext cx="17370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𝐶𝑒𝑟𝑐𝑙𝑒</m:t>
                          </m:r>
                        </m:sub>
                      </m:sSub>
                      <m:r>
                        <a:rPr lang="fr-FR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=0.02</m:t>
                      </m:r>
                    </m:oMath>
                  </m:oMathPara>
                </a14:m>
                <a:endParaRPr lang="en-US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37B05E29-4611-E40B-2E5E-1F1C703B1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7594" y="3335704"/>
                <a:ext cx="1737023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737B2FE6-74BC-0FB4-1FCE-2F823FB5D3FE}"/>
                  </a:ext>
                </a:extLst>
              </p:cNvPr>
              <p:cNvSpPr txBox="1"/>
              <p:nvPr/>
            </p:nvSpPr>
            <p:spPr>
              <a:xfrm>
                <a:off x="7025977" y="4550852"/>
                <a:ext cx="17370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𝐶𝑒𝑟𝑐𝑙𝑒</m:t>
                          </m:r>
                        </m:sub>
                      </m:sSub>
                      <m:r>
                        <a:rPr lang="fr-FR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=0.02</m:t>
                      </m:r>
                    </m:oMath>
                  </m:oMathPara>
                </a14:m>
                <a:endParaRPr lang="fr-FR" b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737B2FE6-74BC-0FB4-1FCE-2F823FB5D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977" y="4550852"/>
                <a:ext cx="1737023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3490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164D9-9D59-EBE8-F07B-F18E232E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ein air, architecture, bâtiment, ciel&#10;&#10;Le contenu généré par l’IA peut être incorrect.">
            <a:extLst>
              <a:ext uri="{FF2B5EF4-FFF2-40B4-BE49-F238E27FC236}">
                <a16:creationId xmlns:a16="http://schemas.microsoft.com/office/drawing/2014/main" id="{3680F53C-4BF4-C1EC-B3F8-FDECE42AD04F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102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933" y="0"/>
            <a:ext cx="13716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2EB1CD1-8D50-8D4D-4848-68EC47ADC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IV. Résultats : Ecoulement cylindre 3D</a:t>
            </a:r>
            <a:endParaRPr lang="fr-FR" noProof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0567085-A2EC-B40E-D96D-D1C45F10B30D}"/>
              </a:ext>
            </a:extLst>
          </p:cNvPr>
          <p:cNvSpPr txBox="1"/>
          <p:nvPr/>
        </p:nvSpPr>
        <p:spPr>
          <a:xfrm>
            <a:off x="4121112" y="6175415"/>
            <a:ext cx="5142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noProof="0" err="1">
                <a:solidFill>
                  <a:schemeClr val="bg1"/>
                </a:solidFill>
              </a:rPr>
              <a:t>Fig</a:t>
            </a:r>
            <a:r>
              <a:rPr lang="fr-FR" i="1" u="sng" noProof="0">
                <a:solidFill>
                  <a:schemeClr val="bg1"/>
                </a:solidFill>
              </a:rPr>
              <a:t> </a:t>
            </a:r>
            <a:r>
              <a:rPr lang="fr-FR" i="1" u="sng">
                <a:solidFill>
                  <a:schemeClr val="bg1"/>
                </a:solidFill>
              </a:rPr>
              <a:t>17</a:t>
            </a:r>
            <a:r>
              <a:rPr lang="fr-FR" i="1" u="sng" noProof="0">
                <a:solidFill>
                  <a:schemeClr val="bg1"/>
                </a:solidFill>
              </a:rPr>
              <a:t>: Interface 3D liquide gaz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52AC521-5AB0-F928-B3E3-B668D3E38182}"/>
              </a:ext>
            </a:extLst>
          </p:cNvPr>
          <p:cNvSpPr txBox="1"/>
          <p:nvPr/>
        </p:nvSpPr>
        <p:spPr>
          <a:xfrm>
            <a:off x="91924" y="1891695"/>
            <a:ext cx="3415695" cy="327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noProof="0"/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F78F8598-DF20-C63F-E677-F0197921057A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22ABE-47C2-4A3E-9266-EAEA81A0BB69}" type="slidenum">
              <a:rPr lang="fr-FR" sz="6000" noProof="0" smtClean="0">
                <a:solidFill>
                  <a:schemeClr val="bg1"/>
                </a:solidFill>
              </a:rPr>
              <a:pPr/>
              <a:t>19</a:t>
            </a:fld>
            <a:endParaRPr lang="fr-FR" sz="6000" noProof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329C550-C757-1059-6B4C-0F37FAC5F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008" y="1358202"/>
            <a:ext cx="8076462" cy="4744981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F6C9D64-ED59-8FCF-FA04-3EC4FAABBBBC}"/>
              </a:ext>
            </a:extLst>
          </p:cNvPr>
          <p:cNvCxnSpPr>
            <a:cxnSpLocks/>
          </p:cNvCxnSpPr>
          <p:nvPr/>
        </p:nvCxnSpPr>
        <p:spPr>
          <a:xfrm>
            <a:off x="2856155" y="2875233"/>
            <a:ext cx="1495313" cy="1314871"/>
          </a:xfrm>
          <a:prstGeom prst="line">
            <a:avLst/>
          </a:prstGeom>
          <a:ln>
            <a:solidFill>
              <a:srgbClr val="8803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9C5B335-A18F-14FF-C6E7-4E5FBAF69A34}"/>
              </a:ext>
            </a:extLst>
          </p:cNvPr>
          <p:cNvCxnSpPr/>
          <p:nvPr/>
        </p:nvCxnSpPr>
        <p:spPr>
          <a:xfrm flipH="1">
            <a:off x="4270786" y="4195482"/>
            <a:ext cx="96819" cy="656217"/>
          </a:xfrm>
          <a:prstGeom prst="straightConnector1">
            <a:avLst/>
          </a:prstGeom>
          <a:ln>
            <a:solidFill>
              <a:srgbClr val="88031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D787324A-04C1-775F-C93E-66C1BF48B5A9}"/>
              </a:ext>
            </a:extLst>
          </p:cNvPr>
          <p:cNvCxnSpPr/>
          <p:nvPr/>
        </p:nvCxnSpPr>
        <p:spPr>
          <a:xfrm>
            <a:off x="4351468" y="4190104"/>
            <a:ext cx="306593" cy="381896"/>
          </a:xfrm>
          <a:prstGeom prst="straightConnector1">
            <a:avLst/>
          </a:prstGeom>
          <a:ln>
            <a:solidFill>
              <a:srgbClr val="88031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CD793E72-97F8-71C3-915E-06957BBAF82A}"/>
              </a:ext>
            </a:extLst>
          </p:cNvPr>
          <p:cNvCxnSpPr/>
          <p:nvPr/>
        </p:nvCxnSpPr>
        <p:spPr>
          <a:xfrm>
            <a:off x="4367605" y="4190104"/>
            <a:ext cx="548640" cy="155985"/>
          </a:xfrm>
          <a:prstGeom prst="straightConnector1">
            <a:avLst/>
          </a:prstGeom>
          <a:ln>
            <a:solidFill>
              <a:srgbClr val="88031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84C9D3DE-7F61-D648-A06B-01B82ED59077}"/>
              </a:ext>
            </a:extLst>
          </p:cNvPr>
          <p:cNvCxnSpPr>
            <a:cxnSpLocks/>
          </p:cNvCxnSpPr>
          <p:nvPr/>
        </p:nvCxnSpPr>
        <p:spPr>
          <a:xfrm flipV="1">
            <a:off x="4641925" y="4776137"/>
            <a:ext cx="768778" cy="517174"/>
          </a:xfrm>
          <a:prstGeom prst="straightConnector1">
            <a:avLst/>
          </a:prstGeom>
          <a:ln>
            <a:solidFill>
              <a:srgbClr val="88031B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7111F89D-D06B-22E6-2F64-CBB13625D0E8}"/>
                  </a:ext>
                </a:extLst>
              </p:cNvPr>
              <p:cNvSpPr txBox="1"/>
              <p:nvPr/>
            </p:nvSpPr>
            <p:spPr>
              <a:xfrm>
                <a:off x="4613005" y="4999576"/>
                <a:ext cx="1123523" cy="307777"/>
              </a:xfrm>
              <a:prstGeom prst="rect">
                <a:avLst/>
              </a:prstGeom>
              <a:noFill/>
              <a:scene3d>
                <a:camera prst="orthographicFront">
                  <a:rot lat="0" lon="600000" rev="2399999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noProof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3.</m:t>
                      </m:r>
                      <m:r>
                        <a:rPr lang="fr-FR" sz="1400" b="0" i="1" noProof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fr-FR" sz="1400" b="0" noProof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7111F89D-D06B-22E6-2F64-CBB13625D0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3005" y="4999576"/>
                <a:ext cx="1123523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ZoneTexte 25">
            <a:extLst>
              <a:ext uri="{FF2B5EF4-FFF2-40B4-BE49-F238E27FC236}">
                <a16:creationId xmlns:a16="http://schemas.microsoft.com/office/drawing/2014/main" id="{FAB274F9-0714-2B1A-E178-803AD620C1A8}"/>
              </a:ext>
            </a:extLst>
          </p:cNvPr>
          <p:cNvSpPr txBox="1"/>
          <p:nvPr/>
        </p:nvSpPr>
        <p:spPr>
          <a:xfrm>
            <a:off x="1834010" y="2365175"/>
            <a:ext cx="210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noProof="0">
                <a:solidFill>
                  <a:schemeClr val="bg1"/>
                </a:solidFill>
              </a:rPr>
              <a:t>Ondes d’instabilité capillaires</a:t>
            </a:r>
          </a:p>
        </p:txBody>
      </p:sp>
    </p:spTree>
    <p:extLst>
      <p:ext uri="{BB962C8B-B14F-4D97-AF65-F5344CB8AC3E}">
        <p14:creationId xmlns:p14="http://schemas.microsoft.com/office/powerpoint/2010/main" val="232539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1588837" y="65317"/>
            <a:ext cx="9012126" cy="4555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defTabSz="829544"/>
            <a:r>
              <a:rPr lang="fr-FR" sz="3200" b="1" spc="-1" noProof="0" err="1">
                <a:solidFill>
                  <a:srgbClr val="FFFFFF"/>
                </a:solidFill>
                <a:latin typeface="Noto Sans Black"/>
                <a:ea typeface="DejaVu Sans"/>
              </a:rPr>
              <a:t>Problem</a:t>
            </a:r>
            <a:r>
              <a:rPr lang="fr-FR" sz="3200" b="1" spc="-1" noProof="0">
                <a:solidFill>
                  <a:srgbClr val="FFFFFF"/>
                </a:solidFill>
                <a:latin typeface="Noto Sans Black"/>
                <a:ea typeface="DejaVu Sans"/>
              </a:rPr>
              <a:t> </a:t>
            </a:r>
            <a:r>
              <a:rPr lang="fr-FR" sz="3200" b="1" spc="-1" noProof="0" err="1">
                <a:solidFill>
                  <a:srgbClr val="FFFFFF"/>
                </a:solidFill>
                <a:latin typeface="Noto Sans Black"/>
                <a:ea typeface="DejaVu Sans"/>
              </a:rPr>
              <a:t>characterization</a:t>
            </a:r>
            <a:endParaRPr lang="fr-FR" sz="3200" spc="-1" noProof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85" name="Image 5"/>
          <p:cNvPicPr/>
          <p:nvPr/>
        </p:nvPicPr>
        <p:blipFill>
          <a:blip r:embed="rId2"/>
          <a:stretch/>
        </p:blipFill>
        <p:spPr>
          <a:xfrm>
            <a:off x="6879522" y="2538549"/>
            <a:ext cx="3775001" cy="1803732"/>
          </a:xfrm>
          <a:prstGeom prst="rect">
            <a:avLst/>
          </a:prstGeom>
          <a:ln>
            <a:noFill/>
          </a:ln>
        </p:spPr>
      </p:pic>
      <p:pic>
        <p:nvPicPr>
          <p:cNvPr id="86" name="Image 85"/>
          <p:cNvPicPr/>
          <p:nvPr/>
        </p:nvPicPr>
        <p:blipFill>
          <a:blip r:embed="rId3"/>
          <a:srcRect r="40699" b="9162"/>
          <a:stretch/>
        </p:blipFill>
        <p:spPr>
          <a:xfrm>
            <a:off x="4462790" y="792623"/>
            <a:ext cx="2676694" cy="2210657"/>
          </a:xfrm>
          <a:prstGeom prst="rect">
            <a:avLst/>
          </a:prstGeom>
          <a:ln>
            <a:noFill/>
          </a:ln>
        </p:spPr>
      </p:pic>
      <p:pic>
        <p:nvPicPr>
          <p:cNvPr id="87" name="Image 86"/>
          <p:cNvPicPr/>
          <p:nvPr/>
        </p:nvPicPr>
        <p:blipFill>
          <a:blip r:embed="rId4"/>
          <a:srcRect l="22086" r="20196" b="33051"/>
          <a:stretch/>
        </p:blipFill>
        <p:spPr>
          <a:xfrm>
            <a:off x="1654155" y="783805"/>
            <a:ext cx="2611377" cy="2219475"/>
          </a:xfrm>
          <a:prstGeom prst="rect">
            <a:avLst/>
          </a:prstGeom>
          <a:ln>
            <a:noFill/>
          </a:ln>
        </p:spPr>
      </p:pic>
      <p:pic>
        <p:nvPicPr>
          <p:cNvPr id="88" name="Image 2"/>
          <p:cNvPicPr/>
          <p:nvPr/>
        </p:nvPicPr>
        <p:blipFill>
          <a:blip r:embed="rId5"/>
          <a:stretch/>
        </p:blipFill>
        <p:spPr>
          <a:xfrm>
            <a:off x="1655135" y="4212953"/>
            <a:ext cx="3492178" cy="2349129"/>
          </a:xfrm>
          <a:prstGeom prst="rect">
            <a:avLst/>
          </a:prstGeom>
          <a:ln>
            <a:noFill/>
          </a:ln>
        </p:spPr>
      </p:pic>
      <p:pic>
        <p:nvPicPr>
          <p:cNvPr id="89" name="Image 88"/>
          <p:cNvPicPr/>
          <p:nvPr/>
        </p:nvPicPr>
        <p:blipFill>
          <a:blip r:embed="rId6"/>
          <a:srcRect t="32422" b="16321"/>
          <a:stretch/>
        </p:blipFill>
        <p:spPr>
          <a:xfrm>
            <a:off x="7360256" y="4376245"/>
            <a:ext cx="3143059" cy="2415100"/>
          </a:xfrm>
          <a:prstGeom prst="rect">
            <a:avLst/>
          </a:prstGeom>
          <a:ln>
            <a:noFill/>
          </a:ln>
        </p:spPr>
      </p:pic>
      <p:sp>
        <p:nvSpPr>
          <p:cNvPr id="90" name="CustomShape 2"/>
          <p:cNvSpPr/>
          <p:nvPr/>
        </p:nvSpPr>
        <p:spPr>
          <a:xfrm>
            <a:off x="7206107" y="883414"/>
            <a:ext cx="3395183" cy="13657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>
            <a:noAutofit/>
          </a:bodyPr>
          <a:lstStyle/>
          <a:p>
            <a:pPr marL="195955" indent="-194649" defTabSz="82954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14" spc="-1" noProof="0">
                <a:solidFill>
                  <a:srgbClr val="000000"/>
                </a:solidFill>
                <a:latin typeface="Arial"/>
                <a:ea typeface="DejaVu Sans"/>
              </a:rPr>
              <a:t>Formation of </a:t>
            </a:r>
            <a:r>
              <a:rPr lang="fr-FR" sz="1814" spc="-1" noProof="0" err="1">
                <a:solidFill>
                  <a:srgbClr val="000000"/>
                </a:solidFill>
                <a:latin typeface="Arial"/>
                <a:ea typeface="DejaVu Sans"/>
              </a:rPr>
              <a:t>liquid</a:t>
            </a:r>
            <a:r>
              <a:rPr lang="fr-FR" sz="1814" spc="-1" noProof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fr-FR" sz="1814" spc="-1" noProof="0" err="1">
                <a:solidFill>
                  <a:srgbClr val="000000"/>
                </a:solidFill>
                <a:latin typeface="Arial"/>
                <a:ea typeface="DejaVu Sans"/>
              </a:rPr>
              <a:t>sheets</a:t>
            </a:r>
            <a:r>
              <a:rPr lang="fr-FR" sz="1814" spc="-1" noProof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fr-FR" sz="1814" spc="-1" noProof="0" err="1">
                <a:solidFill>
                  <a:srgbClr val="000000"/>
                </a:solidFill>
                <a:latin typeface="Arial"/>
                <a:ea typeface="DejaVu Sans"/>
              </a:rPr>
              <a:t>behind</a:t>
            </a:r>
            <a:r>
              <a:rPr lang="fr-FR" sz="1814" spc="-1" noProof="0">
                <a:solidFill>
                  <a:srgbClr val="000000"/>
                </a:solidFill>
                <a:latin typeface="Arial"/>
                <a:ea typeface="DejaVu Sans"/>
              </a:rPr>
              <a:t> the </a:t>
            </a:r>
            <a:r>
              <a:rPr lang="fr-FR" sz="1814" spc="-1" noProof="0" err="1">
                <a:solidFill>
                  <a:srgbClr val="000000"/>
                </a:solidFill>
                <a:latin typeface="Arial"/>
                <a:ea typeface="DejaVu Sans"/>
              </a:rPr>
              <a:t>wheels</a:t>
            </a:r>
            <a:r>
              <a:rPr lang="fr-FR" sz="1814" spc="-1" noProof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fr-FR" sz="1814" spc="-1" noProof="0">
              <a:solidFill>
                <a:prstClr val="black"/>
              </a:solidFill>
              <a:latin typeface="Arial"/>
            </a:endParaRPr>
          </a:p>
          <a:p>
            <a:pPr defTabSz="829544"/>
            <a:endParaRPr lang="fr-FR" sz="1814" spc="-1" noProof="0">
              <a:solidFill>
                <a:prstClr val="black"/>
              </a:solidFill>
              <a:latin typeface="Arial"/>
            </a:endParaRPr>
          </a:p>
          <a:p>
            <a:pPr marL="195955" indent="-194649" defTabSz="82954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14" spc="-1" noProof="0" err="1">
                <a:solidFill>
                  <a:srgbClr val="000000"/>
                </a:solidFill>
                <a:latin typeface="Arial"/>
                <a:ea typeface="DejaVu Sans"/>
              </a:rPr>
              <a:t>Periodic</a:t>
            </a:r>
            <a:r>
              <a:rPr lang="fr-FR" sz="1814" spc="-1" noProof="0">
                <a:solidFill>
                  <a:srgbClr val="000000"/>
                </a:solidFill>
                <a:latin typeface="Arial"/>
                <a:ea typeface="DejaVu Sans"/>
              </a:rPr>
              <a:t> patterns in axial direction.</a:t>
            </a:r>
            <a:endParaRPr lang="fr-FR" sz="1814" spc="-1" noProof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CustomShape 3"/>
          <p:cNvSpPr/>
          <p:nvPr/>
        </p:nvSpPr>
        <p:spPr>
          <a:xfrm>
            <a:off x="4332156" y="3167879"/>
            <a:ext cx="914439" cy="3128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>
            <a:noAutofit/>
          </a:bodyPr>
          <a:lstStyle/>
          <a:p>
            <a:pPr defTabSz="829544"/>
            <a:r>
              <a:rPr lang="fr-FR" sz="1633" spc="-1" noProof="0" err="1">
                <a:solidFill>
                  <a:srgbClr val="000000"/>
                </a:solidFill>
                <a:latin typeface="Arial"/>
                <a:ea typeface="DejaVu Sans"/>
              </a:rPr>
              <a:t>sheets</a:t>
            </a:r>
            <a:endParaRPr lang="fr-FR" sz="1633" spc="-1" noProof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Line 4"/>
          <p:cNvSpPr/>
          <p:nvPr/>
        </p:nvSpPr>
        <p:spPr>
          <a:xfrm flipH="1" flipV="1">
            <a:off x="2307325" y="2612684"/>
            <a:ext cx="2024830" cy="653171"/>
          </a:xfrm>
          <a:prstGeom prst="line">
            <a:avLst/>
          </a:prstGeom>
          <a:ln w="3600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829544"/>
            <a:endParaRPr lang="fr-FR" sz="1633" noProof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Line 5"/>
          <p:cNvSpPr/>
          <p:nvPr/>
        </p:nvSpPr>
        <p:spPr>
          <a:xfrm flipV="1">
            <a:off x="5050643" y="1894196"/>
            <a:ext cx="1175708" cy="1371659"/>
          </a:xfrm>
          <a:prstGeom prst="line">
            <a:avLst/>
          </a:prstGeom>
          <a:ln w="3600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829544"/>
            <a:endParaRPr lang="fr-FR" sz="1633" noProof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CustomShape 6"/>
          <p:cNvSpPr/>
          <p:nvPr/>
        </p:nvSpPr>
        <p:spPr>
          <a:xfrm>
            <a:off x="5300482" y="5160051"/>
            <a:ext cx="1936978" cy="5947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>
            <a:noAutofit/>
          </a:bodyPr>
          <a:lstStyle/>
          <a:p>
            <a:pPr algn="ctr" defTabSz="829544"/>
            <a:r>
              <a:rPr lang="fr-FR" sz="1814" spc="-1" noProof="0" err="1">
                <a:solidFill>
                  <a:srgbClr val="000000"/>
                </a:solidFill>
                <a:latin typeface="Arial"/>
                <a:ea typeface="DejaVu Sans"/>
              </a:rPr>
              <a:t>Laboratory</a:t>
            </a:r>
            <a:r>
              <a:rPr lang="fr-FR" sz="1814" spc="-1" noProof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fr-FR" sz="1814" spc="-1" noProof="0" err="1">
                <a:solidFill>
                  <a:srgbClr val="000000"/>
                </a:solidFill>
                <a:latin typeface="Arial"/>
                <a:ea typeface="DejaVu Sans"/>
              </a:rPr>
              <a:t>experiments</a:t>
            </a:r>
            <a:r>
              <a:rPr lang="fr-FR" sz="1814" spc="-1" noProof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fr-FR" sz="1814" spc="-1" noProof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066BA5EA-1626-3BF7-2015-5F78DA6FC75E}"/>
              </a:ext>
            </a:extLst>
          </p:cNvPr>
          <p:cNvSpPr txBox="1">
            <a:spLocks/>
          </p:cNvSpPr>
          <p:nvPr/>
        </p:nvSpPr>
        <p:spPr>
          <a:xfrm>
            <a:off x="8814541" y="63450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22ABE-47C2-4A3E-9266-EAEA81A0BB69}" type="slidenum">
              <a:rPr lang="fr-FR" sz="6000" noProof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2</a:t>
            </a:fld>
            <a:endParaRPr lang="fr-FR" sz="6000" noProof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1588837" y="65317"/>
            <a:ext cx="9012126" cy="4555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defTabSz="829544"/>
            <a:r>
              <a:rPr lang="fr-FR" sz="3200" b="1" spc="-1" noProof="0" err="1">
                <a:solidFill>
                  <a:srgbClr val="FFFFFF"/>
                </a:solidFill>
                <a:latin typeface="Noto Sans Black"/>
                <a:ea typeface="DejaVu Sans"/>
              </a:rPr>
              <a:t>Problem</a:t>
            </a:r>
            <a:r>
              <a:rPr lang="fr-FR" sz="3200" b="1" spc="-1" noProof="0">
                <a:solidFill>
                  <a:srgbClr val="FFFFFF"/>
                </a:solidFill>
                <a:latin typeface="Noto Sans Black"/>
                <a:ea typeface="DejaVu Sans"/>
              </a:rPr>
              <a:t> </a:t>
            </a:r>
            <a:r>
              <a:rPr lang="fr-FR" sz="3200" b="1" spc="-1" noProof="0" err="1">
                <a:solidFill>
                  <a:srgbClr val="FFFFFF"/>
                </a:solidFill>
                <a:latin typeface="Noto Sans Black"/>
                <a:ea typeface="DejaVu Sans"/>
              </a:rPr>
              <a:t>characterization</a:t>
            </a:r>
            <a:endParaRPr lang="fr-FR" sz="3200" spc="-1" noProof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CustomShape 2"/>
          <p:cNvSpPr/>
          <p:nvPr/>
        </p:nvSpPr>
        <p:spPr>
          <a:xfrm>
            <a:off x="1654155" y="5617271"/>
            <a:ext cx="8882145" cy="9624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>
            <a:noAutofit/>
          </a:bodyPr>
          <a:lstStyle/>
          <a:p>
            <a:pPr defTabSz="829544"/>
            <a:r>
              <a:rPr lang="fr-FR" sz="1814" spc="-1" noProof="0">
                <a:solidFill>
                  <a:srgbClr val="000000"/>
                </a:solidFill>
                <a:latin typeface="Arial"/>
                <a:ea typeface="DejaVu Sans"/>
              </a:rPr>
              <a:t>2 types of </a:t>
            </a:r>
            <a:r>
              <a:rPr lang="fr-FR" sz="1814" spc="-1" noProof="0" err="1">
                <a:solidFill>
                  <a:srgbClr val="000000"/>
                </a:solidFill>
                <a:latin typeface="Arial"/>
                <a:ea typeface="DejaVu Sans"/>
              </a:rPr>
              <a:t>instabilty</a:t>
            </a:r>
            <a:r>
              <a:rPr lang="fr-FR" sz="1814" spc="-1" noProof="0">
                <a:solidFill>
                  <a:srgbClr val="000000"/>
                </a:solidFill>
                <a:latin typeface="Arial"/>
                <a:ea typeface="DejaVu Sans"/>
              </a:rPr>
              <a:t> :</a:t>
            </a:r>
            <a:endParaRPr lang="fr-FR" sz="1814" spc="-1" noProof="0">
              <a:solidFill>
                <a:prstClr val="black"/>
              </a:solidFill>
              <a:latin typeface="Arial"/>
            </a:endParaRPr>
          </a:p>
          <a:p>
            <a:pPr marL="195955" indent="-194975" defTabSz="82954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14" spc="-1" noProof="0">
                <a:solidFill>
                  <a:srgbClr val="000000"/>
                </a:solidFill>
                <a:latin typeface="Arial"/>
                <a:ea typeface="DejaVu Sans"/>
              </a:rPr>
              <a:t>Rayleigh-Taylor (RT) </a:t>
            </a:r>
            <a:r>
              <a:rPr lang="fr-FR" sz="1814" spc="-1" noProof="0" err="1">
                <a:solidFill>
                  <a:srgbClr val="000000"/>
                </a:solidFill>
                <a:latin typeface="Arial"/>
                <a:ea typeface="DejaVu Sans"/>
              </a:rPr>
              <a:t>where</a:t>
            </a:r>
            <a:r>
              <a:rPr lang="fr-FR" sz="1814" spc="-1" noProof="0">
                <a:solidFill>
                  <a:srgbClr val="000000"/>
                </a:solidFill>
                <a:latin typeface="Arial"/>
                <a:ea typeface="DejaVu Sans"/>
              </a:rPr>
              <a:t> a </a:t>
            </a:r>
            <a:r>
              <a:rPr lang="fr-FR" sz="1814" spc="-1" noProof="0" err="1">
                <a:solidFill>
                  <a:srgbClr val="000000"/>
                </a:solidFill>
                <a:latin typeface="Arial"/>
                <a:ea typeface="DejaVu Sans"/>
              </a:rPr>
              <a:t>heavy</a:t>
            </a:r>
            <a:r>
              <a:rPr lang="fr-FR" sz="1814" spc="-1" noProof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fr-FR" sz="1814" spc="-1" noProof="0" err="1">
                <a:solidFill>
                  <a:srgbClr val="000000"/>
                </a:solidFill>
                <a:latin typeface="Arial"/>
                <a:ea typeface="DejaVu Sans"/>
              </a:rPr>
              <a:t>fluid</a:t>
            </a:r>
            <a:r>
              <a:rPr lang="fr-FR" sz="1814" spc="-1" noProof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fr-FR" sz="1814" spc="-1" noProof="0" err="1">
                <a:solidFill>
                  <a:srgbClr val="000000"/>
                </a:solidFill>
                <a:latin typeface="Arial"/>
                <a:ea typeface="DejaVu Sans"/>
              </a:rPr>
              <a:t>is</a:t>
            </a:r>
            <a:r>
              <a:rPr lang="fr-FR" sz="1814" spc="-1" noProof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fr-FR" sz="1814" spc="-1" noProof="0" err="1">
                <a:solidFill>
                  <a:srgbClr val="000000"/>
                </a:solidFill>
                <a:latin typeface="Arial"/>
                <a:ea typeface="DejaVu Sans"/>
              </a:rPr>
              <a:t>accelerated</a:t>
            </a:r>
            <a:r>
              <a:rPr lang="fr-FR" sz="1814" spc="-1" noProof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fr-FR" sz="1814" spc="-1" noProof="0" err="1">
                <a:solidFill>
                  <a:srgbClr val="000000"/>
                </a:solidFill>
                <a:latin typeface="Arial"/>
                <a:ea typeface="DejaVu Sans"/>
              </a:rPr>
              <a:t>into</a:t>
            </a:r>
            <a:r>
              <a:rPr lang="fr-FR" sz="1814" spc="-1" noProof="0">
                <a:solidFill>
                  <a:srgbClr val="000000"/>
                </a:solidFill>
                <a:latin typeface="Arial"/>
                <a:ea typeface="DejaVu Sans"/>
              </a:rPr>
              <a:t> a light </a:t>
            </a:r>
            <a:r>
              <a:rPr lang="fr-FR" sz="1814" spc="-1" noProof="0" err="1">
                <a:solidFill>
                  <a:srgbClr val="000000"/>
                </a:solidFill>
                <a:latin typeface="Arial"/>
                <a:ea typeface="DejaVu Sans"/>
              </a:rPr>
              <a:t>fluid</a:t>
            </a:r>
            <a:r>
              <a:rPr lang="fr-FR" sz="1814" spc="-1" noProof="0">
                <a:solidFill>
                  <a:srgbClr val="000000"/>
                </a:solidFill>
                <a:latin typeface="Arial"/>
                <a:ea typeface="DejaVu Sans"/>
              </a:rPr>
              <a:t> (</a:t>
            </a:r>
            <a:r>
              <a:rPr lang="fr-FR" sz="1814" b="1" spc="-1" noProof="0">
                <a:solidFill>
                  <a:srgbClr val="FF0000"/>
                </a:solidFill>
                <a:latin typeface="Arial"/>
                <a:ea typeface="DejaVu Sans"/>
              </a:rPr>
              <a:t>f</a:t>
            </a:r>
            <a:r>
              <a:rPr lang="fr-FR" sz="1814" b="1" spc="-1" baseline="-33000" noProof="0">
                <a:solidFill>
                  <a:srgbClr val="FF0000"/>
                </a:solidFill>
                <a:latin typeface="Arial"/>
                <a:ea typeface="DejaVu Sans"/>
              </a:rPr>
              <a:t>1</a:t>
            </a:r>
            <a:r>
              <a:rPr lang="fr-FR" sz="1814" spc="-1" noProof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fr-FR" sz="1814" spc="-1" noProof="0">
                <a:solidFill>
                  <a:srgbClr val="000000"/>
                </a:solidFill>
                <a:latin typeface="Arial"/>
                <a:ea typeface="DejaVu Sans"/>
              </a:rPr>
              <a:t>and</a:t>
            </a:r>
            <a:r>
              <a:rPr lang="fr-FR" sz="1814" spc="-1" noProof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fr-FR" sz="1814" b="1" spc="-1" noProof="0">
                <a:solidFill>
                  <a:srgbClr val="00FE4D"/>
                </a:solidFill>
                <a:latin typeface="Arial"/>
                <a:ea typeface="DejaVu Sans"/>
              </a:rPr>
              <a:t>f</a:t>
            </a:r>
            <a:r>
              <a:rPr lang="fr-FR" sz="1814" b="1" spc="-1" baseline="-33000" noProof="0">
                <a:solidFill>
                  <a:srgbClr val="00FE4D"/>
                </a:solidFill>
                <a:latin typeface="Arial"/>
                <a:ea typeface="DejaVu Sans"/>
              </a:rPr>
              <a:t>2</a:t>
            </a:r>
            <a:r>
              <a:rPr lang="fr-FR" sz="1814" spc="-1" noProof="0">
                <a:solidFill>
                  <a:srgbClr val="000000"/>
                </a:solidFill>
                <a:latin typeface="Arial"/>
                <a:ea typeface="DejaVu Sans"/>
              </a:rPr>
              <a:t>).</a:t>
            </a:r>
            <a:r>
              <a:rPr lang="fr-FR" sz="1814" spc="-1" noProof="0">
                <a:solidFill>
                  <a:srgbClr val="00A933"/>
                </a:solidFill>
                <a:latin typeface="Arial"/>
                <a:ea typeface="DejaVu Sans"/>
              </a:rPr>
              <a:t> </a:t>
            </a:r>
            <a:endParaRPr lang="fr-FR" sz="1814" spc="-1" noProof="0">
              <a:solidFill>
                <a:prstClr val="black"/>
              </a:solidFill>
              <a:latin typeface="Arial"/>
            </a:endParaRPr>
          </a:p>
          <a:p>
            <a:pPr marL="195955" indent="-194975" defTabSz="82954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14" spc="-1" noProof="0" err="1">
                <a:solidFill>
                  <a:srgbClr val="000000"/>
                </a:solidFill>
                <a:latin typeface="Arial"/>
                <a:ea typeface="DejaVu Sans"/>
              </a:rPr>
              <a:t>Saffman</a:t>
            </a:r>
            <a:r>
              <a:rPr lang="fr-FR" sz="1814" spc="-1" noProof="0">
                <a:solidFill>
                  <a:srgbClr val="000000"/>
                </a:solidFill>
                <a:latin typeface="Arial"/>
                <a:ea typeface="DejaVu Sans"/>
              </a:rPr>
              <a:t>-Taylor (ST) </a:t>
            </a:r>
            <a:r>
              <a:rPr lang="fr-FR" sz="1814" spc="-1" noProof="0" err="1">
                <a:solidFill>
                  <a:srgbClr val="000000"/>
                </a:solidFill>
                <a:latin typeface="Arial"/>
                <a:ea typeface="DejaVu Sans"/>
              </a:rPr>
              <a:t>where</a:t>
            </a:r>
            <a:r>
              <a:rPr lang="fr-FR" sz="1814" spc="-1" noProof="0">
                <a:solidFill>
                  <a:srgbClr val="00A933"/>
                </a:solidFill>
                <a:latin typeface="Arial"/>
                <a:ea typeface="DejaVu Sans"/>
              </a:rPr>
              <a:t> </a:t>
            </a:r>
            <a:r>
              <a:rPr lang="fr-FR" sz="1814" b="1" spc="-1" noProof="0">
                <a:solidFill>
                  <a:srgbClr val="FF8000"/>
                </a:solidFill>
                <a:latin typeface="Arial"/>
                <a:ea typeface="DejaVu Sans"/>
              </a:rPr>
              <a:t>a </a:t>
            </a:r>
            <a:r>
              <a:rPr lang="fr-FR" sz="1814" b="1" spc="-1" noProof="0" err="1">
                <a:solidFill>
                  <a:srgbClr val="FF8000"/>
                </a:solidFill>
                <a:latin typeface="Arial"/>
                <a:ea typeface="DejaVu Sans"/>
              </a:rPr>
              <a:t>less</a:t>
            </a:r>
            <a:r>
              <a:rPr lang="fr-FR" sz="1814" b="1" spc="-1" noProof="0">
                <a:solidFill>
                  <a:srgbClr val="FF8000"/>
                </a:solidFill>
                <a:latin typeface="Arial"/>
                <a:ea typeface="DejaVu Sans"/>
              </a:rPr>
              <a:t> </a:t>
            </a:r>
            <a:r>
              <a:rPr lang="fr-FR" sz="1814" b="1" spc="-1" noProof="0" err="1">
                <a:solidFill>
                  <a:srgbClr val="FF8000"/>
                </a:solidFill>
                <a:latin typeface="Arial"/>
                <a:ea typeface="DejaVu Sans"/>
              </a:rPr>
              <a:t>viscous</a:t>
            </a:r>
            <a:r>
              <a:rPr lang="fr-FR" sz="1814" b="1" spc="-1" noProof="0">
                <a:solidFill>
                  <a:srgbClr val="FF8000"/>
                </a:solidFill>
                <a:latin typeface="Arial"/>
                <a:ea typeface="DejaVu Sans"/>
              </a:rPr>
              <a:t> </a:t>
            </a:r>
            <a:r>
              <a:rPr lang="fr-FR" sz="1814" b="1" spc="-1" noProof="0" err="1">
                <a:solidFill>
                  <a:srgbClr val="FF8000"/>
                </a:solidFill>
                <a:latin typeface="Arial"/>
                <a:ea typeface="DejaVu Sans"/>
              </a:rPr>
              <a:t>fluid</a:t>
            </a:r>
            <a:r>
              <a:rPr lang="fr-FR" sz="1814" b="1" spc="-1" noProof="0">
                <a:solidFill>
                  <a:srgbClr val="FF8000"/>
                </a:solidFill>
                <a:latin typeface="Arial"/>
                <a:ea typeface="DejaVu Sans"/>
              </a:rPr>
              <a:t> pushes a more </a:t>
            </a:r>
            <a:r>
              <a:rPr lang="fr-FR" sz="1814" b="1" spc="-1" noProof="0" err="1">
                <a:solidFill>
                  <a:srgbClr val="FF8000"/>
                </a:solidFill>
                <a:latin typeface="Arial"/>
                <a:ea typeface="DejaVu Sans"/>
              </a:rPr>
              <a:t>viscous</a:t>
            </a:r>
            <a:r>
              <a:rPr lang="fr-FR" sz="1814" b="1" spc="-1" noProof="0">
                <a:solidFill>
                  <a:srgbClr val="FF8000"/>
                </a:solidFill>
                <a:latin typeface="Arial"/>
                <a:ea typeface="DejaVu Sans"/>
              </a:rPr>
              <a:t> </a:t>
            </a:r>
            <a:r>
              <a:rPr lang="fr-FR" sz="1814" b="1" spc="-1" noProof="0" err="1">
                <a:solidFill>
                  <a:srgbClr val="FF8000"/>
                </a:solidFill>
                <a:latin typeface="Arial"/>
                <a:ea typeface="DejaVu Sans"/>
              </a:rPr>
              <a:t>fluid</a:t>
            </a:r>
            <a:r>
              <a:rPr lang="fr-FR" sz="1814" spc="-1" noProof="0">
                <a:solidFill>
                  <a:srgbClr val="FF8000"/>
                </a:solidFill>
                <a:latin typeface="Arial"/>
                <a:ea typeface="DejaVu Sans"/>
              </a:rPr>
              <a:t>.</a:t>
            </a:r>
            <a:endParaRPr lang="fr-FR" sz="1814" spc="-1" noProof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97" name="Group 3"/>
          <p:cNvGrpSpPr/>
          <p:nvPr/>
        </p:nvGrpSpPr>
        <p:grpSpPr>
          <a:xfrm>
            <a:off x="6698267" y="5486636"/>
            <a:ext cx="1226002" cy="241020"/>
            <a:chOff x="5704200" y="6048000"/>
            <a:chExt cx="1351440" cy="265680"/>
          </a:xfrm>
        </p:grpSpPr>
        <p:grpSp>
          <p:nvGrpSpPr>
            <p:cNvPr id="98" name="Group 4"/>
            <p:cNvGrpSpPr/>
            <p:nvPr/>
          </p:nvGrpSpPr>
          <p:grpSpPr>
            <a:xfrm>
              <a:off x="5704200" y="6048000"/>
              <a:ext cx="1351440" cy="265680"/>
              <a:chOff x="5704200" y="6048000"/>
              <a:chExt cx="1351440" cy="265680"/>
            </a:xfrm>
          </p:grpSpPr>
          <p:sp>
            <p:nvSpPr>
              <p:cNvPr id="99" name="CustomShape 5"/>
              <p:cNvSpPr/>
              <p:nvPr/>
            </p:nvSpPr>
            <p:spPr>
              <a:xfrm>
                <a:off x="5711400" y="6066000"/>
                <a:ext cx="1326240" cy="22968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640">
                    <a:moveTo>
                      <a:pt x="1843" y="639"/>
                    </a:moveTo>
                    <a:cubicBezTo>
                      <a:pt x="1229" y="639"/>
                      <a:pt x="614" y="639"/>
                      <a:pt x="0" y="639"/>
                    </a:cubicBezTo>
                    <a:cubicBezTo>
                      <a:pt x="0" y="426"/>
                      <a:pt x="0" y="213"/>
                      <a:pt x="0" y="0"/>
                    </a:cubicBezTo>
                    <a:cubicBezTo>
                      <a:pt x="1228" y="0"/>
                      <a:pt x="2456" y="0"/>
                      <a:pt x="3685" y="0"/>
                    </a:cubicBezTo>
                    <a:cubicBezTo>
                      <a:pt x="3685" y="213"/>
                      <a:pt x="3685" y="426"/>
                      <a:pt x="3685" y="639"/>
                    </a:cubicBezTo>
                    <a:cubicBezTo>
                      <a:pt x="3071" y="639"/>
                      <a:pt x="2457" y="639"/>
                      <a:pt x="1843" y="6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00" name="CustomShape 6"/>
              <p:cNvSpPr/>
              <p:nvPr/>
            </p:nvSpPr>
            <p:spPr>
              <a:xfrm>
                <a:off x="5704200" y="6082200"/>
                <a:ext cx="165960" cy="23148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645">
                    <a:moveTo>
                      <a:pt x="3" y="602"/>
                    </a:moveTo>
                    <a:cubicBezTo>
                      <a:pt x="0" y="613"/>
                      <a:pt x="1" y="612"/>
                      <a:pt x="0" y="616"/>
                    </a:cubicBezTo>
                    <a:cubicBezTo>
                      <a:pt x="0" y="633"/>
                      <a:pt x="11" y="644"/>
                      <a:pt x="28" y="644"/>
                    </a:cubicBezTo>
                    <a:cubicBezTo>
                      <a:pt x="48" y="644"/>
                      <a:pt x="59" y="627"/>
                      <a:pt x="62" y="622"/>
                    </a:cubicBezTo>
                    <a:cubicBezTo>
                      <a:pt x="67" y="613"/>
                      <a:pt x="98" y="482"/>
                      <a:pt x="123" y="379"/>
                    </a:cubicBezTo>
                    <a:cubicBezTo>
                      <a:pt x="143" y="418"/>
                      <a:pt x="176" y="443"/>
                      <a:pt x="221" y="443"/>
                    </a:cubicBezTo>
                    <a:cubicBezTo>
                      <a:pt x="336" y="443"/>
                      <a:pt x="462" y="307"/>
                      <a:pt x="462" y="162"/>
                    </a:cubicBezTo>
                    <a:cubicBezTo>
                      <a:pt x="462" y="56"/>
                      <a:pt x="397" y="0"/>
                      <a:pt x="327" y="0"/>
                    </a:cubicBezTo>
                    <a:cubicBezTo>
                      <a:pt x="232" y="0"/>
                      <a:pt x="129" y="97"/>
                      <a:pt x="98" y="217"/>
                    </a:cubicBezTo>
                    <a:cubicBezTo>
                      <a:pt x="66" y="346"/>
                      <a:pt x="34" y="474"/>
                      <a:pt x="3" y="602"/>
                    </a:cubicBezTo>
                    <a:moveTo>
                      <a:pt x="221" y="421"/>
                    </a:moveTo>
                    <a:cubicBezTo>
                      <a:pt x="151" y="421"/>
                      <a:pt x="137" y="343"/>
                      <a:pt x="137" y="334"/>
                    </a:cubicBezTo>
                    <a:cubicBezTo>
                      <a:pt x="137" y="332"/>
                      <a:pt x="140" y="312"/>
                      <a:pt x="143" y="298"/>
                    </a:cubicBezTo>
                    <a:cubicBezTo>
                      <a:pt x="171" y="189"/>
                      <a:pt x="182" y="153"/>
                      <a:pt x="201" y="114"/>
                    </a:cubicBezTo>
                    <a:cubicBezTo>
                      <a:pt x="246" y="44"/>
                      <a:pt x="294" y="22"/>
                      <a:pt x="325" y="22"/>
                    </a:cubicBezTo>
                    <a:cubicBezTo>
                      <a:pt x="361" y="22"/>
                      <a:pt x="392" y="50"/>
                      <a:pt x="392" y="117"/>
                    </a:cubicBezTo>
                    <a:cubicBezTo>
                      <a:pt x="392" y="173"/>
                      <a:pt x="364" y="281"/>
                      <a:pt x="339" y="329"/>
                    </a:cubicBezTo>
                    <a:cubicBezTo>
                      <a:pt x="305" y="390"/>
                      <a:pt x="257" y="421"/>
                      <a:pt x="221" y="4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01" name="CustomShape 7"/>
              <p:cNvSpPr/>
              <p:nvPr/>
            </p:nvSpPr>
            <p:spPr>
              <a:xfrm>
                <a:off x="5891400" y="6120360"/>
                <a:ext cx="55080" cy="17244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481">
                    <a:moveTo>
                      <a:pt x="152" y="19"/>
                    </a:moveTo>
                    <a:cubicBezTo>
                      <a:pt x="152" y="16"/>
                      <a:pt x="153" y="12"/>
                      <a:pt x="154" y="8"/>
                    </a:cubicBezTo>
                    <a:cubicBezTo>
                      <a:pt x="154" y="5"/>
                      <a:pt x="152" y="0"/>
                      <a:pt x="143" y="0"/>
                    </a:cubicBezTo>
                    <a:cubicBezTo>
                      <a:pt x="129" y="0"/>
                      <a:pt x="73" y="5"/>
                      <a:pt x="56" y="5"/>
                    </a:cubicBezTo>
                    <a:cubicBezTo>
                      <a:pt x="51" y="5"/>
                      <a:pt x="42" y="8"/>
                      <a:pt x="42" y="22"/>
                    </a:cubicBezTo>
                    <a:cubicBezTo>
                      <a:pt x="42" y="30"/>
                      <a:pt x="51" y="30"/>
                      <a:pt x="59" y="30"/>
                    </a:cubicBezTo>
                    <a:cubicBezTo>
                      <a:pt x="90" y="30"/>
                      <a:pt x="90" y="36"/>
                      <a:pt x="90" y="42"/>
                    </a:cubicBezTo>
                    <a:cubicBezTo>
                      <a:pt x="90" y="47"/>
                      <a:pt x="90" y="50"/>
                      <a:pt x="87" y="56"/>
                    </a:cubicBezTo>
                    <a:cubicBezTo>
                      <a:pt x="59" y="168"/>
                      <a:pt x="31" y="281"/>
                      <a:pt x="3" y="393"/>
                    </a:cubicBezTo>
                    <a:cubicBezTo>
                      <a:pt x="0" y="401"/>
                      <a:pt x="0" y="407"/>
                      <a:pt x="0" y="415"/>
                    </a:cubicBezTo>
                    <a:cubicBezTo>
                      <a:pt x="0" y="460"/>
                      <a:pt x="40" y="480"/>
                      <a:pt x="73" y="480"/>
                    </a:cubicBezTo>
                    <a:cubicBezTo>
                      <a:pt x="90" y="480"/>
                      <a:pt x="110" y="474"/>
                      <a:pt x="126" y="443"/>
                    </a:cubicBezTo>
                    <a:cubicBezTo>
                      <a:pt x="143" y="418"/>
                      <a:pt x="152" y="379"/>
                      <a:pt x="152" y="376"/>
                    </a:cubicBezTo>
                    <a:cubicBezTo>
                      <a:pt x="152" y="365"/>
                      <a:pt x="143" y="365"/>
                      <a:pt x="140" y="365"/>
                    </a:cubicBezTo>
                    <a:cubicBezTo>
                      <a:pt x="132" y="365"/>
                      <a:pt x="129" y="371"/>
                      <a:pt x="126" y="382"/>
                    </a:cubicBezTo>
                    <a:cubicBezTo>
                      <a:pt x="118" y="418"/>
                      <a:pt x="104" y="460"/>
                      <a:pt x="76" y="460"/>
                    </a:cubicBezTo>
                    <a:cubicBezTo>
                      <a:pt x="56" y="460"/>
                      <a:pt x="51" y="443"/>
                      <a:pt x="51" y="427"/>
                    </a:cubicBezTo>
                    <a:cubicBezTo>
                      <a:pt x="51" y="421"/>
                      <a:pt x="54" y="407"/>
                      <a:pt x="56" y="399"/>
                    </a:cubicBezTo>
                    <a:cubicBezTo>
                      <a:pt x="88" y="272"/>
                      <a:pt x="120" y="146"/>
                      <a:pt x="152" y="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02" name="CustomShape 8"/>
              <p:cNvSpPr/>
              <p:nvPr/>
            </p:nvSpPr>
            <p:spPr>
              <a:xfrm>
                <a:off x="6112080" y="6048000"/>
                <a:ext cx="216360" cy="203400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67">
                    <a:moveTo>
                      <a:pt x="582" y="304"/>
                    </a:moveTo>
                    <a:cubicBezTo>
                      <a:pt x="593" y="301"/>
                      <a:pt x="602" y="297"/>
                      <a:pt x="602" y="284"/>
                    </a:cubicBezTo>
                    <a:cubicBezTo>
                      <a:pt x="602" y="272"/>
                      <a:pt x="593" y="268"/>
                      <a:pt x="582" y="262"/>
                    </a:cubicBezTo>
                    <a:cubicBezTo>
                      <a:pt x="401" y="177"/>
                      <a:pt x="220" y="93"/>
                      <a:pt x="39" y="8"/>
                    </a:cubicBezTo>
                    <a:cubicBezTo>
                      <a:pt x="25" y="0"/>
                      <a:pt x="23" y="0"/>
                      <a:pt x="20" y="0"/>
                    </a:cubicBezTo>
                    <a:cubicBezTo>
                      <a:pt x="9" y="0"/>
                      <a:pt x="0" y="8"/>
                      <a:pt x="0" y="19"/>
                    </a:cubicBezTo>
                    <a:cubicBezTo>
                      <a:pt x="0" y="28"/>
                      <a:pt x="6" y="33"/>
                      <a:pt x="20" y="42"/>
                    </a:cubicBezTo>
                    <a:cubicBezTo>
                      <a:pt x="191" y="123"/>
                      <a:pt x="363" y="204"/>
                      <a:pt x="535" y="284"/>
                    </a:cubicBezTo>
                    <a:cubicBezTo>
                      <a:pt x="363" y="365"/>
                      <a:pt x="191" y="446"/>
                      <a:pt x="20" y="527"/>
                    </a:cubicBezTo>
                    <a:cubicBezTo>
                      <a:pt x="6" y="533"/>
                      <a:pt x="0" y="538"/>
                      <a:pt x="0" y="547"/>
                    </a:cubicBezTo>
                    <a:cubicBezTo>
                      <a:pt x="0" y="558"/>
                      <a:pt x="9" y="566"/>
                      <a:pt x="20" y="566"/>
                    </a:cubicBezTo>
                    <a:cubicBezTo>
                      <a:pt x="23" y="566"/>
                      <a:pt x="25" y="566"/>
                      <a:pt x="39" y="561"/>
                    </a:cubicBezTo>
                    <a:cubicBezTo>
                      <a:pt x="220" y="475"/>
                      <a:pt x="401" y="389"/>
                      <a:pt x="582" y="30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03" name="CustomShape 9"/>
              <p:cNvSpPr/>
              <p:nvPr/>
            </p:nvSpPr>
            <p:spPr>
              <a:xfrm>
                <a:off x="6387120" y="6048000"/>
                <a:ext cx="216360" cy="203400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67">
                    <a:moveTo>
                      <a:pt x="582" y="304"/>
                    </a:moveTo>
                    <a:cubicBezTo>
                      <a:pt x="593" y="301"/>
                      <a:pt x="602" y="297"/>
                      <a:pt x="602" y="284"/>
                    </a:cubicBezTo>
                    <a:cubicBezTo>
                      <a:pt x="602" y="272"/>
                      <a:pt x="593" y="268"/>
                      <a:pt x="582" y="262"/>
                    </a:cubicBezTo>
                    <a:cubicBezTo>
                      <a:pt x="401" y="177"/>
                      <a:pt x="220" y="93"/>
                      <a:pt x="39" y="8"/>
                    </a:cubicBezTo>
                    <a:cubicBezTo>
                      <a:pt x="25" y="0"/>
                      <a:pt x="22" y="0"/>
                      <a:pt x="20" y="0"/>
                    </a:cubicBezTo>
                    <a:cubicBezTo>
                      <a:pt x="11" y="0"/>
                      <a:pt x="0" y="8"/>
                      <a:pt x="0" y="19"/>
                    </a:cubicBezTo>
                    <a:cubicBezTo>
                      <a:pt x="0" y="28"/>
                      <a:pt x="6" y="33"/>
                      <a:pt x="20" y="42"/>
                    </a:cubicBezTo>
                    <a:cubicBezTo>
                      <a:pt x="191" y="123"/>
                      <a:pt x="363" y="204"/>
                      <a:pt x="535" y="284"/>
                    </a:cubicBezTo>
                    <a:cubicBezTo>
                      <a:pt x="363" y="365"/>
                      <a:pt x="191" y="446"/>
                      <a:pt x="20" y="527"/>
                    </a:cubicBezTo>
                    <a:cubicBezTo>
                      <a:pt x="6" y="533"/>
                      <a:pt x="0" y="538"/>
                      <a:pt x="0" y="547"/>
                    </a:cubicBezTo>
                    <a:cubicBezTo>
                      <a:pt x="0" y="558"/>
                      <a:pt x="11" y="566"/>
                      <a:pt x="20" y="566"/>
                    </a:cubicBezTo>
                    <a:cubicBezTo>
                      <a:pt x="22" y="566"/>
                      <a:pt x="25" y="566"/>
                      <a:pt x="39" y="561"/>
                    </a:cubicBezTo>
                    <a:cubicBezTo>
                      <a:pt x="220" y="475"/>
                      <a:pt x="401" y="389"/>
                      <a:pt x="582" y="30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04" name="CustomShape 10"/>
              <p:cNvSpPr/>
              <p:nvPr/>
            </p:nvSpPr>
            <p:spPr>
              <a:xfrm>
                <a:off x="6741720" y="6082200"/>
                <a:ext cx="167040" cy="231480"/>
              </a:xfrm>
              <a:custGeom>
                <a:avLst/>
                <a:gdLst/>
                <a:ahLst/>
                <a:cxnLst/>
                <a:rect l="l" t="t" r="r" b="b"/>
                <a:pathLst>
                  <a:path w="466" h="645">
                    <a:moveTo>
                      <a:pt x="3" y="602"/>
                    </a:moveTo>
                    <a:cubicBezTo>
                      <a:pt x="0" y="613"/>
                      <a:pt x="1" y="612"/>
                      <a:pt x="0" y="616"/>
                    </a:cubicBezTo>
                    <a:cubicBezTo>
                      <a:pt x="0" y="633"/>
                      <a:pt x="11" y="644"/>
                      <a:pt x="28" y="644"/>
                    </a:cubicBezTo>
                    <a:cubicBezTo>
                      <a:pt x="50" y="644"/>
                      <a:pt x="62" y="627"/>
                      <a:pt x="64" y="622"/>
                    </a:cubicBezTo>
                    <a:cubicBezTo>
                      <a:pt x="67" y="613"/>
                      <a:pt x="101" y="482"/>
                      <a:pt x="126" y="379"/>
                    </a:cubicBezTo>
                    <a:cubicBezTo>
                      <a:pt x="146" y="418"/>
                      <a:pt x="176" y="443"/>
                      <a:pt x="224" y="443"/>
                    </a:cubicBezTo>
                    <a:cubicBezTo>
                      <a:pt x="339" y="443"/>
                      <a:pt x="465" y="307"/>
                      <a:pt x="465" y="162"/>
                    </a:cubicBezTo>
                    <a:cubicBezTo>
                      <a:pt x="465" y="56"/>
                      <a:pt x="400" y="0"/>
                      <a:pt x="327" y="0"/>
                    </a:cubicBezTo>
                    <a:cubicBezTo>
                      <a:pt x="232" y="0"/>
                      <a:pt x="129" y="97"/>
                      <a:pt x="101" y="217"/>
                    </a:cubicBezTo>
                    <a:cubicBezTo>
                      <a:pt x="68" y="346"/>
                      <a:pt x="35" y="474"/>
                      <a:pt x="3" y="602"/>
                    </a:cubicBezTo>
                    <a:moveTo>
                      <a:pt x="221" y="421"/>
                    </a:moveTo>
                    <a:cubicBezTo>
                      <a:pt x="154" y="421"/>
                      <a:pt x="137" y="343"/>
                      <a:pt x="137" y="334"/>
                    </a:cubicBezTo>
                    <a:cubicBezTo>
                      <a:pt x="137" y="332"/>
                      <a:pt x="143" y="312"/>
                      <a:pt x="146" y="298"/>
                    </a:cubicBezTo>
                    <a:cubicBezTo>
                      <a:pt x="173" y="189"/>
                      <a:pt x="182" y="153"/>
                      <a:pt x="204" y="114"/>
                    </a:cubicBezTo>
                    <a:cubicBezTo>
                      <a:pt x="246" y="44"/>
                      <a:pt x="297" y="22"/>
                      <a:pt x="327" y="22"/>
                    </a:cubicBezTo>
                    <a:cubicBezTo>
                      <a:pt x="364" y="22"/>
                      <a:pt x="395" y="50"/>
                      <a:pt x="395" y="117"/>
                    </a:cubicBezTo>
                    <a:cubicBezTo>
                      <a:pt x="395" y="173"/>
                      <a:pt x="367" y="281"/>
                      <a:pt x="339" y="329"/>
                    </a:cubicBezTo>
                    <a:cubicBezTo>
                      <a:pt x="308" y="390"/>
                      <a:pt x="260" y="421"/>
                      <a:pt x="221" y="4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05" name="CustomShape 11"/>
              <p:cNvSpPr/>
              <p:nvPr/>
            </p:nvSpPr>
            <p:spPr>
              <a:xfrm>
                <a:off x="6928920" y="6182640"/>
                <a:ext cx="126720" cy="110160"/>
              </a:xfrm>
              <a:custGeom>
                <a:avLst/>
                <a:gdLst/>
                <a:ahLst/>
                <a:cxnLst/>
                <a:rect l="l" t="t" r="r" b="b"/>
                <a:pathLst>
                  <a:path w="354" h="308">
                    <a:moveTo>
                      <a:pt x="249" y="39"/>
                    </a:moveTo>
                    <a:cubicBezTo>
                      <a:pt x="236" y="16"/>
                      <a:pt x="213" y="0"/>
                      <a:pt x="180" y="0"/>
                    </a:cubicBezTo>
                    <a:cubicBezTo>
                      <a:pt x="90" y="0"/>
                      <a:pt x="0" y="95"/>
                      <a:pt x="0" y="192"/>
                    </a:cubicBezTo>
                    <a:cubicBezTo>
                      <a:pt x="0" y="259"/>
                      <a:pt x="45" y="307"/>
                      <a:pt x="107" y="307"/>
                    </a:cubicBezTo>
                    <a:cubicBezTo>
                      <a:pt x="143" y="307"/>
                      <a:pt x="177" y="287"/>
                      <a:pt x="202" y="259"/>
                    </a:cubicBezTo>
                    <a:cubicBezTo>
                      <a:pt x="216" y="301"/>
                      <a:pt x="255" y="307"/>
                      <a:pt x="275" y="307"/>
                    </a:cubicBezTo>
                    <a:cubicBezTo>
                      <a:pt x="300" y="307"/>
                      <a:pt x="317" y="293"/>
                      <a:pt x="328" y="270"/>
                    </a:cubicBezTo>
                    <a:cubicBezTo>
                      <a:pt x="345" y="245"/>
                      <a:pt x="353" y="206"/>
                      <a:pt x="353" y="203"/>
                    </a:cubicBezTo>
                    <a:cubicBezTo>
                      <a:pt x="353" y="192"/>
                      <a:pt x="345" y="192"/>
                      <a:pt x="342" y="192"/>
                    </a:cubicBezTo>
                    <a:cubicBezTo>
                      <a:pt x="331" y="192"/>
                      <a:pt x="331" y="195"/>
                      <a:pt x="325" y="214"/>
                    </a:cubicBezTo>
                    <a:cubicBezTo>
                      <a:pt x="317" y="248"/>
                      <a:pt x="305" y="287"/>
                      <a:pt x="275" y="287"/>
                    </a:cubicBezTo>
                    <a:cubicBezTo>
                      <a:pt x="258" y="287"/>
                      <a:pt x="252" y="273"/>
                      <a:pt x="252" y="254"/>
                    </a:cubicBezTo>
                    <a:cubicBezTo>
                      <a:pt x="252" y="242"/>
                      <a:pt x="258" y="217"/>
                      <a:pt x="263" y="201"/>
                    </a:cubicBezTo>
                    <a:cubicBezTo>
                      <a:pt x="269" y="181"/>
                      <a:pt x="275" y="153"/>
                      <a:pt x="277" y="139"/>
                    </a:cubicBezTo>
                    <a:cubicBezTo>
                      <a:pt x="282" y="122"/>
                      <a:pt x="287" y="104"/>
                      <a:pt x="291" y="86"/>
                    </a:cubicBezTo>
                    <a:cubicBezTo>
                      <a:pt x="297" y="69"/>
                      <a:pt x="305" y="36"/>
                      <a:pt x="305" y="33"/>
                    </a:cubicBezTo>
                    <a:cubicBezTo>
                      <a:pt x="305" y="19"/>
                      <a:pt x="291" y="11"/>
                      <a:pt x="280" y="11"/>
                    </a:cubicBezTo>
                    <a:cubicBezTo>
                      <a:pt x="269" y="11"/>
                      <a:pt x="255" y="19"/>
                      <a:pt x="249" y="39"/>
                    </a:cubicBezTo>
                    <a:moveTo>
                      <a:pt x="205" y="214"/>
                    </a:moveTo>
                    <a:cubicBezTo>
                      <a:pt x="202" y="234"/>
                      <a:pt x="185" y="248"/>
                      <a:pt x="171" y="262"/>
                    </a:cubicBezTo>
                    <a:cubicBezTo>
                      <a:pt x="166" y="265"/>
                      <a:pt x="138" y="287"/>
                      <a:pt x="107" y="287"/>
                    </a:cubicBezTo>
                    <a:cubicBezTo>
                      <a:pt x="82" y="287"/>
                      <a:pt x="56" y="270"/>
                      <a:pt x="56" y="223"/>
                    </a:cubicBezTo>
                    <a:cubicBezTo>
                      <a:pt x="56" y="187"/>
                      <a:pt x="76" y="111"/>
                      <a:pt x="93" y="83"/>
                    </a:cubicBezTo>
                    <a:cubicBezTo>
                      <a:pt x="124" y="28"/>
                      <a:pt x="160" y="19"/>
                      <a:pt x="180" y="19"/>
                    </a:cubicBezTo>
                    <a:cubicBezTo>
                      <a:pt x="227" y="19"/>
                      <a:pt x="241" y="69"/>
                      <a:pt x="241" y="78"/>
                    </a:cubicBezTo>
                    <a:cubicBezTo>
                      <a:pt x="241" y="81"/>
                      <a:pt x="239" y="83"/>
                      <a:pt x="238" y="86"/>
                    </a:cubicBezTo>
                    <a:cubicBezTo>
                      <a:pt x="227" y="129"/>
                      <a:pt x="216" y="172"/>
                      <a:pt x="205" y="21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grpSp>
        <p:nvGrpSpPr>
          <p:cNvPr id="106" name="Group 12"/>
          <p:cNvGrpSpPr/>
          <p:nvPr/>
        </p:nvGrpSpPr>
        <p:grpSpPr>
          <a:xfrm>
            <a:off x="8708401" y="5486636"/>
            <a:ext cx="1280868" cy="241020"/>
            <a:chOff x="7920000" y="6048000"/>
            <a:chExt cx="1411920" cy="265680"/>
          </a:xfrm>
        </p:grpSpPr>
        <p:grpSp>
          <p:nvGrpSpPr>
            <p:cNvPr id="107" name="Group 13"/>
            <p:cNvGrpSpPr/>
            <p:nvPr/>
          </p:nvGrpSpPr>
          <p:grpSpPr>
            <a:xfrm>
              <a:off x="7920000" y="6048000"/>
              <a:ext cx="1411920" cy="265680"/>
              <a:chOff x="7920000" y="6048000"/>
              <a:chExt cx="1411920" cy="265680"/>
            </a:xfrm>
          </p:grpSpPr>
          <p:sp>
            <p:nvSpPr>
              <p:cNvPr id="108" name="CustomShape 14"/>
              <p:cNvSpPr/>
              <p:nvPr/>
            </p:nvSpPr>
            <p:spPr>
              <a:xfrm>
                <a:off x="7927200" y="6066000"/>
                <a:ext cx="1386720" cy="229680"/>
              </a:xfrm>
              <a:custGeom>
                <a:avLst/>
                <a:gdLst/>
                <a:ahLst/>
                <a:cxnLst/>
                <a:rect l="l" t="t" r="r" b="b"/>
                <a:pathLst>
                  <a:path w="3854" h="640">
                    <a:moveTo>
                      <a:pt x="0" y="0"/>
                    </a:moveTo>
                    <a:cubicBezTo>
                      <a:pt x="1284" y="0"/>
                      <a:pt x="2568" y="0"/>
                      <a:pt x="3853" y="0"/>
                    </a:cubicBezTo>
                    <a:cubicBezTo>
                      <a:pt x="3853" y="213"/>
                      <a:pt x="3853" y="426"/>
                      <a:pt x="3853" y="639"/>
                    </a:cubicBezTo>
                    <a:cubicBezTo>
                      <a:pt x="2568" y="639"/>
                      <a:pt x="1284" y="639"/>
                      <a:pt x="0" y="639"/>
                    </a:cubicBezTo>
                    <a:cubicBezTo>
                      <a:pt x="0" y="426"/>
                      <a:pt x="0" y="21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09" name="CustomShape 15"/>
              <p:cNvSpPr/>
              <p:nvPr/>
            </p:nvSpPr>
            <p:spPr>
              <a:xfrm>
                <a:off x="7920000" y="6082200"/>
                <a:ext cx="191160" cy="231480"/>
              </a:xfrm>
              <a:custGeom>
                <a:avLst/>
                <a:gdLst/>
                <a:ahLst/>
                <a:cxnLst/>
                <a:rect l="l" t="t" r="r" b="b"/>
                <a:pathLst>
                  <a:path w="533" h="645">
                    <a:moveTo>
                      <a:pt x="196" y="89"/>
                    </a:moveTo>
                    <a:cubicBezTo>
                      <a:pt x="201" y="70"/>
                      <a:pt x="210" y="33"/>
                      <a:pt x="210" y="28"/>
                    </a:cubicBezTo>
                    <a:cubicBezTo>
                      <a:pt x="210" y="11"/>
                      <a:pt x="199" y="0"/>
                      <a:pt x="182" y="0"/>
                    </a:cubicBezTo>
                    <a:cubicBezTo>
                      <a:pt x="179" y="0"/>
                      <a:pt x="151" y="3"/>
                      <a:pt x="143" y="36"/>
                    </a:cubicBezTo>
                    <a:cubicBezTo>
                      <a:pt x="96" y="225"/>
                      <a:pt x="49" y="413"/>
                      <a:pt x="3" y="602"/>
                    </a:cubicBezTo>
                    <a:cubicBezTo>
                      <a:pt x="0" y="613"/>
                      <a:pt x="0" y="616"/>
                      <a:pt x="0" y="619"/>
                    </a:cubicBezTo>
                    <a:cubicBezTo>
                      <a:pt x="0" y="633"/>
                      <a:pt x="8" y="644"/>
                      <a:pt x="25" y="644"/>
                    </a:cubicBezTo>
                    <a:cubicBezTo>
                      <a:pt x="48" y="644"/>
                      <a:pt x="59" y="627"/>
                      <a:pt x="62" y="624"/>
                    </a:cubicBezTo>
                    <a:cubicBezTo>
                      <a:pt x="64" y="613"/>
                      <a:pt x="78" y="563"/>
                      <a:pt x="115" y="413"/>
                    </a:cubicBezTo>
                    <a:cubicBezTo>
                      <a:pt x="145" y="440"/>
                      <a:pt x="190" y="443"/>
                      <a:pt x="210" y="443"/>
                    </a:cubicBezTo>
                    <a:cubicBezTo>
                      <a:pt x="280" y="443"/>
                      <a:pt x="316" y="399"/>
                      <a:pt x="341" y="374"/>
                    </a:cubicBezTo>
                    <a:cubicBezTo>
                      <a:pt x="350" y="415"/>
                      <a:pt x="386" y="443"/>
                      <a:pt x="428" y="443"/>
                    </a:cubicBezTo>
                    <a:cubicBezTo>
                      <a:pt x="464" y="443"/>
                      <a:pt x="487" y="421"/>
                      <a:pt x="501" y="390"/>
                    </a:cubicBezTo>
                    <a:cubicBezTo>
                      <a:pt x="518" y="354"/>
                      <a:pt x="532" y="295"/>
                      <a:pt x="532" y="293"/>
                    </a:cubicBezTo>
                    <a:cubicBezTo>
                      <a:pt x="532" y="284"/>
                      <a:pt x="523" y="284"/>
                      <a:pt x="520" y="284"/>
                    </a:cubicBezTo>
                    <a:cubicBezTo>
                      <a:pt x="509" y="284"/>
                      <a:pt x="509" y="287"/>
                      <a:pt x="506" y="301"/>
                    </a:cubicBezTo>
                    <a:cubicBezTo>
                      <a:pt x="490" y="365"/>
                      <a:pt x="470" y="421"/>
                      <a:pt x="431" y="421"/>
                    </a:cubicBezTo>
                    <a:cubicBezTo>
                      <a:pt x="406" y="421"/>
                      <a:pt x="403" y="396"/>
                      <a:pt x="403" y="376"/>
                    </a:cubicBezTo>
                    <a:cubicBezTo>
                      <a:pt x="403" y="357"/>
                      <a:pt x="414" y="309"/>
                      <a:pt x="423" y="276"/>
                    </a:cubicBezTo>
                    <a:cubicBezTo>
                      <a:pt x="431" y="241"/>
                      <a:pt x="439" y="205"/>
                      <a:pt x="448" y="170"/>
                    </a:cubicBezTo>
                    <a:cubicBezTo>
                      <a:pt x="450" y="156"/>
                      <a:pt x="462" y="117"/>
                      <a:pt x="464" y="103"/>
                    </a:cubicBezTo>
                    <a:cubicBezTo>
                      <a:pt x="470" y="81"/>
                      <a:pt x="481" y="44"/>
                      <a:pt x="481" y="39"/>
                    </a:cubicBezTo>
                    <a:cubicBezTo>
                      <a:pt x="481" y="19"/>
                      <a:pt x="467" y="11"/>
                      <a:pt x="450" y="11"/>
                    </a:cubicBezTo>
                    <a:cubicBezTo>
                      <a:pt x="448" y="11"/>
                      <a:pt x="423" y="14"/>
                      <a:pt x="414" y="44"/>
                    </a:cubicBezTo>
                    <a:cubicBezTo>
                      <a:pt x="398" y="106"/>
                      <a:pt x="382" y="167"/>
                      <a:pt x="367" y="228"/>
                    </a:cubicBezTo>
                    <a:cubicBezTo>
                      <a:pt x="355" y="279"/>
                      <a:pt x="344" y="318"/>
                      <a:pt x="341" y="329"/>
                    </a:cubicBezTo>
                    <a:cubicBezTo>
                      <a:pt x="341" y="334"/>
                      <a:pt x="294" y="421"/>
                      <a:pt x="213" y="421"/>
                    </a:cubicBezTo>
                    <a:cubicBezTo>
                      <a:pt x="165" y="421"/>
                      <a:pt x="140" y="390"/>
                      <a:pt x="140" y="337"/>
                    </a:cubicBezTo>
                    <a:cubicBezTo>
                      <a:pt x="140" y="309"/>
                      <a:pt x="148" y="281"/>
                      <a:pt x="154" y="254"/>
                    </a:cubicBezTo>
                    <a:cubicBezTo>
                      <a:pt x="168" y="199"/>
                      <a:pt x="182" y="144"/>
                      <a:pt x="196" y="8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10" name="CustomShape 16"/>
              <p:cNvSpPr/>
              <p:nvPr/>
            </p:nvSpPr>
            <p:spPr>
              <a:xfrm>
                <a:off x="8137440" y="6120360"/>
                <a:ext cx="55080" cy="17208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480">
                    <a:moveTo>
                      <a:pt x="151" y="19"/>
                    </a:moveTo>
                    <a:cubicBezTo>
                      <a:pt x="151" y="17"/>
                      <a:pt x="153" y="12"/>
                      <a:pt x="154" y="8"/>
                    </a:cubicBezTo>
                    <a:cubicBezTo>
                      <a:pt x="154" y="5"/>
                      <a:pt x="151" y="0"/>
                      <a:pt x="143" y="0"/>
                    </a:cubicBezTo>
                    <a:cubicBezTo>
                      <a:pt x="129" y="0"/>
                      <a:pt x="73" y="5"/>
                      <a:pt x="56" y="5"/>
                    </a:cubicBezTo>
                    <a:cubicBezTo>
                      <a:pt x="51" y="5"/>
                      <a:pt x="40" y="8"/>
                      <a:pt x="40" y="22"/>
                    </a:cubicBezTo>
                    <a:cubicBezTo>
                      <a:pt x="40" y="30"/>
                      <a:pt x="51" y="30"/>
                      <a:pt x="59" y="30"/>
                    </a:cubicBezTo>
                    <a:cubicBezTo>
                      <a:pt x="90" y="30"/>
                      <a:pt x="90" y="36"/>
                      <a:pt x="90" y="42"/>
                    </a:cubicBezTo>
                    <a:cubicBezTo>
                      <a:pt x="90" y="47"/>
                      <a:pt x="90" y="50"/>
                      <a:pt x="87" y="56"/>
                    </a:cubicBezTo>
                    <a:cubicBezTo>
                      <a:pt x="59" y="168"/>
                      <a:pt x="31" y="281"/>
                      <a:pt x="3" y="393"/>
                    </a:cubicBezTo>
                    <a:cubicBezTo>
                      <a:pt x="0" y="401"/>
                      <a:pt x="0" y="410"/>
                      <a:pt x="0" y="415"/>
                    </a:cubicBezTo>
                    <a:cubicBezTo>
                      <a:pt x="0" y="460"/>
                      <a:pt x="40" y="479"/>
                      <a:pt x="73" y="479"/>
                    </a:cubicBezTo>
                    <a:cubicBezTo>
                      <a:pt x="90" y="479"/>
                      <a:pt x="110" y="474"/>
                      <a:pt x="126" y="443"/>
                    </a:cubicBezTo>
                    <a:cubicBezTo>
                      <a:pt x="143" y="418"/>
                      <a:pt x="151" y="379"/>
                      <a:pt x="151" y="376"/>
                    </a:cubicBezTo>
                    <a:cubicBezTo>
                      <a:pt x="151" y="368"/>
                      <a:pt x="143" y="368"/>
                      <a:pt x="140" y="368"/>
                    </a:cubicBezTo>
                    <a:cubicBezTo>
                      <a:pt x="132" y="368"/>
                      <a:pt x="129" y="371"/>
                      <a:pt x="126" y="382"/>
                    </a:cubicBezTo>
                    <a:cubicBezTo>
                      <a:pt x="118" y="418"/>
                      <a:pt x="104" y="460"/>
                      <a:pt x="76" y="460"/>
                    </a:cubicBezTo>
                    <a:cubicBezTo>
                      <a:pt x="56" y="460"/>
                      <a:pt x="51" y="443"/>
                      <a:pt x="51" y="426"/>
                    </a:cubicBezTo>
                    <a:cubicBezTo>
                      <a:pt x="51" y="421"/>
                      <a:pt x="54" y="407"/>
                      <a:pt x="56" y="399"/>
                    </a:cubicBezTo>
                    <a:cubicBezTo>
                      <a:pt x="88" y="272"/>
                      <a:pt x="120" y="146"/>
                      <a:pt x="151" y="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11" name="CustomShape 17"/>
              <p:cNvSpPr/>
              <p:nvPr/>
            </p:nvSpPr>
            <p:spPr>
              <a:xfrm>
                <a:off x="8358120" y="6048000"/>
                <a:ext cx="216360" cy="203400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67">
                    <a:moveTo>
                      <a:pt x="582" y="304"/>
                    </a:moveTo>
                    <a:cubicBezTo>
                      <a:pt x="593" y="301"/>
                      <a:pt x="602" y="297"/>
                      <a:pt x="602" y="284"/>
                    </a:cubicBezTo>
                    <a:cubicBezTo>
                      <a:pt x="602" y="272"/>
                      <a:pt x="593" y="268"/>
                      <a:pt x="582" y="262"/>
                    </a:cubicBezTo>
                    <a:cubicBezTo>
                      <a:pt x="401" y="177"/>
                      <a:pt x="220" y="91"/>
                      <a:pt x="39" y="6"/>
                    </a:cubicBezTo>
                    <a:cubicBezTo>
                      <a:pt x="25" y="0"/>
                      <a:pt x="23" y="0"/>
                      <a:pt x="20" y="0"/>
                    </a:cubicBezTo>
                    <a:cubicBezTo>
                      <a:pt x="9" y="0"/>
                      <a:pt x="0" y="8"/>
                      <a:pt x="0" y="20"/>
                    </a:cubicBezTo>
                    <a:cubicBezTo>
                      <a:pt x="0" y="28"/>
                      <a:pt x="6" y="33"/>
                      <a:pt x="20" y="42"/>
                    </a:cubicBezTo>
                    <a:cubicBezTo>
                      <a:pt x="191" y="123"/>
                      <a:pt x="363" y="204"/>
                      <a:pt x="535" y="284"/>
                    </a:cubicBezTo>
                    <a:cubicBezTo>
                      <a:pt x="363" y="365"/>
                      <a:pt x="191" y="446"/>
                      <a:pt x="20" y="527"/>
                    </a:cubicBezTo>
                    <a:cubicBezTo>
                      <a:pt x="6" y="533"/>
                      <a:pt x="0" y="538"/>
                      <a:pt x="0" y="547"/>
                    </a:cubicBezTo>
                    <a:cubicBezTo>
                      <a:pt x="0" y="558"/>
                      <a:pt x="9" y="566"/>
                      <a:pt x="20" y="566"/>
                    </a:cubicBezTo>
                    <a:cubicBezTo>
                      <a:pt x="23" y="566"/>
                      <a:pt x="25" y="566"/>
                      <a:pt x="39" y="561"/>
                    </a:cubicBezTo>
                    <a:cubicBezTo>
                      <a:pt x="220" y="475"/>
                      <a:pt x="401" y="389"/>
                      <a:pt x="582" y="30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12" name="CustomShape 18"/>
              <p:cNvSpPr/>
              <p:nvPr/>
            </p:nvSpPr>
            <p:spPr>
              <a:xfrm>
                <a:off x="8633160" y="6048000"/>
                <a:ext cx="216360" cy="203400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67">
                    <a:moveTo>
                      <a:pt x="582" y="304"/>
                    </a:moveTo>
                    <a:cubicBezTo>
                      <a:pt x="593" y="301"/>
                      <a:pt x="602" y="297"/>
                      <a:pt x="602" y="284"/>
                    </a:cubicBezTo>
                    <a:cubicBezTo>
                      <a:pt x="602" y="272"/>
                      <a:pt x="593" y="268"/>
                      <a:pt x="582" y="262"/>
                    </a:cubicBezTo>
                    <a:cubicBezTo>
                      <a:pt x="401" y="177"/>
                      <a:pt x="220" y="91"/>
                      <a:pt x="39" y="6"/>
                    </a:cubicBezTo>
                    <a:cubicBezTo>
                      <a:pt x="25" y="0"/>
                      <a:pt x="22" y="0"/>
                      <a:pt x="20" y="0"/>
                    </a:cubicBezTo>
                    <a:cubicBezTo>
                      <a:pt x="11" y="0"/>
                      <a:pt x="0" y="8"/>
                      <a:pt x="0" y="20"/>
                    </a:cubicBezTo>
                    <a:cubicBezTo>
                      <a:pt x="0" y="28"/>
                      <a:pt x="6" y="33"/>
                      <a:pt x="20" y="42"/>
                    </a:cubicBezTo>
                    <a:cubicBezTo>
                      <a:pt x="191" y="123"/>
                      <a:pt x="363" y="204"/>
                      <a:pt x="535" y="284"/>
                    </a:cubicBezTo>
                    <a:cubicBezTo>
                      <a:pt x="363" y="365"/>
                      <a:pt x="191" y="446"/>
                      <a:pt x="20" y="527"/>
                    </a:cubicBezTo>
                    <a:cubicBezTo>
                      <a:pt x="6" y="533"/>
                      <a:pt x="0" y="538"/>
                      <a:pt x="0" y="547"/>
                    </a:cubicBezTo>
                    <a:cubicBezTo>
                      <a:pt x="0" y="558"/>
                      <a:pt x="11" y="566"/>
                      <a:pt x="20" y="566"/>
                    </a:cubicBezTo>
                    <a:cubicBezTo>
                      <a:pt x="22" y="566"/>
                      <a:pt x="25" y="566"/>
                      <a:pt x="39" y="561"/>
                    </a:cubicBezTo>
                    <a:cubicBezTo>
                      <a:pt x="220" y="475"/>
                      <a:pt x="401" y="389"/>
                      <a:pt x="582" y="30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13" name="CustomShape 19"/>
              <p:cNvSpPr/>
              <p:nvPr/>
            </p:nvSpPr>
            <p:spPr>
              <a:xfrm>
                <a:off x="8988840" y="6082200"/>
                <a:ext cx="190800" cy="23148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645">
                    <a:moveTo>
                      <a:pt x="196" y="89"/>
                    </a:moveTo>
                    <a:cubicBezTo>
                      <a:pt x="201" y="70"/>
                      <a:pt x="210" y="33"/>
                      <a:pt x="210" y="28"/>
                    </a:cubicBezTo>
                    <a:cubicBezTo>
                      <a:pt x="210" y="11"/>
                      <a:pt x="198" y="0"/>
                      <a:pt x="182" y="0"/>
                    </a:cubicBezTo>
                    <a:cubicBezTo>
                      <a:pt x="179" y="0"/>
                      <a:pt x="151" y="3"/>
                      <a:pt x="143" y="36"/>
                    </a:cubicBezTo>
                    <a:cubicBezTo>
                      <a:pt x="96" y="225"/>
                      <a:pt x="49" y="413"/>
                      <a:pt x="3" y="602"/>
                    </a:cubicBezTo>
                    <a:cubicBezTo>
                      <a:pt x="0" y="613"/>
                      <a:pt x="0" y="616"/>
                      <a:pt x="0" y="619"/>
                    </a:cubicBezTo>
                    <a:cubicBezTo>
                      <a:pt x="0" y="633"/>
                      <a:pt x="8" y="644"/>
                      <a:pt x="25" y="644"/>
                    </a:cubicBezTo>
                    <a:cubicBezTo>
                      <a:pt x="47" y="644"/>
                      <a:pt x="59" y="627"/>
                      <a:pt x="61" y="624"/>
                    </a:cubicBezTo>
                    <a:cubicBezTo>
                      <a:pt x="64" y="613"/>
                      <a:pt x="78" y="563"/>
                      <a:pt x="115" y="413"/>
                    </a:cubicBezTo>
                    <a:cubicBezTo>
                      <a:pt x="145" y="440"/>
                      <a:pt x="190" y="443"/>
                      <a:pt x="210" y="443"/>
                    </a:cubicBezTo>
                    <a:cubicBezTo>
                      <a:pt x="280" y="443"/>
                      <a:pt x="316" y="399"/>
                      <a:pt x="341" y="374"/>
                    </a:cubicBezTo>
                    <a:cubicBezTo>
                      <a:pt x="350" y="415"/>
                      <a:pt x="386" y="443"/>
                      <a:pt x="428" y="443"/>
                    </a:cubicBezTo>
                    <a:cubicBezTo>
                      <a:pt x="464" y="443"/>
                      <a:pt x="487" y="421"/>
                      <a:pt x="501" y="390"/>
                    </a:cubicBezTo>
                    <a:cubicBezTo>
                      <a:pt x="517" y="354"/>
                      <a:pt x="531" y="295"/>
                      <a:pt x="531" y="293"/>
                    </a:cubicBezTo>
                    <a:cubicBezTo>
                      <a:pt x="531" y="284"/>
                      <a:pt x="523" y="284"/>
                      <a:pt x="520" y="284"/>
                    </a:cubicBezTo>
                    <a:cubicBezTo>
                      <a:pt x="509" y="284"/>
                      <a:pt x="509" y="287"/>
                      <a:pt x="506" y="301"/>
                    </a:cubicBezTo>
                    <a:cubicBezTo>
                      <a:pt x="490" y="365"/>
                      <a:pt x="470" y="421"/>
                      <a:pt x="431" y="421"/>
                    </a:cubicBezTo>
                    <a:cubicBezTo>
                      <a:pt x="406" y="421"/>
                      <a:pt x="403" y="396"/>
                      <a:pt x="403" y="376"/>
                    </a:cubicBezTo>
                    <a:cubicBezTo>
                      <a:pt x="403" y="357"/>
                      <a:pt x="414" y="309"/>
                      <a:pt x="422" y="276"/>
                    </a:cubicBezTo>
                    <a:cubicBezTo>
                      <a:pt x="431" y="241"/>
                      <a:pt x="439" y="205"/>
                      <a:pt x="448" y="170"/>
                    </a:cubicBezTo>
                    <a:cubicBezTo>
                      <a:pt x="450" y="156"/>
                      <a:pt x="462" y="117"/>
                      <a:pt x="464" y="103"/>
                    </a:cubicBezTo>
                    <a:cubicBezTo>
                      <a:pt x="470" y="81"/>
                      <a:pt x="481" y="44"/>
                      <a:pt x="481" y="39"/>
                    </a:cubicBezTo>
                    <a:cubicBezTo>
                      <a:pt x="481" y="19"/>
                      <a:pt x="467" y="11"/>
                      <a:pt x="450" y="11"/>
                    </a:cubicBezTo>
                    <a:cubicBezTo>
                      <a:pt x="448" y="11"/>
                      <a:pt x="422" y="14"/>
                      <a:pt x="414" y="44"/>
                    </a:cubicBezTo>
                    <a:cubicBezTo>
                      <a:pt x="398" y="106"/>
                      <a:pt x="382" y="167"/>
                      <a:pt x="366" y="228"/>
                    </a:cubicBezTo>
                    <a:cubicBezTo>
                      <a:pt x="355" y="279"/>
                      <a:pt x="344" y="318"/>
                      <a:pt x="341" y="329"/>
                    </a:cubicBezTo>
                    <a:cubicBezTo>
                      <a:pt x="341" y="334"/>
                      <a:pt x="294" y="421"/>
                      <a:pt x="212" y="421"/>
                    </a:cubicBezTo>
                    <a:cubicBezTo>
                      <a:pt x="165" y="421"/>
                      <a:pt x="140" y="390"/>
                      <a:pt x="140" y="337"/>
                    </a:cubicBezTo>
                    <a:cubicBezTo>
                      <a:pt x="140" y="309"/>
                      <a:pt x="148" y="281"/>
                      <a:pt x="154" y="254"/>
                    </a:cubicBezTo>
                    <a:cubicBezTo>
                      <a:pt x="168" y="199"/>
                      <a:pt x="182" y="144"/>
                      <a:pt x="196" y="8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14" name="CustomShape 20"/>
              <p:cNvSpPr/>
              <p:nvPr/>
            </p:nvSpPr>
            <p:spPr>
              <a:xfrm>
                <a:off x="9206280" y="6182640"/>
                <a:ext cx="125640" cy="10980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307">
                    <a:moveTo>
                      <a:pt x="246" y="39"/>
                    </a:moveTo>
                    <a:cubicBezTo>
                      <a:pt x="232" y="16"/>
                      <a:pt x="210" y="0"/>
                      <a:pt x="177" y="0"/>
                    </a:cubicBezTo>
                    <a:cubicBezTo>
                      <a:pt x="90" y="0"/>
                      <a:pt x="0" y="95"/>
                      <a:pt x="0" y="195"/>
                    </a:cubicBezTo>
                    <a:cubicBezTo>
                      <a:pt x="0" y="259"/>
                      <a:pt x="45" y="306"/>
                      <a:pt x="104" y="306"/>
                    </a:cubicBezTo>
                    <a:cubicBezTo>
                      <a:pt x="140" y="306"/>
                      <a:pt x="174" y="287"/>
                      <a:pt x="202" y="259"/>
                    </a:cubicBezTo>
                    <a:cubicBezTo>
                      <a:pt x="213" y="301"/>
                      <a:pt x="255" y="306"/>
                      <a:pt x="272" y="306"/>
                    </a:cubicBezTo>
                    <a:cubicBezTo>
                      <a:pt x="297" y="306"/>
                      <a:pt x="314" y="293"/>
                      <a:pt x="325" y="270"/>
                    </a:cubicBezTo>
                    <a:cubicBezTo>
                      <a:pt x="342" y="245"/>
                      <a:pt x="350" y="206"/>
                      <a:pt x="350" y="203"/>
                    </a:cubicBezTo>
                    <a:cubicBezTo>
                      <a:pt x="350" y="195"/>
                      <a:pt x="342" y="195"/>
                      <a:pt x="339" y="195"/>
                    </a:cubicBezTo>
                    <a:cubicBezTo>
                      <a:pt x="330" y="195"/>
                      <a:pt x="328" y="198"/>
                      <a:pt x="325" y="214"/>
                    </a:cubicBezTo>
                    <a:cubicBezTo>
                      <a:pt x="316" y="248"/>
                      <a:pt x="302" y="287"/>
                      <a:pt x="274" y="287"/>
                    </a:cubicBezTo>
                    <a:cubicBezTo>
                      <a:pt x="255" y="287"/>
                      <a:pt x="252" y="273"/>
                      <a:pt x="252" y="253"/>
                    </a:cubicBezTo>
                    <a:cubicBezTo>
                      <a:pt x="252" y="242"/>
                      <a:pt x="258" y="217"/>
                      <a:pt x="260" y="200"/>
                    </a:cubicBezTo>
                    <a:cubicBezTo>
                      <a:pt x="266" y="181"/>
                      <a:pt x="272" y="153"/>
                      <a:pt x="277" y="139"/>
                    </a:cubicBezTo>
                    <a:cubicBezTo>
                      <a:pt x="282" y="121"/>
                      <a:pt x="287" y="104"/>
                      <a:pt x="291" y="86"/>
                    </a:cubicBezTo>
                    <a:cubicBezTo>
                      <a:pt x="294" y="69"/>
                      <a:pt x="302" y="36"/>
                      <a:pt x="302" y="33"/>
                    </a:cubicBezTo>
                    <a:cubicBezTo>
                      <a:pt x="302" y="19"/>
                      <a:pt x="291" y="11"/>
                      <a:pt x="280" y="11"/>
                    </a:cubicBezTo>
                    <a:cubicBezTo>
                      <a:pt x="266" y="11"/>
                      <a:pt x="252" y="19"/>
                      <a:pt x="246" y="39"/>
                    </a:cubicBezTo>
                    <a:moveTo>
                      <a:pt x="204" y="214"/>
                    </a:moveTo>
                    <a:cubicBezTo>
                      <a:pt x="199" y="234"/>
                      <a:pt x="182" y="248"/>
                      <a:pt x="168" y="262"/>
                    </a:cubicBezTo>
                    <a:cubicBezTo>
                      <a:pt x="163" y="267"/>
                      <a:pt x="135" y="287"/>
                      <a:pt x="104" y="287"/>
                    </a:cubicBezTo>
                    <a:cubicBezTo>
                      <a:pt x="79" y="287"/>
                      <a:pt x="56" y="270"/>
                      <a:pt x="56" y="223"/>
                    </a:cubicBezTo>
                    <a:cubicBezTo>
                      <a:pt x="56" y="187"/>
                      <a:pt x="76" y="111"/>
                      <a:pt x="90" y="83"/>
                    </a:cubicBezTo>
                    <a:cubicBezTo>
                      <a:pt x="123" y="28"/>
                      <a:pt x="157" y="19"/>
                      <a:pt x="177" y="19"/>
                    </a:cubicBezTo>
                    <a:cubicBezTo>
                      <a:pt x="224" y="19"/>
                      <a:pt x="238" y="69"/>
                      <a:pt x="238" y="78"/>
                    </a:cubicBezTo>
                    <a:cubicBezTo>
                      <a:pt x="238" y="81"/>
                      <a:pt x="236" y="83"/>
                      <a:pt x="235" y="86"/>
                    </a:cubicBezTo>
                    <a:cubicBezTo>
                      <a:pt x="225" y="129"/>
                      <a:pt x="215" y="172"/>
                      <a:pt x="204" y="21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pic>
        <p:nvPicPr>
          <p:cNvPr id="115" name="Image 114"/>
          <p:cNvPicPr/>
          <p:nvPr/>
        </p:nvPicPr>
        <p:blipFill>
          <a:blip r:embed="rId2"/>
          <a:stretch/>
        </p:blipFill>
        <p:spPr>
          <a:xfrm>
            <a:off x="1644357" y="783806"/>
            <a:ext cx="8892922" cy="4507859"/>
          </a:xfrm>
          <a:prstGeom prst="rect">
            <a:avLst/>
          </a:prstGeom>
          <a:ln>
            <a:noFill/>
          </a:ln>
        </p:spPr>
      </p:pic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6B88657F-02CF-1F74-07B7-29363561CBEA}"/>
              </a:ext>
            </a:extLst>
          </p:cNvPr>
          <p:cNvSpPr txBox="1">
            <a:spLocks/>
          </p:cNvSpPr>
          <p:nvPr/>
        </p:nvSpPr>
        <p:spPr>
          <a:xfrm>
            <a:off x="8814541" y="63450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22ABE-47C2-4A3E-9266-EAEA81A0BB69}" type="slidenum">
              <a:rPr lang="fr-FR" sz="6000" noProof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3</a:t>
            </a:fld>
            <a:endParaRPr lang="fr-FR" sz="6000" noProof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1588837" y="65317"/>
            <a:ext cx="9012126" cy="4555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defTabSz="829544"/>
            <a:r>
              <a:rPr lang="fr-FR" sz="3200" b="1" spc="-1" noProof="0" err="1">
                <a:solidFill>
                  <a:srgbClr val="FFFFFF"/>
                </a:solidFill>
                <a:latin typeface="Noto Sans Black"/>
                <a:ea typeface="DejaVu Sans"/>
              </a:rPr>
              <a:t>Ribbing</a:t>
            </a:r>
            <a:r>
              <a:rPr lang="fr-FR" sz="3200" b="1" spc="-1" noProof="0">
                <a:solidFill>
                  <a:srgbClr val="FFFFFF"/>
                </a:solidFill>
                <a:latin typeface="Noto Sans Black"/>
                <a:ea typeface="DejaVu Sans"/>
              </a:rPr>
              <a:t> observation/model in the </a:t>
            </a:r>
            <a:r>
              <a:rPr lang="fr-FR" sz="3200" b="1" spc="-1" noProof="0" err="1">
                <a:solidFill>
                  <a:srgbClr val="FFFFFF"/>
                </a:solidFill>
                <a:latin typeface="Noto Sans Black"/>
                <a:ea typeface="DejaVu Sans"/>
              </a:rPr>
              <a:t>past</a:t>
            </a:r>
            <a:endParaRPr lang="fr-FR" sz="3200" spc="-1" noProof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17" name="Image 5_0"/>
          <p:cNvPicPr/>
          <p:nvPr/>
        </p:nvPicPr>
        <p:blipFill>
          <a:blip r:embed="rId2"/>
          <a:stretch/>
        </p:blipFill>
        <p:spPr>
          <a:xfrm>
            <a:off x="6162994" y="5258026"/>
            <a:ext cx="4471608" cy="1567284"/>
          </a:xfrm>
          <a:prstGeom prst="rect">
            <a:avLst/>
          </a:prstGeom>
          <a:ln>
            <a:noFill/>
          </a:ln>
        </p:spPr>
      </p:pic>
      <p:pic>
        <p:nvPicPr>
          <p:cNvPr id="118" name="Image 7"/>
          <p:cNvPicPr/>
          <p:nvPr/>
        </p:nvPicPr>
        <p:blipFill>
          <a:blip r:embed="rId3"/>
          <a:stretch/>
        </p:blipFill>
        <p:spPr>
          <a:xfrm>
            <a:off x="6230597" y="3772716"/>
            <a:ext cx="4339015" cy="1387008"/>
          </a:xfrm>
          <a:prstGeom prst="rect">
            <a:avLst/>
          </a:prstGeom>
          <a:ln>
            <a:noFill/>
          </a:ln>
        </p:spPr>
      </p:pic>
      <p:sp>
        <p:nvSpPr>
          <p:cNvPr id="119" name="CustomShape 2"/>
          <p:cNvSpPr/>
          <p:nvPr/>
        </p:nvSpPr>
        <p:spPr>
          <a:xfrm>
            <a:off x="1627375" y="666562"/>
            <a:ext cx="8811276" cy="38517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>
            <a:spAutoFit/>
          </a:bodyPr>
          <a:lstStyle/>
          <a:p>
            <a:pPr marL="259314" indent="-258334" defTabSz="829544">
              <a:buClr>
                <a:srgbClr val="000000"/>
              </a:buClr>
              <a:buFont typeface="Arial"/>
              <a:buChar char="•"/>
            </a:pPr>
            <a:r>
              <a:rPr lang="fr-FR" sz="1633" spc="-1" noProof="0" err="1">
                <a:solidFill>
                  <a:srgbClr val="000000"/>
                </a:solidFill>
                <a:latin typeface="Trebuchet MS"/>
                <a:ea typeface="DejaVu Sans"/>
              </a:rPr>
              <a:t>Ribbing</a:t>
            </a: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 for </a:t>
            </a:r>
            <a:r>
              <a:rPr lang="fr-FR" sz="1633" spc="-1" noProof="0" err="1">
                <a:solidFill>
                  <a:srgbClr val="000000"/>
                </a:solidFill>
                <a:latin typeface="Trebuchet MS"/>
                <a:ea typeface="DejaVu Sans"/>
              </a:rPr>
              <a:t>this</a:t>
            </a: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 configuration </a:t>
            </a:r>
            <a:r>
              <a:rPr lang="fr-FR" sz="1633" spc="-1" noProof="0" err="1">
                <a:solidFill>
                  <a:srgbClr val="000000"/>
                </a:solidFill>
                <a:latin typeface="Trebuchet MS"/>
                <a:ea typeface="DejaVu Sans"/>
              </a:rPr>
              <a:t>observed</a:t>
            </a: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 by Moffatt 1977, for </a:t>
            </a:r>
            <a:r>
              <a:rPr lang="fr-FR" sz="1633" spc="-1" noProof="0" err="1">
                <a:solidFill>
                  <a:srgbClr val="000000"/>
                </a:solidFill>
                <a:latin typeface="Trebuchet MS"/>
                <a:ea typeface="DejaVu Sans"/>
              </a:rPr>
              <a:t>creeping</a:t>
            </a: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 flow (</a:t>
            </a:r>
            <a:r>
              <a:rPr lang="fr-FR" sz="1633" spc="-1" noProof="0" err="1">
                <a:solidFill>
                  <a:srgbClr val="000000"/>
                </a:solidFill>
                <a:latin typeface="Trebuchet MS"/>
                <a:ea typeface="DejaVu Sans"/>
              </a:rPr>
              <a:t>syrup</a:t>
            </a: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):   				</a:t>
            </a:r>
            <a:endParaRPr lang="fr-FR" sz="1633" spc="-1" noProof="0">
              <a:solidFill>
                <a:prstClr val="black"/>
              </a:solidFill>
              <a:latin typeface="Arial"/>
            </a:endParaRPr>
          </a:p>
          <a:p>
            <a:pPr defTabSz="829544"/>
            <a:r>
              <a:rPr lang="fr-FR" sz="1633" i="1" spc="-1" noProof="0">
                <a:solidFill>
                  <a:srgbClr val="000000"/>
                </a:solidFill>
                <a:latin typeface="Times New Roman"/>
                <a:ea typeface="DejaVu Sans"/>
              </a:rPr>
              <a:t>“</a:t>
            </a:r>
            <a:r>
              <a:rPr lang="fr-FR" sz="1633" i="1" spc="-1" noProof="0" err="1">
                <a:solidFill>
                  <a:srgbClr val="000000"/>
                </a:solidFill>
                <a:latin typeface="Times New Roman"/>
                <a:ea typeface="DejaVu Sans"/>
              </a:rPr>
              <a:t>Centrifugal</a:t>
            </a:r>
            <a:r>
              <a:rPr lang="fr-FR" sz="1633" i="1" spc="-1" noProof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fr-FR" sz="1633" i="1" spc="-1" noProof="0" err="1">
                <a:solidFill>
                  <a:srgbClr val="000000"/>
                </a:solidFill>
                <a:latin typeface="Times New Roman"/>
                <a:ea typeface="DejaVu Sans"/>
              </a:rPr>
              <a:t>acceleration</a:t>
            </a:r>
            <a:r>
              <a:rPr lang="fr-FR" sz="1633" i="1" spc="-1" noProof="0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lang="fr-FR" sz="1633" i="1" spc="-1" noProof="0" err="1">
                <a:solidFill>
                  <a:srgbClr val="000000"/>
                </a:solidFill>
                <a:latin typeface="Times New Roman"/>
                <a:ea typeface="DejaVu Sans"/>
              </a:rPr>
              <a:t>though</a:t>
            </a:r>
            <a:r>
              <a:rPr lang="fr-FR" sz="1633" i="1" spc="-1" noProof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fr-FR" sz="1633" i="1" spc="-1" noProof="0" err="1">
                <a:solidFill>
                  <a:srgbClr val="000000"/>
                </a:solidFill>
                <a:latin typeface="Times New Roman"/>
                <a:ea typeface="DejaVu Sans"/>
              </a:rPr>
              <a:t>weak</a:t>
            </a:r>
            <a:r>
              <a:rPr lang="fr-FR" sz="1633" i="1" spc="-1" noProof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fr-FR" sz="1633" i="1" spc="-1" noProof="0" err="1">
                <a:solidFill>
                  <a:srgbClr val="000000"/>
                </a:solidFill>
                <a:latin typeface="Times New Roman"/>
                <a:ea typeface="DejaVu Sans"/>
              </a:rPr>
              <a:t>compared</a:t>
            </a:r>
            <a:r>
              <a:rPr lang="fr-FR" sz="1633" i="1" spc="-1" noProof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fr-FR" sz="1633" i="1" spc="-1" noProof="0" err="1">
                <a:solidFill>
                  <a:srgbClr val="000000"/>
                </a:solidFill>
                <a:latin typeface="Times New Roman"/>
                <a:ea typeface="DejaVu Sans"/>
              </a:rPr>
              <a:t>withn</a:t>
            </a:r>
            <a:r>
              <a:rPr lang="fr-FR" sz="1633" i="1" spc="-1" noProof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fr-FR" sz="1633" i="1" spc="-1" noProof="0" err="1">
                <a:solidFill>
                  <a:srgbClr val="000000"/>
                </a:solidFill>
                <a:latin typeface="Times New Roman"/>
                <a:ea typeface="DejaVu Sans"/>
              </a:rPr>
              <a:t>gravity</a:t>
            </a:r>
            <a:r>
              <a:rPr lang="fr-FR" sz="1633" i="1" spc="-1" noProof="0">
                <a:solidFill>
                  <a:srgbClr val="000000"/>
                </a:solidFill>
                <a:latin typeface="Times New Roman"/>
                <a:ea typeface="DejaVu Sans"/>
              </a:rPr>
              <a:t> at the rotation speeds </a:t>
            </a:r>
            <a:r>
              <a:rPr lang="fr-FR" sz="1633" i="1" spc="-1" noProof="0" err="1">
                <a:solidFill>
                  <a:srgbClr val="000000"/>
                </a:solidFill>
                <a:latin typeface="Times New Roman"/>
                <a:ea typeface="DejaVu Sans"/>
              </a:rPr>
              <a:t>considered</a:t>
            </a:r>
            <a:r>
              <a:rPr lang="fr-FR" sz="1633" i="1" spc="-1" noProof="0">
                <a:solidFill>
                  <a:srgbClr val="000000"/>
                </a:solidFill>
                <a:latin typeface="Times New Roman"/>
                <a:ea typeface="DejaVu Sans"/>
              </a:rPr>
              <a:t>, can have a slow cumulative </a:t>
            </a:r>
            <a:r>
              <a:rPr lang="fr-FR" sz="1633" i="1" spc="-1" noProof="0" err="1">
                <a:solidFill>
                  <a:srgbClr val="000000"/>
                </a:solidFill>
                <a:latin typeface="Times New Roman"/>
                <a:ea typeface="DejaVu Sans"/>
              </a:rPr>
              <a:t>effect</a:t>
            </a:r>
            <a:r>
              <a:rPr lang="fr-FR" sz="1633" i="1" spc="-1" noProof="0">
                <a:solidFill>
                  <a:srgbClr val="000000"/>
                </a:solidFill>
                <a:latin typeface="Times New Roman"/>
                <a:ea typeface="DejaVu Sans"/>
              </a:rPr>
              <a:t> over a large </a:t>
            </a:r>
            <a:r>
              <a:rPr lang="fr-FR" sz="1633" i="1" spc="-1" noProof="0" err="1">
                <a:solidFill>
                  <a:srgbClr val="000000"/>
                </a:solidFill>
                <a:latin typeface="Times New Roman"/>
                <a:ea typeface="DejaVu Sans"/>
              </a:rPr>
              <a:t>number</a:t>
            </a:r>
            <a:r>
              <a:rPr lang="fr-FR" sz="1633" i="1" spc="-1" noProof="0">
                <a:solidFill>
                  <a:srgbClr val="000000"/>
                </a:solidFill>
                <a:latin typeface="Times New Roman"/>
                <a:ea typeface="DejaVu Sans"/>
              </a:rPr>
              <a:t> of </a:t>
            </a:r>
            <a:r>
              <a:rPr lang="fr-FR" sz="1633" i="1" spc="-1" noProof="0" err="1">
                <a:solidFill>
                  <a:srgbClr val="000000"/>
                </a:solidFill>
                <a:latin typeface="Times New Roman"/>
                <a:ea typeface="DejaVu Sans"/>
              </a:rPr>
              <a:t>revolutions</a:t>
            </a:r>
            <a:r>
              <a:rPr lang="fr-FR" sz="1633" i="1" spc="-1" noProof="0">
                <a:solidFill>
                  <a:srgbClr val="000000"/>
                </a:solidFill>
                <a:latin typeface="Times New Roman"/>
                <a:ea typeface="DejaVu Sans"/>
              </a:rPr>
              <a:t>, and </a:t>
            </a:r>
            <a:r>
              <a:rPr lang="fr-FR" sz="1633" i="1" spc="-1" noProof="0" err="1">
                <a:solidFill>
                  <a:srgbClr val="000000"/>
                </a:solidFill>
                <a:latin typeface="Times New Roman"/>
                <a:ea typeface="DejaVu Sans"/>
              </a:rPr>
              <a:t>it</a:t>
            </a:r>
            <a:r>
              <a:rPr lang="fr-FR" sz="1633" i="1" spc="-1" noProof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fr-FR" sz="1633" i="1" spc="-1" noProof="0" err="1">
                <a:solidFill>
                  <a:srgbClr val="000000"/>
                </a:solidFill>
                <a:latin typeface="Times New Roman"/>
                <a:ea typeface="DejaVu Sans"/>
              </a:rPr>
              <a:t>seems</a:t>
            </a:r>
            <a:r>
              <a:rPr lang="fr-FR" sz="1633" i="1" spc="-1" noProof="0">
                <a:solidFill>
                  <a:srgbClr val="000000"/>
                </a:solidFill>
                <a:latin typeface="Times New Roman"/>
                <a:ea typeface="DejaVu Sans"/>
              </a:rPr>
              <a:t> certain </a:t>
            </a:r>
            <a:r>
              <a:rPr lang="fr-FR" sz="1633" i="1" spc="-1" noProof="0" err="1">
                <a:solidFill>
                  <a:srgbClr val="000000"/>
                </a:solidFill>
                <a:latin typeface="Times New Roman"/>
                <a:ea typeface="DejaVu Sans"/>
              </a:rPr>
              <a:t>that</a:t>
            </a:r>
            <a:r>
              <a:rPr lang="fr-FR" sz="1633" i="1" spc="-1" noProof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fr-FR" sz="1633" b="1" i="1" spc="-1" noProof="0" err="1">
                <a:solidFill>
                  <a:srgbClr val="000000"/>
                </a:solidFill>
                <a:latin typeface="Times New Roman"/>
                <a:ea typeface="DejaVu Sans"/>
              </a:rPr>
              <a:t>centrifugal</a:t>
            </a:r>
            <a:r>
              <a:rPr lang="fr-FR" sz="1633" b="1" i="1" spc="-1" noProof="0">
                <a:solidFill>
                  <a:srgbClr val="000000"/>
                </a:solidFill>
                <a:latin typeface="Times New Roman"/>
                <a:ea typeface="DejaVu Sans"/>
              </a:rPr>
              <a:t> forces</a:t>
            </a:r>
            <a:r>
              <a:rPr lang="fr-FR" sz="1633" i="1" spc="-1" noProof="0">
                <a:solidFill>
                  <a:srgbClr val="000000"/>
                </a:solidFill>
                <a:latin typeface="Times New Roman"/>
                <a:ea typeface="DejaVu Sans"/>
              </a:rPr>
              <a:t> are in </a:t>
            </a:r>
            <a:r>
              <a:rPr lang="fr-FR" sz="1633" i="1" spc="-1" noProof="0" err="1">
                <a:solidFill>
                  <a:srgbClr val="000000"/>
                </a:solidFill>
                <a:latin typeface="Times New Roman"/>
                <a:ea typeface="DejaVu Sans"/>
              </a:rPr>
              <a:t>some</a:t>
            </a:r>
            <a:r>
              <a:rPr lang="fr-FR" sz="1633" i="1" spc="-1" noProof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fr-FR" sz="1633" i="1" spc="-1" noProof="0" err="1">
                <a:solidFill>
                  <a:srgbClr val="000000"/>
                </a:solidFill>
                <a:latin typeface="Times New Roman"/>
                <a:ea typeface="DejaVu Sans"/>
              </a:rPr>
              <a:t>way</a:t>
            </a:r>
            <a:r>
              <a:rPr lang="fr-FR" sz="1633" i="1" spc="-1" noProof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fr-FR" sz="1633" i="1" spc="-1" noProof="0" err="1">
                <a:solidFill>
                  <a:srgbClr val="000000"/>
                </a:solidFill>
                <a:latin typeface="Times New Roman"/>
                <a:ea typeface="DejaVu Sans"/>
              </a:rPr>
              <a:t>responsible</a:t>
            </a:r>
            <a:r>
              <a:rPr lang="fr-FR" sz="1633" i="1" spc="-1" noProof="0">
                <a:solidFill>
                  <a:srgbClr val="000000"/>
                </a:solidFill>
                <a:latin typeface="Times New Roman"/>
                <a:ea typeface="DejaVu Sans"/>
              </a:rPr>
              <a:t> for the </a:t>
            </a:r>
            <a:r>
              <a:rPr lang="fr-FR" sz="1633" i="1" spc="-1" noProof="0" err="1">
                <a:solidFill>
                  <a:srgbClr val="000000"/>
                </a:solidFill>
                <a:latin typeface="Times New Roman"/>
                <a:ea typeface="DejaVu Sans"/>
              </a:rPr>
              <a:t>instability</a:t>
            </a:r>
            <a:r>
              <a:rPr lang="fr-FR" sz="1633" spc="-1" noProof="0">
                <a:solidFill>
                  <a:srgbClr val="000000"/>
                </a:solidFill>
                <a:latin typeface="Times New Roman"/>
                <a:ea typeface="DejaVu Sans"/>
              </a:rPr>
              <a:t>”</a:t>
            </a:r>
            <a:endParaRPr lang="fr-FR" sz="1633" spc="-1" noProof="0">
              <a:solidFill>
                <a:prstClr val="black"/>
              </a:solidFill>
              <a:latin typeface="Arial"/>
            </a:endParaRPr>
          </a:p>
          <a:p>
            <a:pPr defTabSz="829544"/>
            <a:endParaRPr lang="fr-FR" sz="1633" spc="-1" noProof="0">
              <a:solidFill>
                <a:prstClr val="black"/>
              </a:solidFill>
              <a:latin typeface="Arial"/>
            </a:endParaRPr>
          </a:p>
          <a:p>
            <a:pPr defTabSz="829544"/>
            <a:endParaRPr lang="fr-FR" sz="1633" spc="-1" noProof="0">
              <a:solidFill>
                <a:prstClr val="black"/>
              </a:solidFill>
              <a:latin typeface="Arial"/>
            </a:endParaRPr>
          </a:p>
          <a:p>
            <a:pPr marL="259314" indent="-258334" defTabSz="829544">
              <a:buClr>
                <a:srgbClr val="000000"/>
              </a:buClr>
              <a:buFont typeface="Arial"/>
              <a:buChar char="•"/>
            </a:pPr>
            <a:r>
              <a:rPr lang="fr-FR" sz="1633" spc="-1" noProof="0" err="1">
                <a:solidFill>
                  <a:srgbClr val="000000"/>
                </a:solidFill>
                <a:latin typeface="Trebuchet MS"/>
                <a:ea typeface="DejaVu Sans"/>
              </a:rPr>
              <a:t>Similar</a:t>
            </a: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fr-FR" sz="1633" spc="-1" noProof="0" err="1">
                <a:solidFill>
                  <a:srgbClr val="000000"/>
                </a:solidFill>
                <a:latin typeface="Trebuchet MS"/>
                <a:ea typeface="DejaVu Sans"/>
              </a:rPr>
              <a:t>ribbing</a:t>
            </a: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fr-FR" sz="1633" spc="-1" noProof="0" err="1">
                <a:solidFill>
                  <a:srgbClr val="000000"/>
                </a:solidFill>
                <a:latin typeface="Trebuchet MS"/>
                <a:ea typeface="DejaVu Sans"/>
              </a:rPr>
              <a:t>also</a:t>
            </a: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fr-FR" sz="1633" spc="-1" noProof="0" err="1">
                <a:solidFill>
                  <a:srgbClr val="000000"/>
                </a:solidFill>
                <a:latin typeface="Trebuchet MS"/>
                <a:ea typeface="DejaVu Sans"/>
              </a:rPr>
              <a:t>described</a:t>
            </a: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 by </a:t>
            </a:r>
            <a:r>
              <a:rPr lang="fr-FR" sz="1633" spc="-1" noProof="0" err="1">
                <a:solidFill>
                  <a:srgbClr val="000000"/>
                </a:solidFill>
                <a:latin typeface="Trebuchet MS"/>
                <a:ea typeface="DejaVu Sans"/>
              </a:rPr>
              <a:t>Yih</a:t>
            </a: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 1960 (</a:t>
            </a:r>
            <a:r>
              <a:rPr lang="fr-FR" sz="1633" spc="-1" noProof="0" err="1">
                <a:solidFill>
                  <a:srgbClr val="000000"/>
                </a:solidFill>
                <a:latin typeface="Trebuchet MS"/>
                <a:ea typeface="DejaVu Sans"/>
              </a:rPr>
              <a:t>glycerin</a:t>
            </a: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): </a:t>
            </a:r>
            <a:endParaRPr lang="fr-FR" sz="1633" spc="-1" noProof="0">
              <a:solidFill>
                <a:prstClr val="black"/>
              </a:solidFill>
              <a:latin typeface="Arial"/>
            </a:endParaRPr>
          </a:p>
          <a:p>
            <a:pPr defTabSz="829544"/>
            <a:endParaRPr lang="fr-FR" sz="1633" spc="-1" noProof="0">
              <a:solidFill>
                <a:prstClr val="black"/>
              </a:solidFill>
              <a:latin typeface="Arial"/>
            </a:endParaRPr>
          </a:p>
          <a:p>
            <a:pPr marL="674086" lvl="1" indent="-258334" defTabSz="829544">
              <a:buClr>
                <a:srgbClr val="000000"/>
              </a:buClr>
              <a:buFont typeface="Arial"/>
              <a:buChar char="•"/>
            </a:pPr>
            <a:r>
              <a:rPr lang="fr-FR" sz="1633" b="1" spc="-1" noProof="0" err="1">
                <a:solidFill>
                  <a:srgbClr val="000000"/>
                </a:solidFill>
                <a:latin typeface="Trebuchet MS"/>
                <a:ea typeface="DejaVu Sans"/>
              </a:rPr>
              <a:t>Wavelength</a:t>
            </a:r>
            <a:r>
              <a:rPr lang="fr-FR" sz="1633" b="1" spc="-1" noProof="0">
                <a:solidFill>
                  <a:srgbClr val="000000"/>
                </a:solidFill>
                <a:latin typeface="Trebuchet MS"/>
                <a:ea typeface="DejaVu Sans"/>
              </a:rPr>
              <a:t> varies </a:t>
            </a:r>
            <a:r>
              <a:rPr lang="fr-FR" sz="1633" b="1" spc="-1" noProof="0" err="1">
                <a:solidFill>
                  <a:srgbClr val="000000"/>
                </a:solidFill>
                <a:latin typeface="Trebuchet MS"/>
                <a:ea typeface="DejaVu Sans"/>
              </a:rPr>
              <a:t>steeply</a:t>
            </a:r>
            <a:r>
              <a:rPr lang="fr-FR" sz="1633" b="1" spc="-1" noProof="0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fr-FR" sz="1633" b="1" spc="-1" noProof="0" err="1">
                <a:solidFill>
                  <a:srgbClr val="000000"/>
                </a:solidFill>
                <a:latin typeface="Trebuchet MS"/>
                <a:ea typeface="DejaVu Sans"/>
              </a:rPr>
              <a:t>with</a:t>
            </a:r>
            <a:r>
              <a:rPr lang="fr-FR" sz="1633" b="1" spc="-1" noProof="0">
                <a:solidFill>
                  <a:srgbClr val="000000"/>
                </a:solidFill>
                <a:latin typeface="Trebuchet MS"/>
                <a:ea typeface="DejaVu Sans"/>
              </a:rPr>
              <a:t> rotation rate.</a:t>
            </a:r>
            <a:endParaRPr lang="fr-FR" sz="1633" spc="-1" noProof="0">
              <a:solidFill>
                <a:prstClr val="black"/>
              </a:solidFill>
              <a:latin typeface="Arial"/>
            </a:endParaRPr>
          </a:p>
          <a:p>
            <a:pPr marL="674086" lvl="1" indent="-258334" defTabSz="829544">
              <a:buClr>
                <a:srgbClr val="000000"/>
              </a:buClr>
              <a:buFont typeface="Arial"/>
              <a:buChar char="•"/>
            </a:pP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endParaRPr lang="fr-FR" sz="1633" spc="-1" noProof="0">
              <a:solidFill>
                <a:prstClr val="black"/>
              </a:solidFill>
              <a:latin typeface="Arial"/>
            </a:endParaRPr>
          </a:p>
          <a:p>
            <a:pPr marL="674086" lvl="1" indent="-258334" defTabSz="829544">
              <a:buClr>
                <a:srgbClr val="000000"/>
              </a:buClr>
              <a:buFont typeface="Arial"/>
              <a:buChar char="•"/>
            </a:pPr>
            <a:r>
              <a:rPr lang="fr-FR" sz="1633" b="1" spc="-1" noProof="0">
                <a:solidFill>
                  <a:srgbClr val="000000"/>
                </a:solidFill>
                <a:latin typeface="Trebuchet MS"/>
                <a:ea typeface="DejaVu Sans"/>
              </a:rPr>
              <a:t>Driven by </a:t>
            </a:r>
            <a:r>
              <a:rPr lang="fr-FR" sz="1633" b="1" spc="-1" noProof="0" err="1">
                <a:solidFill>
                  <a:srgbClr val="000000"/>
                </a:solidFill>
                <a:latin typeface="Trebuchet MS"/>
                <a:ea typeface="DejaVu Sans"/>
              </a:rPr>
              <a:t>centrifugal</a:t>
            </a:r>
            <a:r>
              <a:rPr lang="fr-FR" sz="1633" b="1" spc="-1" noProof="0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fr-FR" sz="1633" b="1" spc="-1" noProof="0" err="1">
                <a:solidFill>
                  <a:srgbClr val="000000"/>
                </a:solidFill>
                <a:latin typeface="Trebuchet MS"/>
                <a:ea typeface="DejaVu Sans"/>
              </a:rPr>
              <a:t>acceleration</a:t>
            </a: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. </a:t>
            </a:r>
            <a:endParaRPr lang="fr-FR" sz="1633" spc="-1" noProof="0">
              <a:solidFill>
                <a:prstClr val="black"/>
              </a:solidFill>
              <a:latin typeface="Arial"/>
            </a:endParaRPr>
          </a:p>
          <a:p>
            <a:pPr marL="674086" lvl="1" indent="-258334" defTabSz="829544">
              <a:buClr>
                <a:srgbClr val="000000"/>
              </a:buClr>
              <a:buFont typeface="Arial"/>
              <a:buChar char="•"/>
            </a:pP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Model, but </a:t>
            </a:r>
            <a:r>
              <a:rPr lang="fr-FR" sz="1633" spc="-1" noProof="0" err="1">
                <a:solidFill>
                  <a:srgbClr val="000000"/>
                </a:solidFill>
                <a:latin typeface="Trebuchet MS"/>
                <a:ea typeface="DejaVu Sans"/>
              </a:rPr>
              <a:t>without</a:t>
            </a: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fr-FR" sz="1633" spc="-1" noProof="0" err="1">
                <a:solidFill>
                  <a:srgbClr val="000000"/>
                </a:solidFill>
                <a:latin typeface="Trebuchet MS"/>
                <a:ea typeface="DejaVu Sans"/>
              </a:rPr>
              <a:t>gravity</a:t>
            </a: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.</a:t>
            </a:r>
            <a:endParaRPr lang="fr-FR" sz="1633" spc="-1" noProof="0">
              <a:solidFill>
                <a:prstClr val="black"/>
              </a:solidFill>
              <a:latin typeface="Arial"/>
            </a:endParaRPr>
          </a:p>
          <a:p>
            <a:pPr defTabSz="829544"/>
            <a:endParaRPr lang="fr-FR" sz="1633" spc="-1" noProof="0">
              <a:solidFill>
                <a:prstClr val="black"/>
              </a:solidFill>
              <a:latin typeface="Arial"/>
            </a:endParaRPr>
          </a:p>
          <a:p>
            <a:pPr defTabSz="829544"/>
            <a:endParaRPr lang="fr-FR" sz="1633" spc="-1" noProof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0" name="CustomShape 3"/>
          <p:cNvSpPr/>
          <p:nvPr/>
        </p:nvSpPr>
        <p:spPr>
          <a:xfrm>
            <a:off x="2307326" y="2808636"/>
            <a:ext cx="5551626" cy="587527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829544"/>
            <a:endParaRPr lang="fr-FR" sz="1633" noProof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1" name="CustomShape 4"/>
          <p:cNvSpPr/>
          <p:nvPr/>
        </p:nvSpPr>
        <p:spPr>
          <a:xfrm>
            <a:off x="598516" y="4637514"/>
            <a:ext cx="5564151" cy="2089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>
            <a:noAutofit/>
          </a:bodyPr>
          <a:lstStyle/>
          <a:p>
            <a:pPr defTabSz="829544"/>
            <a:r>
              <a:rPr lang="fr-FR" sz="1996" spc="-1" noProof="0">
                <a:solidFill>
                  <a:prstClr val="black"/>
                </a:solidFill>
                <a:latin typeface="Arial"/>
              </a:rPr>
              <a:t>Trend not </a:t>
            </a:r>
            <a:r>
              <a:rPr lang="fr-FR" sz="1996" spc="-1" noProof="0" err="1">
                <a:solidFill>
                  <a:prstClr val="black"/>
                </a:solidFill>
                <a:latin typeface="Arial"/>
              </a:rPr>
              <a:t>observed</a:t>
            </a:r>
            <a:r>
              <a:rPr lang="fr-FR" sz="1996" spc="-1" noProof="0">
                <a:solidFill>
                  <a:prstClr val="black"/>
                </a:solidFill>
                <a:latin typeface="Arial"/>
              </a:rPr>
              <a:t> in </a:t>
            </a:r>
            <a:r>
              <a:rPr lang="fr-FR" sz="1996" spc="-1" noProof="0" err="1">
                <a:solidFill>
                  <a:prstClr val="black"/>
                </a:solidFill>
                <a:latin typeface="Arial"/>
              </a:rPr>
              <a:t>wheel</a:t>
            </a:r>
            <a:r>
              <a:rPr lang="fr-FR" sz="1996" spc="-1" noProof="0">
                <a:solidFill>
                  <a:prstClr val="black"/>
                </a:solidFill>
                <a:latin typeface="Arial"/>
              </a:rPr>
              <a:t> </a:t>
            </a:r>
            <a:r>
              <a:rPr lang="fr-FR" sz="1996" spc="-1" noProof="0" err="1">
                <a:solidFill>
                  <a:prstClr val="black"/>
                </a:solidFill>
                <a:latin typeface="Arial"/>
              </a:rPr>
              <a:t>experiments</a:t>
            </a:r>
            <a:r>
              <a:rPr lang="fr-FR" sz="1996" spc="-1" noProof="0">
                <a:solidFill>
                  <a:prstClr val="black"/>
                </a:solidFill>
                <a:latin typeface="Arial"/>
              </a:rPr>
              <a:t>.</a:t>
            </a:r>
          </a:p>
          <a:p>
            <a:pPr defTabSz="829544"/>
            <a:endParaRPr lang="fr-FR" sz="1996" spc="-1">
              <a:solidFill>
                <a:prstClr val="black"/>
              </a:solidFill>
              <a:latin typeface="Arial"/>
            </a:endParaRPr>
          </a:p>
          <a:p>
            <a:pPr defTabSz="829544"/>
            <a:r>
              <a:rPr lang="fr-FR" sz="1996" b="1" spc="-1" noProof="0" err="1">
                <a:solidFill>
                  <a:prstClr val="black"/>
                </a:solidFill>
                <a:latin typeface="Arial"/>
              </a:rPr>
              <a:t>Sheet</a:t>
            </a:r>
            <a:r>
              <a:rPr lang="fr-FR" sz="1996" b="1" spc="-1" noProof="0">
                <a:solidFill>
                  <a:prstClr val="black"/>
                </a:solidFill>
                <a:latin typeface="Arial"/>
              </a:rPr>
              <a:t> </a:t>
            </a:r>
            <a:r>
              <a:rPr lang="fr-FR" sz="1996" b="1" spc="-1" noProof="0" err="1">
                <a:solidFill>
                  <a:prstClr val="black"/>
                </a:solidFill>
                <a:latin typeface="Arial"/>
              </a:rPr>
              <a:t>spacing</a:t>
            </a:r>
            <a:r>
              <a:rPr lang="fr-FR" sz="1996" b="1" spc="-1" noProof="0">
                <a:solidFill>
                  <a:prstClr val="black"/>
                </a:solidFill>
                <a:latin typeface="Arial"/>
              </a:rPr>
              <a:t> </a:t>
            </a:r>
            <a:r>
              <a:rPr lang="fr-FR" sz="1996" b="1" spc="-1" noProof="0" err="1">
                <a:solidFill>
                  <a:prstClr val="black"/>
                </a:solidFill>
                <a:latin typeface="Arial"/>
              </a:rPr>
              <a:t>does</a:t>
            </a:r>
            <a:r>
              <a:rPr lang="fr-FR" sz="1996" b="1" spc="-1" noProof="0">
                <a:solidFill>
                  <a:prstClr val="black"/>
                </a:solidFill>
                <a:latin typeface="Arial"/>
              </a:rPr>
              <a:t> not </a:t>
            </a:r>
            <a:r>
              <a:rPr lang="fr-FR" sz="1996" b="1" spc="-1" noProof="0" err="1">
                <a:solidFill>
                  <a:prstClr val="black"/>
                </a:solidFill>
                <a:latin typeface="Arial"/>
              </a:rPr>
              <a:t>depend</a:t>
            </a:r>
            <a:r>
              <a:rPr lang="fr-FR" sz="1996" b="1" spc="-1" noProof="0">
                <a:solidFill>
                  <a:prstClr val="black"/>
                </a:solidFill>
                <a:latin typeface="Arial"/>
              </a:rPr>
              <a:t> on </a:t>
            </a:r>
            <a:r>
              <a:rPr lang="fr-FR" sz="1996" b="1" spc="-1" noProof="0" err="1">
                <a:solidFill>
                  <a:prstClr val="black"/>
                </a:solidFill>
                <a:latin typeface="Arial"/>
              </a:rPr>
              <a:t>wheel</a:t>
            </a:r>
            <a:r>
              <a:rPr lang="fr-FR" sz="1996" b="1" spc="-1" noProof="0">
                <a:solidFill>
                  <a:prstClr val="black"/>
                </a:solidFill>
                <a:latin typeface="Arial"/>
              </a:rPr>
              <a:t> rotation speed.</a:t>
            </a:r>
            <a:endParaRPr lang="fr-FR" sz="1996" spc="-1" noProof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0BD6852F-2DF4-2229-4808-38850C44EDDA}"/>
              </a:ext>
            </a:extLst>
          </p:cNvPr>
          <p:cNvSpPr txBox="1">
            <a:spLocks/>
          </p:cNvSpPr>
          <p:nvPr/>
        </p:nvSpPr>
        <p:spPr>
          <a:xfrm>
            <a:off x="8814541" y="63450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22ABE-47C2-4A3E-9266-EAEA81A0BB69}" type="slidenum">
              <a:rPr lang="fr-FR" sz="6000" noProof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4</a:t>
            </a:fld>
            <a:endParaRPr lang="fr-FR" sz="6000" noProof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1588837" y="65317"/>
            <a:ext cx="9012126" cy="4555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fr-FR" sz="3200" b="1" spc="-1" noProof="0" err="1">
                <a:solidFill>
                  <a:srgbClr val="FFFFFF"/>
                </a:solidFill>
                <a:latin typeface="Noto Sans Black"/>
                <a:ea typeface="DejaVu Sans"/>
              </a:rPr>
              <a:t>Ribbing</a:t>
            </a:r>
            <a:r>
              <a:rPr lang="fr-FR" sz="3200" b="1" spc="-1" noProof="0">
                <a:solidFill>
                  <a:srgbClr val="FFFFFF"/>
                </a:solidFill>
                <a:latin typeface="Noto Sans Black"/>
                <a:ea typeface="DejaVu Sans"/>
              </a:rPr>
              <a:t> observation/model in the </a:t>
            </a:r>
            <a:r>
              <a:rPr lang="fr-FR" sz="3200" b="1" spc="-1" noProof="0" err="1">
                <a:solidFill>
                  <a:srgbClr val="FFFFFF"/>
                </a:solidFill>
                <a:latin typeface="Noto Sans Black"/>
                <a:ea typeface="DejaVu Sans"/>
              </a:rPr>
              <a:t>past</a:t>
            </a:r>
            <a:endParaRPr lang="fr-FR" sz="3200" spc="-1" noProof="0">
              <a:latin typeface="Arial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1573488" y="1173096"/>
            <a:ext cx="7798208" cy="35199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>
            <a:noAutofit/>
          </a:bodyPr>
          <a:lstStyle/>
          <a:p>
            <a:pPr>
              <a:spcBef>
                <a:spcPts val="908"/>
              </a:spcBef>
              <a:tabLst>
                <a:tab pos="0" algn="l"/>
              </a:tabLst>
            </a:pPr>
            <a:r>
              <a:rPr lang="fr-FR" sz="1633" spc="-1" noProof="0" err="1">
                <a:solidFill>
                  <a:srgbClr val="404040"/>
                </a:solidFill>
                <a:latin typeface="Trebuchet MS"/>
              </a:rPr>
              <a:t>Liquid</a:t>
            </a:r>
            <a:r>
              <a:rPr lang="fr-FR" sz="1633" spc="-1" noProof="0">
                <a:solidFill>
                  <a:srgbClr val="404040"/>
                </a:solidFill>
                <a:latin typeface="Trebuchet MS"/>
              </a:rPr>
              <a:t> </a:t>
            </a:r>
            <a:r>
              <a:rPr lang="fr-FR" sz="1633" spc="-1" noProof="0" err="1">
                <a:solidFill>
                  <a:srgbClr val="404040"/>
                </a:solidFill>
                <a:latin typeface="Trebuchet MS"/>
              </a:rPr>
              <a:t>entrained</a:t>
            </a:r>
            <a:r>
              <a:rPr lang="fr-FR" sz="1633" spc="-1" noProof="0">
                <a:solidFill>
                  <a:srgbClr val="404040"/>
                </a:solidFill>
                <a:latin typeface="Trebuchet MS"/>
              </a:rPr>
              <a:t> </a:t>
            </a:r>
            <a:r>
              <a:rPr lang="fr-FR" sz="1633" spc="-1" noProof="0" err="1">
                <a:solidFill>
                  <a:srgbClr val="404040"/>
                </a:solidFill>
                <a:latin typeface="Trebuchet MS"/>
              </a:rPr>
              <a:t>between</a:t>
            </a:r>
            <a:r>
              <a:rPr lang="fr-FR" sz="1633" spc="-1" noProof="0">
                <a:solidFill>
                  <a:srgbClr val="404040"/>
                </a:solidFill>
                <a:latin typeface="Trebuchet MS"/>
              </a:rPr>
              <a:t> </a:t>
            </a:r>
            <a:r>
              <a:rPr lang="fr-FR" sz="1633" spc="-1" noProof="0" err="1">
                <a:solidFill>
                  <a:srgbClr val="0070C0"/>
                </a:solidFill>
                <a:latin typeface="Trebuchet MS"/>
              </a:rPr>
              <a:t>two</a:t>
            </a:r>
            <a:r>
              <a:rPr lang="fr-FR" sz="1633" spc="-1" noProof="0">
                <a:solidFill>
                  <a:srgbClr val="404040"/>
                </a:solidFill>
                <a:latin typeface="Trebuchet MS"/>
              </a:rPr>
              <a:t> </a:t>
            </a:r>
            <a:r>
              <a:rPr lang="fr-FR" sz="1633" spc="-1" noProof="0" err="1">
                <a:solidFill>
                  <a:srgbClr val="404040"/>
                </a:solidFill>
                <a:latin typeface="Trebuchet MS"/>
              </a:rPr>
              <a:t>cylinders</a:t>
            </a:r>
            <a:r>
              <a:rPr lang="fr-FR" sz="1633" spc="-1" noProof="0">
                <a:solidFill>
                  <a:srgbClr val="404040"/>
                </a:solidFill>
                <a:latin typeface="Trebuchet MS"/>
              </a:rPr>
              <a:t>: </a:t>
            </a:r>
            <a:endParaRPr lang="fr-FR" sz="1633" spc="-1" noProof="0">
              <a:latin typeface="Arial"/>
            </a:endParaRPr>
          </a:p>
        </p:txBody>
      </p:sp>
      <p:sp>
        <p:nvSpPr>
          <p:cNvPr id="124" name="CustomShape 3"/>
          <p:cNvSpPr/>
          <p:nvPr/>
        </p:nvSpPr>
        <p:spPr>
          <a:xfrm>
            <a:off x="9330219" y="6379195"/>
            <a:ext cx="619206" cy="3305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 anchor="ctr">
            <a:noAutofit/>
          </a:bodyPr>
          <a:lstStyle/>
          <a:p>
            <a:pPr algn="r">
              <a:lnSpc>
                <a:spcPct val="100000"/>
              </a:lnSpc>
            </a:pPr>
            <a:fld id="{1048343B-7ED5-494F-9C1E-49DCCA42C49A}" type="slidenum">
              <a:rPr lang="fr-FR" sz="816" spc="-1" noProof="0" smtClean="0">
                <a:solidFill>
                  <a:srgbClr val="5FCBEF"/>
                </a:solidFill>
                <a:latin typeface="Trebuchet MS"/>
              </a:rPr>
              <a:t>5</a:t>
            </a:fld>
            <a:endParaRPr lang="fr-FR" sz="816" spc="-1" noProof="0">
              <a:latin typeface="Arial"/>
            </a:endParaRPr>
          </a:p>
        </p:txBody>
      </p:sp>
      <p:pic>
        <p:nvPicPr>
          <p:cNvPr id="125" name="Image 4"/>
          <p:cNvPicPr/>
          <p:nvPr/>
        </p:nvPicPr>
        <p:blipFill>
          <a:blip r:embed="rId2"/>
          <a:stretch/>
        </p:blipFill>
        <p:spPr>
          <a:xfrm>
            <a:off x="2161342" y="2229599"/>
            <a:ext cx="1430771" cy="1430771"/>
          </a:xfrm>
          <a:prstGeom prst="rect">
            <a:avLst/>
          </a:prstGeom>
          <a:ln>
            <a:noFill/>
          </a:ln>
        </p:spPr>
      </p:pic>
      <p:pic>
        <p:nvPicPr>
          <p:cNvPr id="126" name="Image 5_1"/>
          <p:cNvPicPr/>
          <p:nvPr/>
        </p:nvPicPr>
        <p:blipFill>
          <a:blip r:embed="rId3"/>
          <a:stretch/>
        </p:blipFill>
        <p:spPr>
          <a:xfrm>
            <a:off x="5248228" y="1623783"/>
            <a:ext cx="2440900" cy="2489888"/>
          </a:xfrm>
          <a:prstGeom prst="rect">
            <a:avLst/>
          </a:prstGeom>
          <a:ln>
            <a:noFill/>
          </a:ln>
        </p:spPr>
      </p:pic>
      <p:pic>
        <p:nvPicPr>
          <p:cNvPr id="127" name="Image 6"/>
          <p:cNvPicPr/>
          <p:nvPr/>
        </p:nvPicPr>
        <p:blipFill>
          <a:blip r:embed="rId4"/>
          <a:stretch/>
        </p:blipFill>
        <p:spPr>
          <a:xfrm>
            <a:off x="4106811" y="2619216"/>
            <a:ext cx="783152" cy="530048"/>
          </a:xfrm>
          <a:prstGeom prst="rect">
            <a:avLst/>
          </a:prstGeom>
          <a:ln>
            <a:noFill/>
          </a:ln>
        </p:spPr>
      </p:pic>
      <p:sp>
        <p:nvSpPr>
          <p:cNvPr id="128" name="CustomShape 4"/>
          <p:cNvSpPr/>
          <p:nvPr/>
        </p:nvSpPr>
        <p:spPr>
          <a:xfrm>
            <a:off x="5106163" y="1693673"/>
            <a:ext cx="327" cy="235076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>
            <a:rou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fr-FR" sz="1633" noProof="0"/>
          </a:p>
        </p:txBody>
      </p:sp>
      <p:pic>
        <p:nvPicPr>
          <p:cNvPr id="129" name="Image 10"/>
          <p:cNvPicPr/>
          <p:nvPr/>
        </p:nvPicPr>
        <p:blipFill>
          <a:blip r:embed="rId5"/>
          <a:stretch/>
        </p:blipFill>
        <p:spPr>
          <a:xfrm>
            <a:off x="8029103" y="2427837"/>
            <a:ext cx="3493485" cy="933055"/>
          </a:xfrm>
          <a:prstGeom prst="rect">
            <a:avLst/>
          </a:prstGeom>
          <a:ln>
            <a:noFill/>
          </a:ln>
        </p:spPr>
      </p:pic>
      <p:pic>
        <p:nvPicPr>
          <p:cNvPr id="130" name="Image 11"/>
          <p:cNvPicPr/>
          <p:nvPr/>
        </p:nvPicPr>
        <p:blipFill>
          <a:blip r:embed="rId6"/>
          <a:stretch/>
        </p:blipFill>
        <p:spPr>
          <a:xfrm>
            <a:off x="1610065" y="2569248"/>
            <a:ext cx="323973" cy="849122"/>
          </a:xfrm>
          <a:prstGeom prst="rect">
            <a:avLst/>
          </a:prstGeom>
          <a:ln>
            <a:noFill/>
          </a:ln>
        </p:spPr>
      </p:pic>
      <p:sp>
        <p:nvSpPr>
          <p:cNvPr id="131" name="CustomShape 5"/>
          <p:cNvSpPr/>
          <p:nvPr/>
        </p:nvSpPr>
        <p:spPr>
          <a:xfrm>
            <a:off x="2004581" y="2262258"/>
            <a:ext cx="327" cy="134455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>
            <a:round/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fr-FR" sz="1633" noProof="0"/>
          </a:p>
        </p:txBody>
      </p:sp>
      <p:pic>
        <p:nvPicPr>
          <p:cNvPr id="132" name="Image 17"/>
          <p:cNvPicPr/>
          <p:nvPr/>
        </p:nvPicPr>
        <p:blipFill>
          <a:blip r:embed="rId7"/>
          <a:stretch/>
        </p:blipFill>
        <p:spPr>
          <a:xfrm>
            <a:off x="7728644" y="4702831"/>
            <a:ext cx="3242994" cy="2071532"/>
          </a:xfrm>
          <a:prstGeom prst="rect">
            <a:avLst/>
          </a:prstGeom>
          <a:ln>
            <a:noFill/>
          </a:ln>
        </p:spPr>
      </p:pic>
      <p:sp>
        <p:nvSpPr>
          <p:cNvPr id="133" name="CustomShape 6"/>
          <p:cNvSpPr/>
          <p:nvPr/>
        </p:nvSpPr>
        <p:spPr>
          <a:xfrm>
            <a:off x="1540829" y="4325951"/>
            <a:ext cx="8429824" cy="3337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633" spc="-1" noProof="0" err="1">
                <a:solidFill>
                  <a:srgbClr val="000000"/>
                </a:solidFill>
                <a:latin typeface="Trebuchet MS"/>
                <a:ea typeface="DejaVu Sans"/>
              </a:rPr>
              <a:t>Similar</a:t>
            </a: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fr-FR" sz="1633" spc="-1" noProof="0" err="1">
                <a:solidFill>
                  <a:srgbClr val="000000"/>
                </a:solidFill>
                <a:latin typeface="Trebuchet MS"/>
                <a:ea typeface="DejaVu Sans"/>
              </a:rPr>
              <a:t>ribbing</a:t>
            </a: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fr-FR" sz="1633" spc="-1" noProof="0" err="1">
                <a:solidFill>
                  <a:srgbClr val="000000"/>
                </a:solidFill>
                <a:latin typeface="Trebuchet MS"/>
                <a:ea typeface="DejaVu Sans"/>
              </a:rPr>
              <a:t>observed</a:t>
            </a: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fr-FR" sz="1633" spc="-1" noProof="0" err="1">
                <a:solidFill>
                  <a:srgbClr val="000000"/>
                </a:solidFill>
                <a:latin typeface="Trebuchet MS"/>
                <a:ea typeface="DejaVu Sans"/>
              </a:rPr>
              <a:t>between</a:t>
            </a: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fr-FR" sz="1633" spc="-1" noProof="0" err="1">
                <a:solidFill>
                  <a:srgbClr val="000000"/>
                </a:solidFill>
                <a:latin typeface="Trebuchet MS"/>
                <a:ea typeface="DejaVu Sans"/>
              </a:rPr>
              <a:t>contrarotating</a:t>
            </a: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fr-FR" sz="1633" spc="-1" noProof="0" err="1">
                <a:solidFill>
                  <a:srgbClr val="000000"/>
                </a:solidFill>
                <a:latin typeface="Trebuchet MS"/>
                <a:ea typeface="DejaVu Sans"/>
              </a:rPr>
              <a:t>cylinders</a:t>
            </a: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, </a:t>
            </a:r>
            <a:r>
              <a:rPr lang="fr-FR" sz="1633" spc="-1" noProof="0" err="1">
                <a:solidFill>
                  <a:srgbClr val="000000"/>
                </a:solidFill>
                <a:latin typeface="Trebuchet MS"/>
                <a:ea typeface="DejaVu Sans"/>
              </a:rPr>
              <a:t>Coyle</a:t>
            </a: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 JFM 1990</a:t>
            </a:r>
            <a:endParaRPr lang="fr-FR" sz="1633" spc="-1" noProof="0">
              <a:latin typeface="Arial"/>
            </a:endParaRPr>
          </a:p>
        </p:txBody>
      </p:sp>
      <p:sp>
        <p:nvSpPr>
          <p:cNvPr id="134" name="CustomShape 7"/>
          <p:cNvSpPr/>
          <p:nvPr/>
        </p:nvSpPr>
        <p:spPr>
          <a:xfrm>
            <a:off x="1540829" y="4860245"/>
            <a:ext cx="6600619" cy="8363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In </a:t>
            </a:r>
            <a:r>
              <a:rPr lang="fr-FR" sz="1633" spc="-1" noProof="0" err="1">
                <a:solidFill>
                  <a:srgbClr val="000000"/>
                </a:solidFill>
                <a:latin typeface="Trebuchet MS"/>
                <a:ea typeface="DejaVu Sans"/>
              </a:rPr>
              <a:t>both</a:t>
            </a: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 cases, </a:t>
            </a:r>
            <a:r>
              <a:rPr lang="fr-FR" sz="1633" spc="-1" noProof="0" err="1">
                <a:solidFill>
                  <a:srgbClr val="000000"/>
                </a:solidFill>
                <a:latin typeface="Trebuchet MS"/>
                <a:ea typeface="DejaVu Sans"/>
              </a:rPr>
              <a:t>instability</a:t>
            </a: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 relies on </a:t>
            </a:r>
            <a:r>
              <a:rPr lang="fr-FR" sz="1633" spc="-1" noProof="0">
                <a:solidFill>
                  <a:srgbClr val="0070C0"/>
                </a:solidFill>
                <a:latin typeface="Trebuchet MS"/>
                <a:ea typeface="DejaVu Sans"/>
              </a:rPr>
              <a:t>pressure gradient </a:t>
            </a:r>
            <a:r>
              <a:rPr lang="fr-FR" sz="1633" spc="-1" noProof="0" err="1">
                <a:solidFill>
                  <a:srgbClr val="000000"/>
                </a:solidFill>
                <a:latin typeface="Trebuchet MS"/>
                <a:ea typeface="DejaVu Sans"/>
              </a:rPr>
              <a:t>against</a:t>
            </a: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 interface, due to Couette-Poiseuille flow in </a:t>
            </a:r>
            <a:r>
              <a:rPr lang="fr-FR" sz="1633" spc="-1" noProof="0" err="1">
                <a:solidFill>
                  <a:srgbClr val="000000"/>
                </a:solidFill>
                <a:latin typeface="Trebuchet MS"/>
                <a:ea typeface="DejaVu Sans"/>
              </a:rPr>
              <a:t>diverging</a:t>
            </a: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 gap (</a:t>
            </a:r>
            <a:r>
              <a:rPr lang="fr-FR" sz="1633" spc="-1" noProof="0" err="1">
                <a:solidFill>
                  <a:srgbClr val="000000"/>
                </a:solidFill>
                <a:latin typeface="Trebuchet MS"/>
                <a:ea typeface="DejaVu Sans"/>
              </a:rPr>
              <a:t>similar</a:t>
            </a: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 to </a:t>
            </a:r>
            <a:r>
              <a:rPr lang="fr-FR" sz="1633" b="1" spc="-1" noProof="0" err="1">
                <a:solidFill>
                  <a:srgbClr val="2E83C3"/>
                </a:solidFill>
                <a:latin typeface="Trebuchet MS"/>
                <a:ea typeface="DejaVu Sans"/>
              </a:rPr>
              <a:t>Saffman</a:t>
            </a:r>
            <a:r>
              <a:rPr lang="fr-FR" sz="1633" b="1" spc="-1" noProof="0">
                <a:solidFill>
                  <a:srgbClr val="2E83C3"/>
                </a:solidFill>
                <a:latin typeface="Trebuchet MS"/>
                <a:ea typeface="DejaVu Sans"/>
              </a:rPr>
              <a:t>-Taylor</a:t>
            </a: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 </a:t>
            </a:r>
            <a:r>
              <a:rPr lang="fr-FR" sz="1633" spc="-1" noProof="0" err="1">
                <a:solidFill>
                  <a:srgbClr val="000000"/>
                </a:solidFill>
                <a:latin typeface="Trebuchet MS"/>
                <a:ea typeface="DejaVu Sans"/>
              </a:rPr>
              <a:t>mechanism</a:t>
            </a: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), </a:t>
            </a:r>
            <a:r>
              <a:rPr lang="fr-FR" sz="1633" spc="-1" noProof="0" err="1">
                <a:solidFill>
                  <a:srgbClr val="000000"/>
                </a:solidFill>
                <a:latin typeface="Trebuchet MS"/>
                <a:ea typeface="DejaVu Sans"/>
              </a:rPr>
              <a:t>see</a:t>
            </a: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 e.g. </a:t>
            </a:r>
            <a:r>
              <a:rPr lang="fr-FR" sz="1633" spc="-1" noProof="0" err="1">
                <a:solidFill>
                  <a:srgbClr val="000000"/>
                </a:solidFill>
                <a:latin typeface="Trebuchet MS"/>
                <a:ea typeface="DejaVu Sans"/>
              </a:rPr>
              <a:t>Reinelt</a:t>
            </a:r>
            <a:r>
              <a:rPr lang="fr-FR" sz="1633" spc="-1" noProof="0">
                <a:solidFill>
                  <a:srgbClr val="000000"/>
                </a:solidFill>
                <a:latin typeface="Trebuchet MS"/>
                <a:ea typeface="DejaVu Sans"/>
              </a:rPr>
              <a:t> JFM 1995</a:t>
            </a:r>
            <a:endParaRPr lang="fr-FR" sz="1633" spc="-1" noProof="0">
              <a:latin typeface="Arial"/>
            </a:endParaRPr>
          </a:p>
        </p:txBody>
      </p:sp>
      <p:sp>
        <p:nvSpPr>
          <p:cNvPr id="135" name="CustomShape 8"/>
          <p:cNvSpPr/>
          <p:nvPr/>
        </p:nvSpPr>
        <p:spPr>
          <a:xfrm>
            <a:off x="1719472" y="653171"/>
            <a:ext cx="2808308" cy="3899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177" b="1" spc="-1" noProof="0">
                <a:latin typeface="Arial"/>
              </a:rPr>
              <a:t>Printer </a:t>
            </a:r>
            <a:r>
              <a:rPr lang="fr-FR" sz="2177" b="1" spc="-1" noProof="0" err="1">
                <a:latin typeface="Arial"/>
              </a:rPr>
              <a:t>instability</a:t>
            </a:r>
            <a:endParaRPr lang="fr-FR" sz="2177" spc="-1" noProof="0">
              <a:latin typeface="Arial"/>
            </a:endParaRPr>
          </a:p>
        </p:txBody>
      </p:sp>
      <p:sp>
        <p:nvSpPr>
          <p:cNvPr id="136" name="CustomShape 9"/>
          <p:cNvSpPr/>
          <p:nvPr/>
        </p:nvSpPr>
        <p:spPr>
          <a:xfrm>
            <a:off x="371302" y="6009173"/>
            <a:ext cx="7486996" cy="10065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177" b="1" spc="-1" noProof="0" err="1">
                <a:latin typeface="Arial"/>
              </a:rPr>
              <a:t>Instability</a:t>
            </a:r>
            <a:r>
              <a:rPr lang="fr-FR" sz="2177" b="1" spc="-1" noProof="0">
                <a:latin typeface="Arial"/>
              </a:rPr>
              <a:t> of the </a:t>
            </a:r>
            <a:r>
              <a:rPr lang="fr-FR" sz="2177" b="1" spc="-1" noProof="0" err="1">
                <a:latin typeface="Arial"/>
              </a:rPr>
              <a:t>same</a:t>
            </a:r>
            <a:r>
              <a:rPr lang="fr-FR" sz="2177" b="1" spc="-1" noProof="0">
                <a:latin typeface="Arial"/>
              </a:rPr>
              <a:t> type for an open, </a:t>
            </a:r>
            <a:r>
              <a:rPr lang="fr-FR" sz="2177" b="1" spc="-1" noProof="0" err="1">
                <a:latin typeface="Arial"/>
              </a:rPr>
              <a:t>inertial</a:t>
            </a:r>
            <a:r>
              <a:rPr lang="fr-FR" sz="2177" b="1" spc="-1" noProof="0">
                <a:latin typeface="Arial"/>
              </a:rPr>
              <a:t> flow </a:t>
            </a:r>
            <a:r>
              <a:rPr lang="fr-FR" sz="2177" b="1" spc="-1" noProof="0" err="1">
                <a:latin typeface="Arial"/>
              </a:rPr>
              <a:t>with</a:t>
            </a:r>
            <a:r>
              <a:rPr lang="fr-FR" sz="2177" b="1" spc="-1" noProof="0">
                <a:latin typeface="Arial"/>
              </a:rPr>
              <a:t> a single </a:t>
            </a:r>
            <a:r>
              <a:rPr lang="fr-FR" sz="2177" b="1" spc="-1" noProof="0" err="1">
                <a:latin typeface="Arial"/>
              </a:rPr>
              <a:t>cylinder</a:t>
            </a:r>
            <a:r>
              <a:rPr lang="fr-FR" sz="2177" b="1" spc="-1" noProof="0">
                <a:latin typeface="Arial"/>
              </a:rPr>
              <a:t> ?</a:t>
            </a:r>
            <a:endParaRPr lang="fr-FR" sz="2177" spc="-1" noProof="0">
              <a:latin typeface="Arial"/>
            </a:endParaRP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63A6CDDF-2F6C-E9C5-2686-E889635F666A}"/>
              </a:ext>
            </a:extLst>
          </p:cNvPr>
          <p:cNvSpPr txBox="1">
            <a:spLocks/>
          </p:cNvSpPr>
          <p:nvPr/>
        </p:nvSpPr>
        <p:spPr>
          <a:xfrm>
            <a:off x="8814541" y="63450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22ABE-47C2-4A3E-9266-EAEA81A0BB69}" type="slidenum">
              <a:rPr lang="fr-FR" sz="6000" noProof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5</a:t>
            </a:fld>
            <a:endParaRPr lang="fr-FR" sz="6000" noProof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94210" y="163293"/>
            <a:ext cx="11925993" cy="4555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defTabSz="829544"/>
            <a:r>
              <a:rPr lang="fr-FR" sz="3200" b="1" spc="-1" noProof="0" err="1">
                <a:solidFill>
                  <a:srgbClr val="FFFFFF"/>
                </a:solidFill>
                <a:latin typeface="Noto Sans Black"/>
                <a:ea typeface="DejaVu Sans"/>
              </a:rPr>
              <a:t>Complementary</a:t>
            </a:r>
            <a:r>
              <a:rPr lang="fr-FR" sz="3200" b="1" spc="-1" noProof="0">
                <a:solidFill>
                  <a:srgbClr val="FFFFFF"/>
                </a:solidFill>
                <a:latin typeface="Noto Sans Black"/>
                <a:ea typeface="DejaVu Sans"/>
              </a:rPr>
              <a:t> use of </a:t>
            </a:r>
            <a:r>
              <a:rPr lang="fr-FR" sz="3200" b="1" spc="-1" noProof="0" err="1">
                <a:solidFill>
                  <a:srgbClr val="FFFFFF"/>
                </a:solidFill>
                <a:latin typeface="Noto Sans Black"/>
                <a:ea typeface="DejaVu Sans"/>
              </a:rPr>
              <a:t>experiments</a:t>
            </a:r>
            <a:r>
              <a:rPr lang="fr-FR" sz="3200" b="1" spc="-1" noProof="0">
                <a:solidFill>
                  <a:srgbClr val="FFFFFF"/>
                </a:solidFill>
                <a:latin typeface="Noto Sans Black"/>
                <a:ea typeface="DejaVu Sans"/>
              </a:rPr>
              <a:t> and </a:t>
            </a:r>
            <a:r>
              <a:rPr lang="fr-FR" sz="3200" b="1" spc="-1" noProof="0" err="1">
                <a:solidFill>
                  <a:srgbClr val="FFFFFF"/>
                </a:solidFill>
                <a:latin typeface="Noto Sans Black"/>
                <a:ea typeface="DejaVu Sans"/>
              </a:rPr>
              <a:t>numerical</a:t>
            </a:r>
            <a:r>
              <a:rPr lang="fr-FR" sz="3200" b="1" spc="-1" noProof="0">
                <a:solidFill>
                  <a:srgbClr val="FFFFFF"/>
                </a:solidFill>
                <a:latin typeface="Noto Sans Black"/>
                <a:ea typeface="DejaVu Sans"/>
              </a:rPr>
              <a:t> simulations.</a:t>
            </a:r>
            <a:endParaRPr lang="fr-FR" sz="3200" spc="-1" noProof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39" name="Image 7_0"/>
          <p:cNvPicPr/>
          <p:nvPr/>
        </p:nvPicPr>
        <p:blipFill>
          <a:blip r:embed="rId4"/>
          <a:stretch/>
        </p:blipFill>
        <p:spPr>
          <a:xfrm>
            <a:off x="6013578" y="3038388"/>
            <a:ext cx="2942862" cy="1502293"/>
          </a:xfrm>
          <a:prstGeom prst="rect">
            <a:avLst/>
          </a:prstGeom>
          <a:ln>
            <a:noFill/>
          </a:ln>
        </p:spPr>
      </p:pic>
      <p:pic>
        <p:nvPicPr>
          <p:cNvPr id="140" name="Image 2_0"/>
          <p:cNvPicPr/>
          <p:nvPr/>
        </p:nvPicPr>
        <p:blipFill>
          <a:blip r:embed="rId5"/>
          <a:stretch/>
        </p:blipFill>
        <p:spPr>
          <a:xfrm>
            <a:off x="7728644" y="1106799"/>
            <a:ext cx="2891588" cy="1375251"/>
          </a:xfrm>
          <a:prstGeom prst="rect">
            <a:avLst/>
          </a:prstGeom>
          <a:ln>
            <a:noFill/>
          </a:ln>
        </p:spPr>
      </p:pic>
      <p:pic>
        <p:nvPicPr>
          <p:cNvPr id="141" name="Image 2_1"/>
          <p:cNvPicPr/>
          <p:nvPr/>
        </p:nvPicPr>
        <p:blipFill>
          <a:blip r:embed="rId6"/>
          <a:stretch/>
        </p:blipFill>
        <p:spPr>
          <a:xfrm>
            <a:off x="7829233" y="4964100"/>
            <a:ext cx="2796225" cy="1436976"/>
          </a:xfrm>
          <a:prstGeom prst="rect">
            <a:avLst/>
          </a:prstGeom>
          <a:ln>
            <a:noFill/>
          </a:ln>
        </p:spPr>
      </p:pic>
      <p:sp>
        <p:nvSpPr>
          <p:cNvPr id="143" name="TextShape 2"/>
          <p:cNvSpPr txBox="1"/>
          <p:nvPr/>
        </p:nvSpPr>
        <p:spPr>
          <a:xfrm>
            <a:off x="1776951" y="634882"/>
            <a:ext cx="1823000" cy="390270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>
            <a:noAutofit/>
          </a:bodyPr>
          <a:lstStyle/>
          <a:p>
            <a:pPr defTabSz="829544"/>
            <a:r>
              <a:rPr lang="fr-FR" sz="2177" b="1" spc="-1" noProof="0" err="1">
                <a:solidFill>
                  <a:prstClr val="black"/>
                </a:solidFill>
                <a:latin typeface="Arial"/>
              </a:rPr>
              <a:t>Experiments</a:t>
            </a:r>
            <a:endParaRPr lang="fr-FR" sz="2177" b="1" spc="-1" noProof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4" name="TextShape 3"/>
          <p:cNvSpPr txBox="1"/>
          <p:nvPr/>
        </p:nvSpPr>
        <p:spPr>
          <a:xfrm>
            <a:off x="6552936" y="589487"/>
            <a:ext cx="4037903" cy="390270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>
            <a:noAutofit/>
          </a:bodyPr>
          <a:lstStyle/>
          <a:p>
            <a:pPr defTabSz="829544"/>
            <a:r>
              <a:rPr lang="fr-FR" sz="2177" b="1" spc="-1" noProof="0">
                <a:solidFill>
                  <a:prstClr val="black"/>
                </a:solidFill>
                <a:latin typeface="Arial"/>
              </a:rPr>
              <a:t>Direct </a:t>
            </a:r>
            <a:r>
              <a:rPr lang="fr-FR" sz="2177" b="1" spc="-1" noProof="0" err="1">
                <a:solidFill>
                  <a:prstClr val="black"/>
                </a:solidFill>
                <a:latin typeface="Arial"/>
              </a:rPr>
              <a:t>numerical</a:t>
            </a:r>
            <a:r>
              <a:rPr lang="fr-FR" sz="2177" b="1" spc="-1" noProof="0">
                <a:solidFill>
                  <a:prstClr val="black"/>
                </a:solidFill>
                <a:latin typeface="Arial"/>
              </a:rPr>
              <a:t> </a:t>
            </a:r>
            <a:r>
              <a:rPr lang="fr-FR" sz="2177" b="1" spc="-1" noProof="0" err="1">
                <a:solidFill>
                  <a:prstClr val="black"/>
                </a:solidFill>
                <a:latin typeface="Arial"/>
              </a:rPr>
              <a:t>sumulations</a:t>
            </a:r>
            <a:endParaRPr lang="fr-FR" sz="2177" b="1" spc="-1" noProof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45" name="Group 4"/>
          <p:cNvGrpSpPr/>
          <p:nvPr/>
        </p:nvGrpSpPr>
        <p:grpSpPr>
          <a:xfrm>
            <a:off x="7058652" y="4605998"/>
            <a:ext cx="1181586" cy="210321"/>
            <a:chOff x="4392000" y="5040000"/>
            <a:chExt cx="1302480" cy="231840"/>
          </a:xfrm>
        </p:grpSpPr>
        <p:grpSp>
          <p:nvGrpSpPr>
            <p:cNvPr id="146" name="Group 5"/>
            <p:cNvGrpSpPr/>
            <p:nvPr/>
          </p:nvGrpSpPr>
          <p:grpSpPr>
            <a:xfrm>
              <a:off x="4392000" y="5040000"/>
              <a:ext cx="1302480" cy="231840"/>
              <a:chOff x="4392000" y="5040000"/>
              <a:chExt cx="1302480" cy="231840"/>
            </a:xfrm>
          </p:grpSpPr>
          <p:sp>
            <p:nvSpPr>
              <p:cNvPr id="147" name="Freeform 6"/>
              <p:cNvSpPr/>
              <p:nvPr/>
            </p:nvSpPr>
            <p:spPr>
              <a:xfrm>
                <a:off x="4399200" y="5058000"/>
                <a:ext cx="1277640" cy="196200"/>
              </a:xfrm>
              <a:custGeom>
                <a:avLst/>
                <a:gdLst/>
                <a:ahLst/>
                <a:cxnLst/>
                <a:rect l="0" t="0" r="r" b="b"/>
                <a:pathLst>
                  <a:path w="3549" h="545">
                    <a:moveTo>
                      <a:pt x="1774" y="544"/>
                    </a:moveTo>
                    <a:cubicBezTo>
                      <a:pt x="1182" y="544"/>
                      <a:pt x="591" y="544"/>
                      <a:pt x="0" y="544"/>
                    </a:cubicBezTo>
                    <a:cubicBezTo>
                      <a:pt x="0" y="363"/>
                      <a:pt x="0" y="181"/>
                      <a:pt x="0" y="0"/>
                    </a:cubicBezTo>
                    <a:cubicBezTo>
                      <a:pt x="1182" y="0"/>
                      <a:pt x="2365" y="0"/>
                      <a:pt x="3548" y="0"/>
                    </a:cubicBezTo>
                    <a:cubicBezTo>
                      <a:pt x="3548" y="181"/>
                      <a:pt x="3548" y="363"/>
                      <a:pt x="3548" y="544"/>
                    </a:cubicBezTo>
                    <a:cubicBezTo>
                      <a:pt x="2956" y="544"/>
                      <a:pt x="2365" y="544"/>
                      <a:pt x="1774" y="5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8" name="Freeform 7"/>
              <p:cNvSpPr/>
              <p:nvPr/>
            </p:nvSpPr>
            <p:spPr>
              <a:xfrm>
                <a:off x="4392000" y="5040000"/>
                <a:ext cx="166680" cy="232200"/>
              </a:xfrm>
              <a:custGeom>
                <a:avLst/>
                <a:gdLst/>
                <a:ahLst/>
                <a:cxnLst/>
                <a:rect l="0" t="0" r="r" b="b"/>
                <a:pathLst>
                  <a:path w="463" h="645">
                    <a:moveTo>
                      <a:pt x="3" y="602"/>
                    </a:moveTo>
                    <a:cubicBezTo>
                      <a:pt x="0" y="613"/>
                      <a:pt x="1" y="612"/>
                      <a:pt x="0" y="616"/>
                    </a:cubicBezTo>
                    <a:cubicBezTo>
                      <a:pt x="0" y="633"/>
                      <a:pt x="11" y="644"/>
                      <a:pt x="28" y="644"/>
                    </a:cubicBezTo>
                    <a:cubicBezTo>
                      <a:pt x="48" y="644"/>
                      <a:pt x="59" y="625"/>
                      <a:pt x="62" y="622"/>
                    </a:cubicBezTo>
                    <a:cubicBezTo>
                      <a:pt x="67" y="613"/>
                      <a:pt x="98" y="482"/>
                      <a:pt x="123" y="376"/>
                    </a:cubicBezTo>
                    <a:cubicBezTo>
                      <a:pt x="143" y="415"/>
                      <a:pt x="176" y="443"/>
                      <a:pt x="221" y="443"/>
                    </a:cubicBezTo>
                    <a:cubicBezTo>
                      <a:pt x="336" y="443"/>
                      <a:pt x="462" y="307"/>
                      <a:pt x="462" y="159"/>
                    </a:cubicBezTo>
                    <a:cubicBezTo>
                      <a:pt x="462" y="56"/>
                      <a:pt x="397" y="0"/>
                      <a:pt x="327" y="0"/>
                    </a:cubicBezTo>
                    <a:cubicBezTo>
                      <a:pt x="232" y="0"/>
                      <a:pt x="129" y="97"/>
                      <a:pt x="98" y="217"/>
                    </a:cubicBezTo>
                    <a:cubicBezTo>
                      <a:pt x="66" y="346"/>
                      <a:pt x="34" y="474"/>
                      <a:pt x="3" y="602"/>
                    </a:cubicBezTo>
                    <a:moveTo>
                      <a:pt x="221" y="421"/>
                    </a:moveTo>
                    <a:cubicBezTo>
                      <a:pt x="151" y="421"/>
                      <a:pt x="137" y="343"/>
                      <a:pt x="137" y="335"/>
                    </a:cubicBezTo>
                    <a:cubicBezTo>
                      <a:pt x="137" y="332"/>
                      <a:pt x="140" y="312"/>
                      <a:pt x="143" y="298"/>
                    </a:cubicBezTo>
                    <a:cubicBezTo>
                      <a:pt x="171" y="190"/>
                      <a:pt x="182" y="153"/>
                      <a:pt x="201" y="114"/>
                    </a:cubicBezTo>
                    <a:cubicBezTo>
                      <a:pt x="246" y="44"/>
                      <a:pt x="294" y="22"/>
                      <a:pt x="325" y="22"/>
                    </a:cubicBezTo>
                    <a:cubicBezTo>
                      <a:pt x="361" y="22"/>
                      <a:pt x="392" y="50"/>
                      <a:pt x="392" y="117"/>
                    </a:cubicBezTo>
                    <a:cubicBezTo>
                      <a:pt x="392" y="173"/>
                      <a:pt x="364" y="282"/>
                      <a:pt x="339" y="329"/>
                    </a:cubicBezTo>
                    <a:cubicBezTo>
                      <a:pt x="305" y="390"/>
                      <a:pt x="257" y="421"/>
                      <a:pt x="221" y="4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9" name="Freeform 8"/>
              <p:cNvSpPr/>
              <p:nvPr/>
            </p:nvSpPr>
            <p:spPr>
              <a:xfrm>
                <a:off x="4577400" y="5085000"/>
                <a:ext cx="115200" cy="169200"/>
              </a:xfrm>
              <a:custGeom>
                <a:avLst/>
                <a:gdLst/>
                <a:ahLst/>
                <a:cxnLst/>
                <a:rect l="0" t="0" r="r" b="b"/>
                <a:pathLst>
                  <a:path w="320" h="470">
                    <a:moveTo>
                      <a:pt x="319" y="235"/>
                    </a:moveTo>
                    <a:cubicBezTo>
                      <a:pt x="319" y="159"/>
                      <a:pt x="308" y="106"/>
                      <a:pt x="277" y="59"/>
                    </a:cubicBezTo>
                    <a:cubicBezTo>
                      <a:pt x="254" y="28"/>
                      <a:pt x="212" y="0"/>
                      <a:pt x="159" y="0"/>
                    </a:cubicBezTo>
                    <a:cubicBezTo>
                      <a:pt x="0" y="0"/>
                      <a:pt x="0" y="186"/>
                      <a:pt x="0" y="235"/>
                    </a:cubicBezTo>
                    <a:cubicBezTo>
                      <a:pt x="0" y="283"/>
                      <a:pt x="0" y="469"/>
                      <a:pt x="159" y="469"/>
                    </a:cubicBezTo>
                    <a:cubicBezTo>
                      <a:pt x="319" y="469"/>
                      <a:pt x="319" y="285"/>
                      <a:pt x="319" y="235"/>
                    </a:cubicBezTo>
                    <a:moveTo>
                      <a:pt x="159" y="449"/>
                    </a:moveTo>
                    <a:cubicBezTo>
                      <a:pt x="126" y="449"/>
                      <a:pt x="84" y="430"/>
                      <a:pt x="70" y="374"/>
                    </a:cubicBezTo>
                    <a:cubicBezTo>
                      <a:pt x="61" y="332"/>
                      <a:pt x="61" y="276"/>
                      <a:pt x="61" y="226"/>
                    </a:cubicBezTo>
                    <a:cubicBezTo>
                      <a:pt x="61" y="176"/>
                      <a:pt x="61" y="126"/>
                      <a:pt x="73" y="87"/>
                    </a:cubicBezTo>
                    <a:cubicBezTo>
                      <a:pt x="87" y="34"/>
                      <a:pt x="129" y="20"/>
                      <a:pt x="159" y="20"/>
                    </a:cubicBezTo>
                    <a:cubicBezTo>
                      <a:pt x="196" y="20"/>
                      <a:pt x="232" y="42"/>
                      <a:pt x="243" y="81"/>
                    </a:cubicBezTo>
                    <a:cubicBezTo>
                      <a:pt x="254" y="118"/>
                      <a:pt x="254" y="168"/>
                      <a:pt x="254" y="226"/>
                    </a:cubicBezTo>
                    <a:cubicBezTo>
                      <a:pt x="254" y="276"/>
                      <a:pt x="254" y="329"/>
                      <a:pt x="246" y="371"/>
                    </a:cubicBezTo>
                    <a:cubicBezTo>
                      <a:pt x="232" y="433"/>
                      <a:pt x="185" y="449"/>
                      <a:pt x="159" y="44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0" name="Freeform 9"/>
              <p:cNvSpPr/>
              <p:nvPr/>
            </p:nvSpPr>
            <p:spPr>
              <a:xfrm>
                <a:off x="4752720" y="5158440"/>
                <a:ext cx="42480" cy="105840"/>
              </a:xfrm>
              <a:custGeom>
                <a:avLst/>
                <a:gdLst/>
                <a:ahLst/>
                <a:cxnLst/>
                <a:rect l="0" t="0" r="r" b="b"/>
                <a:pathLst>
                  <a:path w="118" h="294">
                    <a:moveTo>
                      <a:pt x="117" y="103"/>
                    </a:moveTo>
                    <a:cubicBezTo>
                      <a:pt x="117" y="39"/>
                      <a:pt x="92" y="0"/>
                      <a:pt x="53" y="0"/>
                    </a:cubicBezTo>
                    <a:cubicBezTo>
                      <a:pt x="19" y="0"/>
                      <a:pt x="0" y="25"/>
                      <a:pt x="0" y="53"/>
                    </a:cubicBezTo>
                    <a:cubicBezTo>
                      <a:pt x="0" y="78"/>
                      <a:pt x="19" y="103"/>
                      <a:pt x="53" y="103"/>
                    </a:cubicBezTo>
                    <a:cubicBezTo>
                      <a:pt x="64" y="103"/>
                      <a:pt x="78" y="100"/>
                      <a:pt x="86" y="92"/>
                    </a:cubicBezTo>
                    <a:cubicBezTo>
                      <a:pt x="89" y="89"/>
                      <a:pt x="90" y="88"/>
                      <a:pt x="92" y="86"/>
                    </a:cubicBezTo>
                    <a:cubicBezTo>
                      <a:pt x="93" y="92"/>
                      <a:pt x="95" y="89"/>
                      <a:pt x="95" y="103"/>
                    </a:cubicBezTo>
                    <a:cubicBezTo>
                      <a:pt x="95" y="176"/>
                      <a:pt x="61" y="234"/>
                      <a:pt x="28" y="265"/>
                    </a:cubicBezTo>
                    <a:cubicBezTo>
                      <a:pt x="16" y="276"/>
                      <a:pt x="16" y="279"/>
                      <a:pt x="16" y="282"/>
                    </a:cubicBezTo>
                    <a:cubicBezTo>
                      <a:pt x="16" y="287"/>
                      <a:pt x="22" y="293"/>
                      <a:pt x="28" y="293"/>
                    </a:cubicBezTo>
                    <a:cubicBezTo>
                      <a:pt x="36" y="293"/>
                      <a:pt x="117" y="218"/>
                      <a:pt x="117" y="1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1" name="Freeform 10"/>
              <p:cNvSpPr/>
              <p:nvPr/>
            </p:nvSpPr>
            <p:spPr>
              <a:xfrm>
                <a:off x="4893480" y="5043960"/>
                <a:ext cx="186840" cy="155880"/>
              </a:xfrm>
              <a:custGeom>
                <a:avLst/>
                <a:gdLst/>
                <a:ahLst/>
                <a:cxnLst/>
                <a:rect l="0" t="0" r="r" b="b"/>
                <a:pathLst>
                  <a:path w="519" h="433">
                    <a:moveTo>
                      <a:pt x="471" y="56"/>
                    </a:moveTo>
                    <a:cubicBezTo>
                      <a:pt x="485" y="56"/>
                      <a:pt x="518" y="56"/>
                      <a:pt x="518" y="22"/>
                    </a:cubicBezTo>
                    <a:cubicBezTo>
                      <a:pt x="518" y="0"/>
                      <a:pt x="499" y="0"/>
                      <a:pt x="482" y="0"/>
                    </a:cubicBezTo>
                    <a:cubicBezTo>
                      <a:pt x="407" y="0"/>
                      <a:pt x="333" y="0"/>
                      <a:pt x="258" y="0"/>
                    </a:cubicBezTo>
                    <a:cubicBezTo>
                      <a:pt x="110" y="0"/>
                      <a:pt x="0" y="162"/>
                      <a:pt x="0" y="279"/>
                    </a:cubicBezTo>
                    <a:cubicBezTo>
                      <a:pt x="0" y="363"/>
                      <a:pt x="56" y="432"/>
                      <a:pt x="146" y="432"/>
                    </a:cubicBezTo>
                    <a:cubicBezTo>
                      <a:pt x="263" y="432"/>
                      <a:pt x="392" y="315"/>
                      <a:pt x="392" y="165"/>
                    </a:cubicBezTo>
                    <a:cubicBezTo>
                      <a:pt x="392" y="148"/>
                      <a:pt x="392" y="100"/>
                      <a:pt x="364" y="56"/>
                    </a:cubicBezTo>
                    <a:cubicBezTo>
                      <a:pt x="400" y="56"/>
                      <a:pt x="435" y="56"/>
                      <a:pt x="471" y="56"/>
                    </a:cubicBezTo>
                    <a:moveTo>
                      <a:pt x="149" y="410"/>
                    </a:moveTo>
                    <a:cubicBezTo>
                      <a:pt x="98" y="410"/>
                      <a:pt x="59" y="377"/>
                      <a:pt x="59" y="304"/>
                    </a:cubicBezTo>
                    <a:cubicBezTo>
                      <a:pt x="59" y="276"/>
                      <a:pt x="73" y="195"/>
                      <a:pt x="107" y="137"/>
                    </a:cubicBezTo>
                    <a:cubicBezTo>
                      <a:pt x="149" y="70"/>
                      <a:pt x="208" y="56"/>
                      <a:pt x="241" y="56"/>
                    </a:cubicBezTo>
                    <a:cubicBezTo>
                      <a:pt x="322" y="56"/>
                      <a:pt x="331" y="123"/>
                      <a:pt x="331" y="151"/>
                    </a:cubicBezTo>
                    <a:cubicBezTo>
                      <a:pt x="331" y="198"/>
                      <a:pt x="311" y="279"/>
                      <a:pt x="277" y="326"/>
                    </a:cubicBezTo>
                    <a:cubicBezTo>
                      <a:pt x="238" y="385"/>
                      <a:pt x="185" y="410"/>
                      <a:pt x="149" y="4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2" name="Freeform 11"/>
              <p:cNvSpPr/>
              <p:nvPr/>
            </p:nvSpPr>
            <p:spPr>
              <a:xfrm>
                <a:off x="5095080" y="5085000"/>
                <a:ext cx="115200" cy="169200"/>
              </a:xfrm>
              <a:custGeom>
                <a:avLst/>
                <a:gdLst/>
                <a:ahLst/>
                <a:cxnLst/>
                <a:rect l="0" t="0" r="r" b="b"/>
                <a:pathLst>
                  <a:path w="320" h="470">
                    <a:moveTo>
                      <a:pt x="319" y="235"/>
                    </a:moveTo>
                    <a:cubicBezTo>
                      <a:pt x="319" y="159"/>
                      <a:pt x="311" y="106"/>
                      <a:pt x="277" y="59"/>
                    </a:cubicBezTo>
                    <a:cubicBezTo>
                      <a:pt x="258" y="28"/>
                      <a:pt x="213" y="0"/>
                      <a:pt x="160" y="0"/>
                    </a:cubicBezTo>
                    <a:cubicBezTo>
                      <a:pt x="0" y="0"/>
                      <a:pt x="0" y="186"/>
                      <a:pt x="0" y="235"/>
                    </a:cubicBezTo>
                    <a:cubicBezTo>
                      <a:pt x="0" y="283"/>
                      <a:pt x="0" y="469"/>
                      <a:pt x="160" y="469"/>
                    </a:cubicBezTo>
                    <a:cubicBezTo>
                      <a:pt x="319" y="469"/>
                      <a:pt x="319" y="285"/>
                      <a:pt x="319" y="235"/>
                    </a:cubicBezTo>
                    <a:moveTo>
                      <a:pt x="160" y="449"/>
                    </a:moveTo>
                    <a:cubicBezTo>
                      <a:pt x="126" y="449"/>
                      <a:pt x="84" y="430"/>
                      <a:pt x="73" y="374"/>
                    </a:cubicBezTo>
                    <a:cubicBezTo>
                      <a:pt x="62" y="332"/>
                      <a:pt x="62" y="276"/>
                      <a:pt x="62" y="226"/>
                    </a:cubicBezTo>
                    <a:cubicBezTo>
                      <a:pt x="62" y="176"/>
                      <a:pt x="62" y="126"/>
                      <a:pt x="73" y="87"/>
                    </a:cubicBezTo>
                    <a:cubicBezTo>
                      <a:pt x="87" y="34"/>
                      <a:pt x="132" y="20"/>
                      <a:pt x="160" y="20"/>
                    </a:cubicBezTo>
                    <a:cubicBezTo>
                      <a:pt x="196" y="20"/>
                      <a:pt x="232" y="42"/>
                      <a:pt x="244" y="81"/>
                    </a:cubicBezTo>
                    <a:cubicBezTo>
                      <a:pt x="255" y="118"/>
                      <a:pt x="255" y="168"/>
                      <a:pt x="255" y="226"/>
                    </a:cubicBezTo>
                    <a:cubicBezTo>
                      <a:pt x="255" y="276"/>
                      <a:pt x="255" y="329"/>
                      <a:pt x="246" y="371"/>
                    </a:cubicBezTo>
                    <a:cubicBezTo>
                      <a:pt x="232" y="433"/>
                      <a:pt x="188" y="449"/>
                      <a:pt x="160" y="44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3" name="Freeform 12"/>
              <p:cNvSpPr/>
              <p:nvPr/>
            </p:nvSpPr>
            <p:spPr>
              <a:xfrm>
                <a:off x="5271480" y="5158440"/>
                <a:ext cx="41760" cy="105840"/>
              </a:xfrm>
              <a:custGeom>
                <a:avLst/>
                <a:gdLst/>
                <a:ahLst/>
                <a:cxnLst/>
                <a:rect l="0" t="0" r="r" b="b"/>
                <a:pathLst>
                  <a:path w="116" h="294">
                    <a:moveTo>
                      <a:pt x="115" y="103"/>
                    </a:moveTo>
                    <a:cubicBezTo>
                      <a:pt x="115" y="39"/>
                      <a:pt x="89" y="0"/>
                      <a:pt x="50" y="0"/>
                    </a:cubicBezTo>
                    <a:cubicBezTo>
                      <a:pt x="19" y="0"/>
                      <a:pt x="0" y="25"/>
                      <a:pt x="0" y="53"/>
                    </a:cubicBezTo>
                    <a:cubicBezTo>
                      <a:pt x="0" y="78"/>
                      <a:pt x="19" y="103"/>
                      <a:pt x="50" y="103"/>
                    </a:cubicBezTo>
                    <a:cubicBezTo>
                      <a:pt x="61" y="103"/>
                      <a:pt x="75" y="100"/>
                      <a:pt x="87" y="92"/>
                    </a:cubicBezTo>
                    <a:cubicBezTo>
                      <a:pt x="89" y="89"/>
                      <a:pt x="88" y="88"/>
                      <a:pt x="89" y="86"/>
                    </a:cubicBezTo>
                    <a:cubicBezTo>
                      <a:pt x="92" y="86"/>
                      <a:pt x="92" y="89"/>
                      <a:pt x="92" y="103"/>
                    </a:cubicBezTo>
                    <a:cubicBezTo>
                      <a:pt x="92" y="176"/>
                      <a:pt x="59" y="234"/>
                      <a:pt x="25" y="265"/>
                    </a:cubicBezTo>
                    <a:cubicBezTo>
                      <a:pt x="14" y="276"/>
                      <a:pt x="14" y="279"/>
                      <a:pt x="14" y="282"/>
                    </a:cubicBezTo>
                    <a:cubicBezTo>
                      <a:pt x="14" y="287"/>
                      <a:pt x="19" y="293"/>
                      <a:pt x="25" y="293"/>
                    </a:cubicBezTo>
                    <a:cubicBezTo>
                      <a:pt x="36" y="293"/>
                      <a:pt x="115" y="218"/>
                      <a:pt x="115" y="1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4" name="Freeform 13"/>
              <p:cNvSpPr/>
              <p:nvPr/>
            </p:nvSpPr>
            <p:spPr>
              <a:xfrm>
                <a:off x="5403240" y="5040000"/>
                <a:ext cx="162720" cy="228240"/>
              </a:xfrm>
              <a:custGeom>
                <a:avLst/>
                <a:gdLst/>
                <a:ahLst/>
                <a:cxnLst/>
                <a:rect l="0" t="0" r="r" b="b"/>
                <a:pathLst>
                  <a:path w="452" h="634">
                    <a:moveTo>
                      <a:pt x="448" y="64"/>
                    </a:moveTo>
                    <a:cubicBezTo>
                      <a:pt x="448" y="58"/>
                      <a:pt x="451" y="53"/>
                      <a:pt x="451" y="47"/>
                    </a:cubicBezTo>
                    <a:cubicBezTo>
                      <a:pt x="451" y="31"/>
                      <a:pt x="440" y="19"/>
                      <a:pt x="423" y="19"/>
                    </a:cubicBezTo>
                    <a:cubicBezTo>
                      <a:pt x="412" y="19"/>
                      <a:pt x="387" y="28"/>
                      <a:pt x="381" y="61"/>
                    </a:cubicBezTo>
                    <a:cubicBezTo>
                      <a:pt x="364" y="25"/>
                      <a:pt x="331" y="0"/>
                      <a:pt x="291" y="0"/>
                    </a:cubicBezTo>
                    <a:cubicBezTo>
                      <a:pt x="179" y="0"/>
                      <a:pt x="56" y="137"/>
                      <a:pt x="56" y="279"/>
                    </a:cubicBezTo>
                    <a:cubicBezTo>
                      <a:pt x="56" y="374"/>
                      <a:pt x="118" y="432"/>
                      <a:pt x="188" y="432"/>
                    </a:cubicBezTo>
                    <a:cubicBezTo>
                      <a:pt x="247" y="432"/>
                      <a:pt x="291" y="388"/>
                      <a:pt x="303" y="376"/>
                    </a:cubicBezTo>
                    <a:lnTo>
                      <a:pt x="303" y="376"/>
                    </a:lnTo>
                    <a:cubicBezTo>
                      <a:pt x="283" y="463"/>
                      <a:pt x="280" y="462"/>
                      <a:pt x="269" y="505"/>
                    </a:cubicBezTo>
                    <a:cubicBezTo>
                      <a:pt x="266" y="516"/>
                      <a:pt x="233" y="611"/>
                      <a:pt x="129" y="611"/>
                    </a:cubicBezTo>
                    <a:cubicBezTo>
                      <a:pt x="109" y="611"/>
                      <a:pt x="76" y="611"/>
                      <a:pt x="51" y="602"/>
                    </a:cubicBezTo>
                    <a:cubicBezTo>
                      <a:pt x="79" y="594"/>
                      <a:pt x="90" y="566"/>
                      <a:pt x="90" y="552"/>
                    </a:cubicBezTo>
                    <a:cubicBezTo>
                      <a:pt x="90" y="535"/>
                      <a:pt x="79" y="516"/>
                      <a:pt x="54" y="516"/>
                    </a:cubicBezTo>
                    <a:cubicBezTo>
                      <a:pt x="31" y="516"/>
                      <a:pt x="0" y="535"/>
                      <a:pt x="0" y="574"/>
                    </a:cubicBezTo>
                    <a:cubicBezTo>
                      <a:pt x="0" y="613"/>
                      <a:pt x="37" y="633"/>
                      <a:pt x="129" y="633"/>
                    </a:cubicBezTo>
                    <a:cubicBezTo>
                      <a:pt x="252" y="633"/>
                      <a:pt x="325" y="558"/>
                      <a:pt x="339" y="499"/>
                    </a:cubicBezTo>
                    <a:cubicBezTo>
                      <a:pt x="375" y="354"/>
                      <a:pt x="412" y="209"/>
                      <a:pt x="448" y="64"/>
                    </a:cubicBezTo>
                    <a:moveTo>
                      <a:pt x="319" y="307"/>
                    </a:moveTo>
                    <a:cubicBezTo>
                      <a:pt x="314" y="332"/>
                      <a:pt x="291" y="357"/>
                      <a:pt x="269" y="376"/>
                    </a:cubicBezTo>
                    <a:cubicBezTo>
                      <a:pt x="249" y="393"/>
                      <a:pt x="219" y="410"/>
                      <a:pt x="191" y="410"/>
                    </a:cubicBezTo>
                    <a:cubicBezTo>
                      <a:pt x="140" y="410"/>
                      <a:pt x="126" y="360"/>
                      <a:pt x="126" y="321"/>
                    </a:cubicBezTo>
                    <a:cubicBezTo>
                      <a:pt x="126" y="273"/>
                      <a:pt x="154" y="159"/>
                      <a:pt x="182" y="109"/>
                    </a:cubicBezTo>
                    <a:cubicBezTo>
                      <a:pt x="207" y="61"/>
                      <a:pt x="249" y="22"/>
                      <a:pt x="291" y="22"/>
                    </a:cubicBezTo>
                    <a:cubicBezTo>
                      <a:pt x="356" y="22"/>
                      <a:pt x="370" y="100"/>
                      <a:pt x="370" y="106"/>
                    </a:cubicBezTo>
                    <a:cubicBezTo>
                      <a:pt x="370" y="111"/>
                      <a:pt x="367" y="117"/>
                      <a:pt x="367" y="120"/>
                    </a:cubicBezTo>
                    <a:cubicBezTo>
                      <a:pt x="351" y="182"/>
                      <a:pt x="335" y="244"/>
                      <a:pt x="319" y="3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5" name="Freeform 14"/>
              <p:cNvSpPr/>
              <p:nvPr/>
            </p:nvSpPr>
            <p:spPr>
              <a:xfrm>
                <a:off x="5579640" y="5085000"/>
                <a:ext cx="115200" cy="169200"/>
              </a:xfrm>
              <a:custGeom>
                <a:avLst/>
                <a:gdLst/>
                <a:ahLst/>
                <a:cxnLst/>
                <a:rect l="0" t="0" r="r" b="b"/>
                <a:pathLst>
                  <a:path w="320" h="470">
                    <a:moveTo>
                      <a:pt x="319" y="235"/>
                    </a:moveTo>
                    <a:cubicBezTo>
                      <a:pt x="319" y="159"/>
                      <a:pt x="311" y="106"/>
                      <a:pt x="277" y="59"/>
                    </a:cubicBezTo>
                    <a:cubicBezTo>
                      <a:pt x="257" y="28"/>
                      <a:pt x="213" y="0"/>
                      <a:pt x="160" y="0"/>
                    </a:cubicBezTo>
                    <a:cubicBezTo>
                      <a:pt x="0" y="0"/>
                      <a:pt x="0" y="186"/>
                      <a:pt x="0" y="235"/>
                    </a:cubicBezTo>
                    <a:cubicBezTo>
                      <a:pt x="0" y="283"/>
                      <a:pt x="0" y="469"/>
                      <a:pt x="160" y="469"/>
                    </a:cubicBezTo>
                    <a:cubicBezTo>
                      <a:pt x="319" y="469"/>
                      <a:pt x="319" y="285"/>
                      <a:pt x="319" y="235"/>
                    </a:cubicBezTo>
                    <a:moveTo>
                      <a:pt x="160" y="449"/>
                    </a:moveTo>
                    <a:cubicBezTo>
                      <a:pt x="126" y="449"/>
                      <a:pt x="84" y="430"/>
                      <a:pt x="73" y="374"/>
                    </a:cubicBezTo>
                    <a:cubicBezTo>
                      <a:pt x="62" y="332"/>
                      <a:pt x="62" y="276"/>
                      <a:pt x="62" y="226"/>
                    </a:cubicBezTo>
                    <a:cubicBezTo>
                      <a:pt x="62" y="176"/>
                      <a:pt x="62" y="126"/>
                      <a:pt x="73" y="87"/>
                    </a:cubicBezTo>
                    <a:cubicBezTo>
                      <a:pt x="87" y="34"/>
                      <a:pt x="132" y="20"/>
                      <a:pt x="160" y="20"/>
                    </a:cubicBezTo>
                    <a:cubicBezTo>
                      <a:pt x="196" y="20"/>
                      <a:pt x="232" y="42"/>
                      <a:pt x="243" y="81"/>
                    </a:cubicBezTo>
                    <a:cubicBezTo>
                      <a:pt x="255" y="118"/>
                      <a:pt x="255" y="168"/>
                      <a:pt x="255" y="226"/>
                    </a:cubicBezTo>
                    <a:cubicBezTo>
                      <a:pt x="255" y="276"/>
                      <a:pt x="255" y="329"/>
                      <a:pt x="246" y="371"/>
                    </a:cubicBezTo>
                    <a:cubicBezTo>
                      <a:pt x="232" y="433"/>
                      <a:pt x="188" y="449"/>
                      <a:pt x="160" y="44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grpSp>
        <p:nvGrpSpPr>
          <p:cNvPr id="156" name="Group 15"/>
          <p:cNvGrpSpPr/>
          <p:nvPr/>
        </p:nvGrpSpPr>
        <p:grpSpPr>
          <a:xfrm>
            <a:off x="8577767" y="2588517"/>
            <a:ext cx="1343246" cy="285436"/>
            <a:chOff x="7776000" y="2853360"/>
            <a:chExt cx="1480680" cy="314640"/>
          </a:xfrm>
        </p:grpSpPr>
        <p:grpSp>
          <p:nvGrpSpPr>
            <p:cNvPr id="157" name="Group 16"/>
            <p:cNvGrpSpPr/>
            <p:nvPr/>
          </p:nvGrpSpPr>
          <p:grpSpPr>
            <a:xfrm>
              <a:off x="7776000" y="2853360"/>
              <a:ext cx="1480680" cy="314640"/>
              <a:chOff x="7776000" y="2853360"/>
              <a:chExt cx="1480680" cy="314640"/>
            </a:xfrm>
          </p:grpSpPr>
          <p:sp>
            <p:nvSpPr>
              <p:cNvPr id="158" name="Freeform 17"/>
              <p:cNvSpPr/>
              <p:nvPr/>
            </p:nvSpPr>
            <p:spPr>
              <a:xfrm>
                <a:off x="7783920" y="2871360"/>
                <a:ext cx="1455120" cy="279000"/>
              </a:xfrm>
              <a:custGeom>
                <a:avLst/>
                <a:gdLst/>
                <a:ahLst/>
                <a:cxnLst/>
                <a:rect l="0" t="0" r="r" b="b"/>
                <a:pathLst>
                  <a:path w="4042" h="775">
                    <a:moveTo>
                      <a:pt x="2021" y="774"/>
                    </a:moveTo>
                    <a:cubicBezTo>
                      <a:pt x="1347" y="774"/>
                      <a:pt x="674" y="774"/>
                      <a:pt x="0" y="774"/>
                    </a:cubicBezTo>
                    <a:cubicBezTo>
                      <a:pt x="0" y="516"/>
                      <a:pt x="0" y="258"/>
                      <a:pt x="0" y="0"/>
                    </a:cubicBezTo>
                    <a:cubicBezTo>
                      <a:pt x="1347" y="0"/>
                      <a:pt x="2694" y="0"/>
                      <a:pt x="4041" y="0"/>
                    </a:cubicBezTo>
                    <a:cubicBezTo>
                      <a:pt x="4041" y="258"/>
                      <a:pt x="4041" y="516"/>
                      <a:pt x="4041" y="774"/>
                    </a:cubicBezTo>
                    <a:cubicBezTo>
                      <a:pt x="3367" y="774"/>
                      <a:pt x="2694" y="774"/>
                      <a:pt x="2021" y="77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9" name="Freeform 18"/>
              <p:cNvSpPr/>
              <p:nvPr/>
            </p:nvSpPr>
            <p:spPr>
              <a:xfrm>
                <a:off x="7776000" y="2853360"/>
                <a:ext cx="157320" cy="238680"/>
              </a:xfrm>
              <a:custGeom>
                <a:avLst/>
                <a:gdLst/>
                <a:ahLst/>
                <a:cxnLst/>
                <a:rect l="0" t="0" r="r" b="b"/>
                <a:pathLst>
                  <a:path w="437" h="663">
                    <a:moveTo>
                      <a:pt x="260" y="500"/>
                    </a:moveTo>
                    <a:cubicBezTo>
                      <a:pt x="260" y="529"/>
                      <a:pt x="260" y="558"/>
                      <a:pt x="260" y="586"/>
                    </a:cubicBezTo>
                    <a:cubicBezTo>
                      <a:pt x="260" y="620"/>
                      <a:pt x="260" y="631"/>
                      <a:pt x="187" y="631"/>
                    </a:cubicBezTo>
                    <a:cubicBezTo>
                      <a:pt x="180" y="631"/>
                      <a:pt x="173" y="631"/>
                      <a:pt x="165" y="631"/>
                    </a:cubicBezTo>
                    <a:cubicBezTo>
                      <a:pt x="165" y="641"/>
                      <a:pt x="165" y="652"/>
                      <a:pt x="165" y="662"/>
                    </a:cubicBezTo>
                    <a:cubicBezTo>
                      <a:pt x="207" y="659"/>
                      <a:pt x="257" y="659"/>
                      <a:pt x="299" y="659"/>
                    </a:cubicBezTo>
                    <a:cubicBezTo>
                      <a:pt x="341" y="659"/>
                      <a:pt x="392" y="659"/>
                      <a:pt x="434" y="662"/>
                    </a:cubicBezTo>
                    <a:cubicBezTo>
                      <a:pt x="434" y="652"/>
                      <a:pt x="434" y="641"/>
                      <a:pt x="434" y="631"/>
                    </a:cubicBezTo>
                    <a:cubicBezTo>
                      <a:pt x="426" y="631"/>
                      <a:pt x="419" y="631"/>
                      <a:pt x="411" y="631"/>
                    </a:cubicBezTo>
                    <a:cubicBezTo>
                      <a:pt x="339" y="631"/>
                      <a:pt x="339" y="620"/>
                      <a:pt x="339" y="586"/>
                    </a:cubicBezTo>
                    <a:cubicBezTo>
                      <a:pt x="339" y="558"/>
                      <a:pt x="339" y="529"/>
                      <a:pt x="339" y="500"/>
                    </a:cubicBezTo>
                    <a:cubicBezTo>
                      <a:pt x="371" y="500"/>
                      <a:pt x="404" y="500"/>
                      <a:pt x="436" y="500"/>
                    </a:cubicBezTo>
                    <a:cubicBezTo>
                      <a:pt x="436" y="491"/>
                      <a:pt x="436" y="481"/>
                      <a:pt x="436" y="472"/>
                    </a:cubicBezTo>
                    <a:cubicBezTo>
                      <a:pt x="404" y="472"/>
                      <a:pt x="371" y="472"/>
                      <a:pt x="339" y="472"/>
                    </a:cubicBezTo>
                    <a:cubicBezTo>
                      <a:pt x="339" y="323"/>
                      <a:pt x="339" y="174"/>
                      <a:pt x="339" y="25"/>
                    </a:cubicBezTo>
                    <a:cubicBezTo>
                      <a:pt x="339" y="5"/>
                      <a:pt x="339" y="0"/>
                      <a:pt x="322" y="0"/>
                    </a:cubicBezTo>
                    <a:cubicBezTo>
                      <a:pt x="313" y="0"/>
                      <a:pt x="311" y="0"/>
                      <a:pt x="302" y="11"/>
                    </a:cubicBezTo>
                    <a:cubicBezTo>
                      <a:pt x="201" y="165"/>
                      <a:pt x="101" y="318"/>
                      <a:pt x="0" y="472"/>
                    </a:cubicBezTo>
                    <a:cubicBezTo>
                      <a:pt x="0" y="481"/>
                      <a:pt x="0" y="491"/>
                      <a:pt x="0" y="500"/>
                    </a:cubicBezTo>
                    <a:cubicBezTo>
                      <a:pt x="87" y="500"/>
                      <a:pt x="173" y="500"/>
                      <a:pt x="260" y="500"/>
                    </a:cubicBezTo>
                    <a:moveTo>
                      <a:pt x="269" y="472"/>
                    </a:moveTo>
                    <a:cubicBezTo>
                      <a:pt x="188" y="472"/>
                      <a:pt x="108" y="472"/>
                      <a:pt x="28" y="472"/>
                    </a:cubicBezTo>
                    <a:cubicBezTo>
                      <a:pt x="108" y="350"/>
                      <a:pt x="188" y="228"/>
                      <a:pt x="269" y="106"/>
                    </a:cubicBezTo>
                    <a:cubicBezTo>
                      <a:pt x="269" y="228"/>
                      <a:pt x="269" y="350"/>
                      <a:pt x="269" y="47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0" name="Freeform 19"/>
              <p:cNvSpPr/>
              <p:nvPr/>
            </p:nvSpPr>
            <p:spPr>
              <a:xfrm>
                <a:off x="7953120" y="2935800"/>
                <a:ext cx="167760" cy="232560"/>
              </a:xfrm>
              <a:custGeom>
                <a:avLst/>
                <a:gdLst/>
                <a:ahLst/>
                <a:cxnLst/>
                <a:rect l="0" t="0" r="r" b="b"/>
                <a:pathLst>
                  <a:path w="466" h="646">
                    <a:moveTo>
                      <a:pt x="3" y="603"/>
                    </a:moveTo>
                    <a:cubicBezTo>
                      <a:pt x="0" y="614"/>
                      <a:pt x="1" y="613"/>
                      <a:pt x="0" y="617"/>
                    </a:cubicBezTo>
                    <a:cubicBezTo>
                      <a:pt x="0" y="634"/>
                      <a:pt x="12" y="645"/>
                      <a:pt x="28" y="645"/>
                    </a:cubicBezTo>
                    <a:cubicBezTo>
                      <a:pt x="51" y="645"/>
                      <a:pt x="62" y="628"/>
                      <a:pt x="62" y="623"/>
                    </a:cubicBezTo>
                    <a:cubicBezTo>
                      <a:pt x="68" y="614"/>
                      <a:pt x="98" y="483"/>
                      <a:pt x="126" y="380"/>
                    </a:cubicBezTo>
                    <a:cubicBezTo>
                      <a:pt x="146" y="419"/>
                      <a:pt x="177" y="444"/>
                      <a:pt x="224" y="444"/>
                    </a:cubicBezTo>
                    <a:cubicBezTo>
                      <a:pt x="339" y="444"/>
                      <a:pt x="465" y="307"/>
                      <a:pt x="465" y="162"/>
                    </a:cubicBezTo>
                    <a:cubicBezTo>
                      <a:pt x="465" y="56"/>
                      <a:pt x="401" y="0"/>
                      <a:pt x="328" y="0"/>
                    </a:cubicBezTo>
                    <a:cubicBezTo>
                      <a:pt x="233" y="0"/>
                      <a:pt x="129" y="98"/>
                      <a:pt x="101" y="218"/>
                    </a:cubicBezTo>
                    <a:cubicBezTo>
                      <a:pt x="68" y="346"/>
                      <a:pt x="36" y="475"/>
                      <a:pt x="3" y="603"/>
                    </a:cubicBezTo>
                    <a:moveTo>
                      <a:pt x="221" y="422"/>
                    </a:moveTo>
                    <a:cubicBezTo>
                      <a:pt x="154" y="422"/>
                      <a:pt x="138" y="343"/>
                      <a:pt x="138" y="335"/>
                    </a:cubicBezTo>
                    <a:cubicBezTo>
                      <a:pt x="138" y="332"/>
                      <a:pt x="143" y="313"/>
                      <a:pt x="146" y="299"/>
                    </a:cubicBezTo>
                    <a:cubicBezTo>
                      <a:pt x="174" y="190"/>
                      <a:pt x="182" y="154"/>
                      <a:pt x="205" y="114"/>
                    </a:cubicBezTo>
                    <a:cubicBezTo>
                      <a:pt x="247" y="45"/>
                      <a:pt x="297" y="22"/>
                      <a:pt x="328" y="22"/>
                    </a:cubicBezTo>
                    <a:cubicBezTo>
                      <a:pt x="364" y="22"/>
                      <a:pt x="395" y="50"/>
                      <a:pt x="395" y="117"/>
                    </a:cubicBezTo>
                    <a:cubicBezTo>
                      <a:pt x="395" y="173"/>
                      <a:pt x="367" y="282"/>
                      <a:pt x="339" y="330"/>
                    </a:cubicBezTo>
                    <a:cubicBezTo>
                      <a:pt x="308" y="391"/>
                      <a:pt x="261" y="422"/>
                      <a:pt x="221" y="4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1" name="Freeform 20"/>
              <p:cNvSpPr/>
              <p:nvPr/>
            </p:nvSpPr>
            <p:spPr>
              <a:xfrm>
                <a:off x="8138520" y="2981160"/>
                <a:ext cx="115200" cy="169200"/>
              </a:xfrm>
              <a:custGeom>
                <a:avLst/>
                <a:gdLst/>
                <a:ahLst/>
                <a:cxnLst/>
                <a:rect l="0" t="0" r="r" b="b"/>
                <a:pathLst>
                  <a:path w="320" h="470">
                    <a:moveTo>
                      <a:pt x="319" y="237"/>
                    </a:moveTo>
                    <a:cubicBezTo>
                      <a:pt x="319" y="162"/>
                      <a:pt x="311" y="106"/>
                      <a:pt x="280" y="58"/>
                    </a:cubicBezTo>
                    <a:cubicBezTo>
                      <a:pt x="258" y="28"/>
                      <a:pt x="216" y="0"/>
                      <a:pt x="160" y="0"/>
                    </a:cubicBezTo>
                    <a:cubicBezTo>
                      <a:pt x="0" y="0"/>
                      <a:pt x="0" y="188"/>
                      <a:pt x="0" y="237"/>
                    </a:cubicBezTo>
                    <a:cubicBezTo>
                      <a:pt x="0" y="286"/>
                      <a:pt x="0" y="469"/>
                      <a:pt x="160" y="469"/>
                    </a:cubicBezTo>
                    <a:cubicBezTo>
                      <a:pt x="319" y="469"/>
                      <a:pt x="319" y="284"/>
                      <a:pt x="319" y="237"/>
                    </a:cubicBezTo>
                    <a:moveTo>
                      <a:pt x="160" y="449"/>
                    </a:moveTo>
                    <a:cubicBezTo>
                      <a:pt x="129" y="449"/>
                      <a:pt x="87" y="430"/>
                      <a:pt x="73" y="374"/>
                    </a:cubicBezTo>
                    <a:cubicBezTo>
                      <a:pt x="65" y="335"/>
                      <a:pt x="65" y="276"/>
                      <a:pt x="65" y="226"/>
                    </a:cubicBezTo>
                    <a:cubicBezTo>
                      <a:pt x="65" y="176"/>
                      <a:pt x="65" y="125"/>
                      <a:pt x="73" y="86"/>
                    </a:cubicBezTo>
                    <a:cubicBezTo>
                      <a:pt x="87" y="33"/>
                      <a:pt x="132" y="19"/>
                      <a:pt x="160" y="19"/>
                    </a:cubicBezTo>
                    <a:cubicBezTo>
                      <a:pt x="199" y="19"/>
                      <a:pt x="232" y="42"/>
                      <a:pt x="246" y="81"/>
                    </a:cubicBezTo>
                    <a:cubicBezTo>
                      <a:pt x="258" y="117"/>
                      <a:pt x="258" y="167"/>
                      <a:pt x="258" y="226"/>
                    </a:cubicBezTo>
                    <a:cubicBezTo>
                      <a:pt x="258" y="276"/>
                      <a:pt x="258" y="329"/>
                      <a:pt x="249" y="371"/>
                    </a:cubicBezTo>
                    <a:cubicBezTo>
                      <a:pt x="235" y="433"/>
                      <a:pt x="188" y="449"/>
                      <a:pt x="160" y="44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2" name="Freeform 21"/>
              <p:cNvSpPr/>
              <p:nvPr/>
            </p:nvSpPr>
            <p:spPr>
              <a:xfrm>
                <a:off x="8314920" y="3054600"/>
                <a:ext cx="41760" cy="105840"/>
              </a:xfrm>
              <a:custGeom>
                <a:avLst/>
                <a:gdLst/>
                <a:ahLst/>
                <a:cxnLst/>
                <a:rect l="0" t="0" r="r" b="b"/>
                <a:pathLst>
                  <a:path w="116" h="294">
                    <a:moveTo>
                      <a:pt x="115" y="103"/>
                    </a:moveTo>
                    <a:cubicBezTo>
                      <a:pt x="115" y="39"/>
                      <a:pt x="89" y="0"/>
                      <a:pt x="53" y="0"/>
                    </a:cubicBezTo>
                    <a:cubicBezTo>
                      <a:pt x="19" y="0"/>
                      <a:pt x="0" y="25"/>
                      <a:pt x="0" y="53"/>
                    </a:cubicBezTo>
                    <a:cubicBezTo>
                      <a:pt x="0" y="78"/>
                      <a:pt x="19" y="103"/>
                      <a:pt x="53" y="103"/>
                    </a:cubicBezTo>
                    <a:cubicBezTo>
                      <a:pt x="64" y="103"/>
                      <a:pt x="78" y="100"/>
                      <a:pt x="87" y="92"/>
                    </a:cubicBezTo>
                    <a:cubicBezTo>
                      <a:pt x="89" y="89"/>
                      <a:pt x="89" y="89"/>
                      <a:pt x="92" y="89"/>
                    </a:cubicBezTo>
                    <a:cubicBezTo>
                      <a:pt x="93" y="94"/>
                      <a:pt x="95" y="89"/>
                      <a:pt x="95" y="103"/>
                    </a:cubicBezTo>
                    <a:cubicBezTo>
                      <a:pt x="95" y="175"/>
                      <a:pt x="59" y="234"/>
                      <a:pt x="28" y="265"/>
                    </a:cubicBezTo>
                    <a:cubicBezTo>
                      <a:pt x="17" y="276"/>
                      <a:pt x="17" y="279"/>
                      <a:pt x="17" y="282"/>
                    </a:cubicBezTo>
                    <a:cubicBezTo>
                      <a:pt x="17" y="287"/>
                      <a:pt x="22" y="293"/>
                      <a:pt x="25" y="293"/>
                    </a:cubicBezTo>
                    <a:cubicBezTo>
                      <a:pt x="36" y="293"/>
                      <a:pt x="115" y="217"/>
                      <a:pt x="115" y="1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3" name="Freeform 22"/>
              <p:cNvSpPr/>
              <p:nvPr/>
            </p:nvSpPr>
            <p:spPr>
              <a:xfrm>
                <a:off x="8454960" y="2939760"/>
                <a:ext cx="187560" cy="156240"/>
              </a:xfrm>
              <a:custGeom>
                <a:avLst/>
                <a:gdLst/>
                <a:ahLst/>
                <a:cxnLst/>
                <a:rect l="0" t="0" r="r" b="b"/>
                <a:pathLst>
                  <a:path w="521" h="434">
                    <a:moveTo>
                      <a:pt x="473" y="59"/>
                    </a:moveTo>
                    <a:cubicBezTo>
                      <a:pt x="487" y="59"/>
                      <a:pt x="520" y="59"/>
                      <a:pt x="520" y="25"/>
                    </a:cubicBezTo>
                    <a:cubicBezTo>
                      <a:pt x="520" y="0"/>
                      <a:pt x="501" y="0"/>
                      <a:pt x="484" y="0"/>
                    </a:cubicBezTo>
                    <a:cubicBezTo>
                      <a:pt x="408" y="0"/>
                      <a:pt x="333" y="0"/>
                      <a:pt x="257" y="0"/>
                    </a:cubicBezTo>
                    <a:cubicBezTo>
                      <a:pt x="109" y="0"/>
                      <a:pt x="0" y="162"/>
                      <a:pt x="0" y="279"/>
                    </a:cubicBezTo>
                    <a:cubicBezTo>
                      <a:pt x="0" y="366"/>
                      <a:pt x="59" y="433"/>
                      <a:pt x="148" y="433"/>
                    </a:cubicBezTo>
                    <a:cubicBezTo>
                      <a:pt x="266" y="433"/>
                      <a:pt x="394" y="316"/>
                      <a:pt x="394" y="165"/>
                    </a:cubicBezTo>
                    <a:cubicBezTo>
                      <a:pt x="394" y="148"/>
                      <a:pt x="394" y="101"/>
                      <a:pt x="364" y="59"/>
                    </a:cubicBezTo>
                    <a:cubicBezTo>
                      <a:pt x="400" y="59"/>
                      <a:pt x="436" y="59"/>
                      <a:pt x="473" y="59"/>
                    </a:cubicBezTo>
                    <a:moveTo>
                      <a:pt x="148" y="411"/>
                    </a:moveTo>
                    <a:cubicBezTo>
                      <a:pt x="101" y="411"/>
                      <a:pt x="61" y="377"/>
                      <a:pt x="61" y="307"/>
                    </a:cubicBezTo>
                    <a:cubicBezTo>
                      <a:pt x="61" y="277"/>
                      <a:pt x="73" y="196"/>
                      <a:pt x="109" y="140"/>
                    </a:cubicBezTo>
                    <a:cubicBezTo>
                      <a:pt x="148" y="73"/>
                      <a:pt x="210" y="59"/>
                      <a:pt x="240" y="59"/>
                    </a:cubicBezTo>
                    <a:cubicBezTo>
                      <a:pt x="324" y="59"/>
                      <a:pt x="333" y="123"/>
                      <a:pt x="333" y="154"/>
                    </a:cubicBezTo>
                    <a:cubicBezTo>
                      <a:pt x="333" y="198"/>
                      <a:pt x="313" y="279"/>
                      <a:pt x="280" y="330"/>
                    </a:cubicBezTo>
                    <a:cubicBezTo>
                      <a:pt x="240" y="386"/>
                      <a:pt x="187" y="411"/>
                      <a:pt x="148" y="4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4" name="Freeform 23"/>
              <p:cNvSpPr/>
              <p:nvPr/>
            </p:nvSpPr>
            <p:spPr>
              <a:xfrm>
                <a:off x="8657280" y="2981160"/>
                <a:ext cx="115200" cy="169200"/>
              </a:xfrm>
              <a:custGeom>
                <a:avLst/>
                <a:gdLst/>
                <a:ahLst/>
                <a:cxnLst/>
                <a:rect l="0" t="0" r="r" b="b"/>
                <a:pathLst>
                  <a:path w="320" h="470">
                    <a:moveTo>
                      <a:pt x="319" y="237"/>
                    </a:moveTo>
                    <a:cubicBezTo>
                      <a:pt x="319" y="162"/>
                      <a:pt x="308" y="106"/>
                      <a:pt x="277" y="58"/>
                    </a:cubicBezTo>
                    <a:cubicBezTo>
                      <a:pt x="255" y="28"/>
                      <a:pt x="213" y="0"/>
                      <a:pt x="160" y="0"/>
                    </a:cubicBezTo>
                    <a:cubicBezTo>
                      <a:pt x="0" y="0"/>
                      <a:pt x="0" y="188"/>
                      <a:pt x="0" y="237"/>
                    </a:cubicBezTo>
                    <a:cubicBezTo>
                      <a:pt x="0" y="286"/>
                      <a:pt x="0" y="469"/>
                      <a:pt x="160" y="469"/>
                    </a:cubicBezTo>
                    <a:cubicBezTo>
                      <a:pt x="319" y="469"/>
                      <a:pt x="319" y="284"/>
                      <a:pt x="319" y="237"/>
                    </a:cubicBezTo>
                    <a:moveTo>
                      <a:pt x="160" y="449"/>
                    </a:moveTo>
                    <a:cubicBezTo>
                      <a:pt x="126" y="449"/>
                      <a:pt x="84" y="430"/>
                      <a:pt x="70" y="374"/>
                    </a:cubicBezTo>
                    <a:cubicBezTo>
                      <a:pt x="62" y="335"/>
                      <a:pt x="62" y="276"/>
                      <a:pt x="62" y="226"/>
                    </a:cubicBezTo>
                    <a:cubicBezTo>
                      <a:pt x="62" y="176"/>
                      <a:pt x="62" y="125"/>
                      <a:pt x="73" y="86"/>
                    </a:cubicBezTo>
                    <a:cubicBezTo>
                      <a:pt x="87" y="33"/>
                      <a:pt x="129" y="19"/>
                      <a:pt x="160" y="19"/>
                    </a:cubicBezTo>
                    <a:cubicBezTo>
                      <a:pt x="196" y="19"/>
                      <a:pt x="232" y="42"/>
                      <a:pt x="244" y="81"/>
                    </a:cubicBezTo>
                    <a:cubicBezTo>
                      <a:pt x="255" y="117"/>
                      <a:pt x="255" y="167"/>
                      <a:pt x="255" y="226"/>
                    </a:cubicBezTo>
                    <a:cubicBezTo>
                      <a:pt x="255" y="276"/>
                      <a:pt x="255" y="329"/>
                      <a:pt x="246" y="371"/>
                    </a:cubicBezTo>
                    <a:cubicBezTo>
                      <a:pt x="232" y="433"/>
                      <a:pt x="185" y="449"/>
                      <a:pt x="160" y="44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5" name="Freeform 24"/>
              <p:cNvSpPr/>
              <p:nvPr/>
            </p:nvSpPr>
            <p:spPr>
              <a:xfrm>
                <a:off x="8833680" y="3054600"/>
                <a:ext cx="41760" cy="105840"/>
              </a:xfrm>
              <a:custGeom>
                <a:avLst/>
                <a:gdLst/>
                <a:ahLst/>
                <a:cxnLst/>
                <a:rect l="0" t="0" r="r" b="b"/>
                <a:pathLst>
                  <a:path w="116" h="294">
                    <a:moveTo>
                      <a:pt x="115" y="103"/>
                    </a:moveTo>
                    <a:cubicBezTo>
                      <a:pt x="115" y="39"/>
                      <a:pt x="89" y="0"/>
                      <a:pt x="50" y="0"/>
                    </a:cubicBezTo>
                    <a:cubicBezTo>
                      <a:pt x="19" y="0"/>
                      <a:pt x="0" y="25"/>
                      <a:pt x="0" y="53"/>
                    </a:cubicBezTo>
                    <a:cubicBezTo>
                      <a:pt x="0" y="78"/>
                      <a:pt x="19" y="103"/>
                      <a:pt x="50" y="103"/>
                    </a:cubicBezTo>
                    <a:cubicBezTo>
                      <a:pt x="61" y="103"/>
                      <a:pt x="75" y="100"/>
                      <a:pt x="84" y="92"/>
                    </a:cubicBezTo>
                    <a:cubicBezTo>
                      <a:pt x="87" y="89"/>
                      <a:pt x="88" y="90"/>
                      <a:pt x="89" y="89"/>
                    </a:cubicBezTo>
                    <a:cubicBezTo>
                      <a:pt x="92" y="89"/>
                      <a:pt x="92" y="89"/>
                      <a:pt x="92" y="103"/>
                    </a:cubicBezTo>
                    <a:cubicBezTo>
                      <a:pt x="92" y="175"/>
                      <a:pt x="58" y="234"/>
                      <a:pt x="25" y="265"/>
                    </a:cubicBezTo>
                    <a:cubicBezTo>
                      <a:pt x="13" y="276"/>
                      <a:pt x="14" y="279"/>
                      <a:pt x="14" y="282"/>
                    </a:cubicBezTo>
                    <a:cubicBezTo>
                      <a:pt x="14" y="287"/>
                      <a:pt x="19" y="293"/>
                      <a:pt x="25" y="293"/>
                    </a:cubicBezTo>
                    <a:cubicBezTo>
                      <a:pt x="36" y="293"/>
                      <a:pt x="115" y="217"/>
                      <a:pt x="115" y="1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6" name="Freeform 25"/>
              <p:cNvSpPr/>
              <p:nvPr/>
            </p:nvSpPr>
            <p:spPr>
              <a:xfrm>
                <a:off x="8965440" y="2935800"/>
                <a:ext cx="162720" cy="228600"/>
              </a:xfrm>
              <a:custGeom>
                <a:avLst/>
                <a:gdLst/>
                <a:ahLst/>
                <a:cxnLst/>
                <a:rect l="0" t="0" r="r" b="b"/>
                <a:pathLst>
                  <a:path w="452" h="635">
                    <a:moveTo>
                      <a:pt x="448" y="64"/>
                    </a:moveTo>
                    <a:cubicBezTo>
                      <a:pt x="448" y="59"/>
                      <a:pt x="451" y="53"/>
                      <a:pt x="451" y="47"/>
                    </a:cubicBezTo>
                    <a:cubicBezTo>
                      <a:pt x="451" y="31"/>
                      <a:pt x="440" y="19"/>
                      <a:pt x="423" y="19"/>
                    </a:cubicBezTo>
                    <a:cubicBezTo>
                      <a:pt x="412" y="19"/>
                      <a:pt x="387" y="28"/>
                      <a:pt x="381" y="64"/>
                    </a:cubicBezTo>
                    <a:cubicBezTo>
                      <a:pt x="364" y="28"/>
                      <a:pt x="331" y="0"/>
                      <a:pt x="291" y="0"/>
                    </a:cubicBezTo>
                    <a:cubicBezTo>
                      <a:pt x="179" y="0"/>
                      <a:pt x="56" y="137"/>
                      <a:pt x="56" y="279"/>
                    </a:cubicBezTo>
                    <a:cubicBezTo>
                      <a:pt x="56" y="377"/>
                      <a:pt x="115" y="433"/>
                      <a:pt x="188" y="433"/>
                    </a:cubicBezTo>
                    <a:cubicBezTo>
                      <a:pt x="244" y="433"/>
                      <a:pt x="291" y="388"/>
                      <a:pt x="300" y="377"/>
                    </a:cubicBezTo>
                    <a:cubicBezTo>
                      <a:pt x="301" y="377"/>
                      <a:pt x="302" y="377"/>
                      <a:pt x="303" y="377"/>
                    </a:cubicBezTo>
                    <a:cubicBezTo>
                      <a:pt x="280" y="464"/>
                      <a:pt x="280" y="463"/>
                      <a:pt x="269" y="505"/>
                    </a:cubicBezTo>
                    <a:cubicBezTo>
                      <a:pt x="266" y="517"/>
                      <a:pt x="233" y="612"/>
                      <a:pt x="129" y="612"/>
                    </a:cubicBezTo>
                    <a:cubicBezTo>
                      <a:pt x="110" y="612"/>
                      <a:pt x="76" y="612"/>
                      <a:pt x="51" y="603"/>
                    </a:cubicBezTo>
                    <a:cubicBezTo>
                      <a:pt x="79" y="595"/>
                      <a:pt x="90" y="570"/>
                      <a:pt x="90" y="553"/>
                    </a:cubicBezTo>
                    <a:cubicBezTo>
                      <a:pt x="90" y="536"/>
                      <a:pt x="79" y="517"/>
                      <a:pt x="54" y="517"/>
                    </a:cubicBezTo>
                    <a:cubicBezTo>
                      <a:pt x="31" y="517"/>
                      <a:pt x="0" y="536"/>
                      <a:pt x="0" y="575"/>
                    </a:cubicBezTo>
                    <a:cubicBezTo>
                      <a:pt x="0" y="614"/>
                      <a:pt x="37" y="634"/>
                      <a:pt x="129" y="634"/>
                    </a:cubicBezTo>
                    <a:cubicBezTo>
                      <a:pt x="252" y="634"/>
                      <a:pt x="325" y="559"/>
                      <a:pt x="339" y="500"/>
                    </a:cubicBezTo>
                    <a:cubicBezTo>
                      <a:pt x="375" y="355"/>
                      <a:pt x="412" y="209"/>
                      <a:pt x="448" y="64"/>
                    </a:cubicBezTo>
                    <a:moveTo>
                      <a:pt x="319" y="307"/>
                    </a:moveTo>
                    <a:cubicBezTo>
                      <a:pt x="314" y="332"/>
                      <a:pt x="291" y="357"/>
                      <a:pt x="269" y="377"/>
                    </a:cubicBezTo>
                    <a:cubicBezTo>
                      <a:pt x="249" y="394"/>
                      <a:pt x="219" y="410"/>
                      <a:pt x="191" y="410"/>
                    </a:cubicBezTo>
                    <a:cubicBezTo>
                      <a:pt x="140" y="410"/>
                      <a:pt x="126" y="360"/>
                      <a:pt x="126" y="321"/>
                    </a:cubicBezTo>
                    <a:cubicBezTo>
                      <a:pt x="126" y="274"/>
                      <a:pt x="154" y="159"/>
                      <a:pt x="182" y="109"/>
                    </a:cubicBezTo>
                    <a:cubicBezTo>
                      <a:pt x="207" y="61"/>
                      <a:pt x="249" y="22"/>
                      <a:pt x="291" y="22"/>
                    </a:cubicBezTo>
                    <a:cubicBezTo>
                      <a:pt x="356" y="22"/>
                      <a:pt x="370" y="102"/>
                      <a:pt x="370" y="106"/>
                    </a:cubicBezTo>
                    <a:cubicBezTo>
                      <a:pt x="370" y="110"/>
                      <a:pt x="367" y="117"/>
                      <a:pt x="367" y="123"/>
                    </a:cubicBezTo>
                    <a:cubicBezTo>
                      <a:pt x="351" y="184"/>
                      <a:pt x="335" y="246"/>
                      <a:pt x="319" y="3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7" name="Freeform 26"/>
              <p:cNvSpPr/>
              <p:nvPr/>
            </p:nvSpPr>
            <p:spPr>
              <a:xfrm>
                <a:off x="9141840" y="2981160"/>
                <a:ext cx="115200" cy="169200"/>
              </a:xfrm>
              <a:custGeom>
                <a:avLst/>
                <a:gdLst/>
                <a:ahLst/>
                <a:cxnLst/>
                <a:rect l="0" t="0" r="r" b="b"/>
                <a:pathLst>
                  <a:path w="320" h="470">
                    <a:moveTo>
                      <a:pt x="319" y="237"/>
                    </a:moveTo>
                    <a:cubicBezTo>
                      <a:pt x="319" y="162"/>
                      <a:pt x="311" y="106"/>
                      <a:pt x="277" y="58"/>
                    </a:cubicBezTo>
                    <a:cubicBezTo>
                      <a:pt x="257" y="28"/>
                      <a:pt x="213" y="0"/>
                      <a:pt x="160" y="0"/>
                    </a:cubicBezTo>
                    <a:cubicBezTo>
                      <a:pt x="0" y="0"/>
                      <a:pt x="0" y="188"/>
                      <a:pt x="0" y="237"/>
                    </a:cubicBezTo>
                    <a:cubicBezTo>
                      <a:pt x="0" y="286"/>
                      <a:pt x="0" y="469"/>
                      <a:pt x="160" y="469"/>
                    </a:cubicBezTo>
                    <a:cubicBezTo>
                      <a:pt x="319" y="469"/>
                      <a:pt x="319" y="284"/>
                      <a:pt x="319" y="237"/>
                    </a:cubicBezTo>
                    <a:moveTo>
                      <a:pt x="160" y="449"/>
                    </a:moveTo>
                    <a:cubicBezTo>
                      <a:pt x="126" y="449"/>
                      <a:pt x="84" y="430"/>
                      <a:pt x="73" y="374"/>
                    </a:cubicBezTo>
                    <a:cubicBezTo>
                      <a:pt x="62" y="335"/>
                      <a:pt x="62" y="276"/>
                      <a:pt x="62" y="226"/>
                    </a:cubicBezTo>
                    <a:cubicBezTo>
                      <a:pt x="62" y="176"/>
                      <a:pt x="62" y="125"/>
                      <a:pt x="73" y="86"/>
                    </a:cubicBezTo>
                    <a:cubicBezTo>
                      <a:pt x="87" y="33"/>
                      <a:pt x="132" y="19"/>
                      <a:pt x="160" y="19"/>
                    </a:cubicBezTo>
                    <a:cubicBezTo>
                      <a:pt x="196" y="19"/>
                      <a:pt x="232" y="42"/>
                      <a:pt x="243" y="81"/>
                    </a:cubicBezTo>
                    <a:cubicBezTo>
                      <a:pt x="255" y="117"/>
                      <a:pt x="255" y="167"/>
                      <a:pt x="255" y="226"/>
                    </a:cubicBezTo>
                    <a:cubicBezTo>
                      <a:pt x="255" y="276"/>
                      <a:pt x="255" y="329"/>
                      <a:pt x="246" y="371"/>
                    </a:cubicBezTo>
                    <a:cubicBezTo>
                      <a:pt x="232" y="433"/>
                      <a:pt x="188" y="449"/>
                      <a:pt x="160" y="44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grpSp>
        <p:nvGrpSpPr>
          <p:cNvPr id="168" name="Group 27"/>
          <p:cNvGrpSpPr/>
          <p:nvPr/>
        </p:nvGrpSpPr>
        <p:grpSpPr>
          <a:xfrm>
            <a:off x="8410228" y="6531710"/>
            <a:ext cx="1342266" cy="285436"/>
            <a:chOff x="7591320" y="7200000"/>
            <a:chExt cx="1479600" cy="314640"/>
          </a:xfrm>
        </p:grpSpPr>
        <p:grpSp>
          <p:nvGrpSpPr>
            <p:cNvPr id="169" name="Group 28"/>
            <p:cNvGrpSpPr/>
            <p:nvPr/>
          </p:nvGrpSpPr>
          <p:grpSpPr>
            <a:xfrm>
              <a:off x="7591320" y="7200000"/>
              <a:ext cx="1479600" cy="314640"/>
              <a:chOff x="7591320" y="7200000"/>
              <a:chExt cx="1479600" cy="314640"/>
            </a:xfrm>
          </p:grpSpPr>
          <p:sp>
            <p:nvSpPr>
              <p:cNvPr id="170" name="Freeform 29"/>
              <p:cNvSpPr/>
              <p:nvPr/>
            </p:nvSpPr>
            <p:spPr>
              <a:xfrm>
                <a:off x="7598520" y="7218000"/>
                <a:ext cx="1454760" cy="279000"/>
              </a:xfrm>
              <a:custGeom>
                <a:avLst/>
                <a:gdLst/>
                <a:ahLst/>
                <a:cxnLst/>
                <a:rect l="0" t="0" r="r" b="b"/>
                <a:pathLst>
                  <a:path w="4041" h="775">
                    <a:moveTo>
                      <a:pt x="2020" y="774"/>
                    </a:moveTo>
                    <a:cubicBezTo>
                      <a:pt x="1346" y="774"/>
                      <a:pt x="673" y="774"/>
                      <a:pt x="0" y="774"/>
                    </a:cubicBezTo>
                    <a:cubicBezTo>
                      <a:pt x="0" y="516"/>
                      <a:pt x="0" y="258"/>
                      <a:pt x="0" y="0"/>
                    </a:cubicBezTo>
                    <a:cubicBezTo>
                      <a:pt x="1346" y="0"/>
                      <a:pt x="2693" y="0"/>
                      <a:pt x="4040" y="0"/>
                    </a:cubicBezTo>
                    <a:cubicBezTo>
                      <a:pt x="4040" y="258"/>
                      <a:pt x="4040" y="516"/>
                      <a:pt x="4040" y="774"/>
                    </a:cubicBezTo>
                    <a:cubicBezTo>
                      <a:pt x="3366" y="774"/>
                      <a:pt x="2693" y="774"/>
                      <a:pt x="2020" y="77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1" name="Freeform 30"/>
              <p:cNvSpPr/>
              <p:nvPr/>
            </p:nvSpPr>
            <p:spPr>
              <a:xfrm>
                <a:off x="7591320" y="7282440"/>
                <a:ext cx="167400" cy="232560"/>
              </a:xfrm>
              <a:custGeom>
                <a:avLst/>
                <a:gdLst/>
                <a:ahLst/>
                <a:cxnLst/>
                <a:rect l="0" t="0" r="r" b="b"/>
                <a:pathLst>
                  <a:path w="465" h="646">
                    <a:moveTo>
                      <a:pt x="3" y="603"/>
                    </a:moveTo>
                    <a:cubicBezTo>
                      <a:pt x="0" y="614"/>
                      <a:pt x="1" y="613"/>
                      <a:pt x="0" y="617"/>
                    </a:cubicBezTo>
                    <a:cubicBezTo>
                      <a:pt x="0" y="634"/>
                      <a:pt x="11" y="645"/>
                      <a:pt x="28" y="645"/>
                    </a:cubicBezTo>
                    <a:cubicBezTo>
                      <a:pt x="48" y="645"/>
                      <a:pt x="59" y="628"/>
                      <a:pt x="62" y="623"/>
                    </a:cubicBezTo>
                    <a:cubicBezTo>
                      <a:pt x="67" y="614"/>
                      <a:pt x="98" y="483"/>
                      <a:pt x="123" y="380"/>
                    </a:cubicBezTo>
                    <a:cubicBezTo>
                      <a:pt x="143" y="419"/>
                      <a:pt x="176" y="444"/>
                      <a:pt x="221" y="444"/>
                    </a:cubicBezTo>
                    <a:cubicBezTo>
                      <a:pt x="336" y="444"/>
                      <a:pt x="464" y="307"/>
                      <a:pt x="464" y="162"/>
                    </a:cubicBezTo>
                    <a:cubicBezTo>
                      <a:pt x="464" y="56"/>
                      <a:pt x="397" y="0"/>
                      <a:pt x="327" y="0"/>
                    </a:cubicBezTo>
                    <a:cubicBezTo>
                      <a:pt x="232" y="0"/>
                      <a:pt x="129" y="98"/>
                      <a:pt x="98" y="218"/>
                    </a:cubicBezTo>
                    <a:cubicBezTo>
                      <a:pt x="66" y="346"/>
                      <a:pt x="34" y="475"/>
                      <a:pt x="3" y="603"/>
                    </a:cubicBezTo>
                    <a:moveTo>
                      <a:pt x="221" y="422"/>
                    </a:moveTo>
                    <a:cubicBezTo>
                      <a:pt x="151" y="422"/>
                      <a:pt x="137" y="343"/>
                      <a:pt x="137" y="335"/>
                    </a:cubicBezTo>
                    <a:cubicBezTo>
                      <a:pt x="137" y="332"/>
                      <a:pt x="140" y="313"/>
                      <a:pt x="143" y="299"/>
                    </a:cubicBezTo>
                    <a:cubicBezTo>
                      <a:pt x="171" y="190"/>
                      <a:pt x="182" y="154"/>
                      <a:pt x="201" y="114"/>
                    </a:cubicBezTo>
                    <a:cubicBezTo>
                      <a:pt x="246" y="45"/>
                      <a:pt x="294" y="22"/>
                      <a:pt x="325" y="22"/>
                    </a:cubicBezTo>
                    <a:cubicBezTo>
                      <a:pt x="361" y="22"/>
                      <a:pt x="392" y="50"/>
                      <a:pt x="392" y="117"/>
                    </a:cubicBezTo>
                    <a:cubicBezTo>
                      <a:pt x="392" y="173"/>
                      <a:pt x="364" y="282"/>
                      <a:pt x="338" y="330"/>
                    </a:cubicBezTo>
                    <a:cubicBezTo>
                      <a:pt x="305" y="391"/>
                      <a:pt x="257" y="422"/>
                      <a:pt x="221" y="4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2" name="Freeform 31"/>
              <p:cNvSpPr/>
              <p:nvPr/>
            </p:nvSpPr>
            <p:spPr>
              <a:xfrm>
                <a:off x="7776720" y="7327800"/>
                <a:ext cx="115200" cy="169200"/>
              </a:xfrm>
              <a:custGeom>
                <a:avLst/>
                <a:gdLst/>
                <a:ahLst/>
                <a:cxnLst/>
                <a:rect l="0" t="0" r="r" b="b"/>
                <a:pathLst>
                  <a:path w="320" h="470">
                    <a:moveTo>
                      <a:pt x="319" y="237"/>
                    </a:moveTo>
                    <a:cubicBezTo>
                      <a:pt x="319" y="162"/>
                      <a:pt x="308" y="106"/>
                      <a:pt x="277" y="58"/>
                    </a:cubicBezTo>
                    <a:cubicBezTo>
                      <a:pt x="257" y="28"/>
                      <a:pt x="212" y="0"/>
                      <a:pt x="159" y="0"/>
                    </a:cubicBezTo>
                    <a:cubicBezTo>
                      <a:pt x="0" y="0"/>
                      <a:pt x="0" y="188"/>
                      <a:pt x="0" y="237"/>
                    </a:cubicBezTo>
                    <a:cubicBezTo>
                      <a:pt x="0" y="286"/>
                      <a:pt x="0" y="469"/>
                      <a:pt x="159" y="469"/>
                    </a:cubicBezTo>
                    <a:cubicBezTo>
                      <a:pt x="319" y="469"/>
                      <a:pt x="319" y="284"/>
                      <a:pt x="319" y="237"/>
                    </a:cubicBezTo>
                    <a:moveTo>
                      <a:pt x="159" y="449"/>
                    </a:moveTo>
                    <a:cubicBezTo>
                      <a:pt x="126" y="449"/>
                      <a:pt x="84" y="430"/>
                      <a:pt x="70" y="374"/>
                    </a:cubicBezTo>
                    <a:cubicBezTo>
                      <a:pt x="61" y="335"/>
                      <a:pt x="61" y="276"/>
                      <a:pt x="61" y="226"/>
                    </a:cubicBezTo>
                    <a:cubicBezTo>
                      <a:pt x="61" y="176"/>
                      <a:pt x="61" y="125"/>
                      <a:pt x="73" y="86"/>
                    </a:cubicBezTo>
                    <a:cubicBezTo>
                      <a:pt x="86" y="33"/>
                      <a:pt x="131" y="19"/>
                      <a:pt x="159" y="19"/>
                    </a:cubicBezTo>
                    <a:cubicBezTo>
                      <a:pt x="196" y="19"/>
                      <a:pt x="232" y="42"/>
                      <a:pt x="243" y="81"/>
                    </a:cubicBezTo>
                    <a:cubicBezTo>
                      <a:pt x="254" y="117"/>
                      <a:pt x="254" y="167"/>
                      <a:pt x="254" y="226"/>
                    </a:cubicBezTo>
                    <a:cubicBezTo>
                      <a:pt x="254" y="276"/>
                      <a:pt x="254" y="329"/>
                      <a:pt x="246" y="371"/>
                    </a:cubicBezTo>
                    <a:cubicBezTo>
                      <a:pt x="232" y="433"/>
                      <a:pt x="184" y="449"/>
                      <a:pt x="159" y="44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3" name="Freeform 32"/>
              <p:cNvSpPr/>
              <p:nvPr/>
            </p:nvSpPr>
            <p:spPr>
              <a:xfrm>
                <a:off x="7952760" y="7401240"/>
                <a:ext cx="41760" cy="105840"/>
              </a:xfrm>
              <a:custGeom>
                <a:avLst/>
                <a:gdLst/>
                <a:ahLst/>
                <a:cxnLst/>
                <a:rect l="0" t="0" r="r" b="b"/>
                <a:pathLst>
                  <a:path w="116" h="294">
                    <a:moveTo>
                      <a:pt x="115" y="103"/>
                    </a:moveTo>
                    <a:cubicBezTo>
                      <a:pt x="115" y="39"/>
                      <a:pt x="90" y="0"/>
                      <a:pt x="51" y="0"/>
                    </a:cubicBezTo>
                    <a:cubicBezTo>
                      <a:pt x="20" y="0"/>
                      <a:pt x="0" y="25"/>
                      <a:pt x="0" y="53"/>
                    </a:cubicBezTo>
                    <a:cubicBezTo>
                      <a:pt x="0" y="78"/>
                      <a:pt x="20" y="103"/>
                      <a:pt x="51" y="103"/>
                    </a:cubicBezTo>
                    <a:cubicBezTo>
                      <a:pt x="62" y="103"/>
                      <a:pt x="76" y="100"/>
                      <a:pt x="84" y="92"/>
                    </a:cubicBezTo>
                    <a:cubicBezTo>
                      <a:pt x="90" y="89"/>
                      <a:pt x="88" y="90"/>
                      <a:pt x="90" y="89"/>
                    </a:cubicBezTo>
                    <a:cubicBezTo>
                      <a:pt x="93" y="89"/>
                      <a:pt x="93" y="89"/>
                      <a:pt x="93" y="103"/>
                    </a:cubicBezTo>
                    <a:cubicBezTo>
                      <a:pt x="93" y="175"/>
                      <a:pt x="59" y="234"/>
                      <a:pt x="26" y="265"/>
                    </a:cubicBezTo>
                    <a:cubicBezTo>
                      <a:pt x="14" y="276"/>
                      <a:pt x="14" y="279"/>
                      <a:pt x="14" y="282"/>
                    </a:cubicBezTo>
                    <a:cubicBezTo>
                      <a:pt x="14" y="287"/>
                      <a:pt x="20" y="293"/>
                      <a:pt x="26" y="293"/>
                    </a:cubicBezTo>
                    <a:cubicBezTo>
                      <a:pt x="37" y="293"/>
                      <a:pt x="115" y="217"/>
                      <a:pt x="115" y="1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4" name="Freeform 33"/>
              <p:cNvSpPr/>
              <p:nvPr/>
            </p:nvSpPr>
            <p:spPr>
              <a:xfrm>
                <a:off x="8088840" y="7200000"/>
                <a:ext cx="157680" cy="238680"/>
              </a:xfrm>
              <a:custGeom>
                <a:avLst/>
                <a:gdLst/>
                <a:ahLst/>
                <a:cxnLst/>
                <a:rect l="0" t="0" r="r" b="b"/>
                <a:pathLst>
                  <a:path w="438" h="663">
                    <a:moveTo>
                      <a:pt x="263" y="500"/>
                    </a:moveTo>
                    <a:cubicBezTo>
                      <a:pt x="263" y="529"/>
                      <a:pt x="263" y="558"/>
                      <a:pt x="263" y="586"/>
                    </a:cubicBezTo>
                    <a:cubicBezTo>
                      <a:pt x="263" y="620"/>
                      <a:pt x="260" y="631"/>
                      <a:pt x="188" y="631"/>
                    </a:cubicBezTo>
                    <a:cubicBezTo>
                      <a:pt x="181" y="631"/>
                      <a:pt x="175" y="631"/>
                      <a:pt x="168" y="631"/>
                    </a:cubicBezTo>
                    <a:cubicBezTo>
                      <a:pt x="168" y="641"/>
                      <a:pt x="168" y="652"/>
                      <a:pt x="168" y="662"/>
                    </a:cubicBezTo>
                    <a:cubicBezTo>
                      <a:pt x="207" y="659"/>
                      <a:pt x="258" y="659"/>
                      <a:pt x="299" y="659"/>
                    </a:cubicBezTo>
                    <a:cubicBezTo>
                      <a:pt x="341" y="659"/>
                      <a:pt x="392" y="659"/>
                      <a:pt x="434" y="662"/>
                    </a:cubicBezTo>
                    <a:cubicBezTo>
                      <a:pt x="434" y="652"/>
                      <a:pt x="434" y="641"/>
                      <a:pt x="434" y="631"/>
                    </a:cubicBezTo>
                    <a:cubicBezTo>
                      <a:pt x="426" y="631"/>
                      <a:pt x="419" y="631"/>
                      <a:pt x="411" y="631"/>
                    </a:cubicBezTo>
                    <a:cubicBezTo>
                      <a:pt x="339" y="631"/>
                      <a:pt x="339" y="620"/>
                      <a:pt x="339" y="586"/>
                    </a:cubicBezTo>
                    <a:cubicBezTo>
                      <a:pt x="339" y="558"/>
                      <a:pt x="339" y="529"/>
                      <a:pt x="339" y="500"/>
                    </a:cubicBezTo>
                    <a:cubicBezTo>
                      <a:pt x="371" y="500"/>
                      <a:pt x="404" y="500"/>
                      <a:pt x="437" y="500"/>
                    </a:cubicBezTo>
                    <a:cubicBezTo>
                      <a:pt x="437" y="491"/>
                      <a:pt x="437" y="481"/>
                      <a:pt x="437" y="472"/>
                    </a:cubicBezTo>
                    <a:cubicBezTo>
                      <a:pt x="404" y="472"/>
                      <a:pt x="371" y="472"/>
                      <a:pt x="339" y="472"/>
                    </a:cubicBezTo>
                    <a:cubicBezTo>
                      <a:pt x="339" y="323"/>
                      <a:pt x="339" y="174"/>
                      <a:pt x="339" y="25"/>
                    </a:cubicBezTo>
                    <a:cubicBezTo>
                      <a:pt x="339" y="5"/>
                      <a:pt x="339" y="0"/>
                      <a:pt x="322" y="0"/>
                    </a:cubicBezTo>
                    <a:cubicBezTo>
                      <a:pt x="313" y="0"/>
                      <a:pt x="311" y="0"/>
                      <a:pt x="302" y="11"/>
                    </a:cubicBezTo>
                    <a:cubicBezTo>
                      <a:pt x="202" y="165"/>
                      <a:pt x="101" y="318"/>
                      <a:pt x="0" y="472"/>
                    </a:cubicBezTo>
                    <a:cubicBezTo>
                      <a:pt x="0" y="481"/>
                      <a:pt x="0" y="491"/>
                      <a:pt x="0" y="500"/>
                    </a:cubicBezTo>
                    <a:cubicBezTo>
                      <a:pt x="88" y="500"/>
                      <a:pt x="175" y="500"/>
                      <a:pt x="263" y="500"/>
                    </a:cubicBezTo>
                    <a:moveTo>
                      <a:pt x="269" y="472"/>
                    </a:moveTo>
                    <a:cubicBezTo>
                      <a:pt x="188" y="472"/>
                      <a:pt x="108" y="472"/>
                      <a:pt x="28" y="472"/>
                    </a:cubicBezTo>
                    <a:cubicBezTo>
                      <a:pt x="108" y="350"/>
                      <a:pt x="188" y="228"/>
                      <a:pt x="269" y="106"/>
                    </a:cubicBezTo>
                    <a:cubicBezTo>
                      <a:pt x="269" y="228"/>
                      <a:pt x="269" y="350"/>
                      <a:pt x="269" y="47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5" name="Freeform 34"/>
              <p:cNvSpPr/>
              <p:nvPr/>
            </p:nvSpPr>
            <p:spPr>
              <a:xfrm>
                <a:off x="8269200" y="7286400"/>
                <a:ext cx="187560" cy="156240"/>
              </a:xfrm>
              <a:custGeom>
                <a:avLst/>
                <a:gdLst/>
                <a:ahLst/>
                <a:cxnLst/>
                <a:rect l="0" t="0" r="r" b="b"/>
                <a:pathLst>
                  <a:path w="521" h="434">
                    <a:moveTo>
                      <a:pt x="473" y="59"/>
                    </a:moveTo>
                    <a:cubicBezTo>
                      <a:pt x="487" y="59"/>
                      <a:pt x="520" y="59"/>
                      <a:pt x="520" y="25"/>
                    </a:cubicBezTo>
                    <a:cubicBezTo>
                      <a:pt x="520" y="0"/>
                      <a:pt x="501" y="0"/>
                      <a:pt x="484" y="0"/>
                    </a:cubicBezTo>
                    <a:cubicBezTo>
                      <a:pt x="408" y="0"/>
                      <a:pt x="333" y="0"/>
                      <a:pt x="257" y="0"/>
                    </a:cubicBezTo>
                    <a:cubicBezTo>
                      <a:pt x="109" y="0"/>
                      <a:pt x="0" y="162"/>
                      <a:pt x="0" y="279"/>
                    </a:cubicBezTo>
                    <a:cubicBezTo>
                      <a:pt x="0" y="366"/>
                      <a:pt x="59" y="433"/>
                      <a:pt x="148" y="433"/>
                    </a:cubicBezTo>
                    <a:cubicBezTo>
                      <a:pt x="266" y="433"/>
                      <a:pt x="394" y="316"/>
                      <a:pt x="394" y="165"/>
                    </a:cubicBezTo>
                    <a:cubicBezTo>
                      <a:pt x="394" y="148"/>
                      <a:pt x="394" y="101"/>
                      <a:pt x="364" y="59"/>
                    </a:cubicBezTo>
                    <a:cubicBezTo>
                      <a:pt x="400" y="59"/>
                      <a:pt x="436" y="59"/>
                      <a:pt x="473" y="59"/>
                    </a:cubicBezTo>
                    <a:moveTo>
                      <a:pt x="148" y="411"/>
                    </a:moveTo>
                    <a:cubicBezTo>
                      <a:pt x="101" y="411"/>
                      <a:pt x="61" y="377"/>
                      <a:pt x="61" y="307"/>
                    </a:cubicBezTo>
                    <a:cubicBezTo>
                      <a:pt x="61" y="277"/>
                      <a:pt x="73" y="196"/>
                      <a:pt x="109" y="140"/>
                    </a:cubicBezTo>
                    <a:cubicBezTo>
                      <a:pt x="148" y="73"/>
                      <a:pt x="210" y="59"/>
                      <a:pt x="241" y="59"/>
                    </a:cubicBezTo>
                    <a:cubicBezTo>
                      <a:pt x="324" y="59"/>
                      <a:pt x="333" y="123"/>
                      <a:pt x="333" y="154"/>
                    </a:cubicBezTo>
                    <a:cubicBezTo>
                      <a:pt x="333" y="198"/>
                      <a:pt x="313" y="279"/>
                      <a:pt x="280" y="330"/>
                    </a:cubicBezTo>
                    <a:cubicBezTo>
                      <a:pt x="241" y="386"/>
                      <a:pt x="187" y="411"/>
                      <a:pt x="148" y="4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6" name="Freeform 35"/>
              <p:cNvSpPr/>
              <p:nvPr/>
            </p:nvSpPr>
            <p:spPr>
              <a:xfrm>
                <a:off x="8471520" y="7327800"/>
                <a:ext cx="115200" cy="169200"/>
              </a:xfrm>
              <a:custGeom>
                <a:avLst/>
                <a:gdLst/>
                <a:ahLst/>
                <a:cxnLst/>
                <a:rect l="0" t="0" r="r" b="b"/>
                <a:pathLst>
                  <a:path w="320" h="470">
                    <a:moveTo>
                      <a:pt x="319" y="237"/>
                    </a:moveTo>
                    <a:cubicBezTo>
                      <a:pt x="319" y="162"/>
                      <a:pt x="308" y="106"/>
                      <a:pt x="277" y="58"/>
                    </a:cubicBezTo>
                    <a:cubicBezTo>
                      <a:pt x="255" y="28"/>
                      <a:pt x="213" y="0"/>
                      <a:pt x="160" y="0"/>
                    </a:cubicBezTo>
                    <a:cubicBezTo>
                      <a:pt x="0" y="0"/>
                      <a:pt x="0" y="188"/>
                      <a:pt x="0" y="237"/>
                    </a:cubicBezTo>
                    <a:cubicBezTo>
                      <a:pt x="0" y="286"/>
                      <a:pt x="0" y="469"/>
                      <a:pt x="160" y="469"/>
                    </a:cubicBezTo>
                    <a:cubicBezTo>
                      <a:pt x="319" y="469"/>
                      <a:pt x="319" y="284"/>
                      <a:pt x="319" y="237"/>
                    </a:cubicBezTo>
                    <a:moveTo>
                      <a:pt x="160" y="449"/>
                    </a:moveTo>
                    <a:cubicBezTo>
                      <a:pt x="126" y="449"/>
                      <a:pt x="84" y="430"/>
                      <a:pt x="70" y="374"/>
                    </a:cubicBezTo>
                    <a:cubicBezTo>
                      <a:pt x="62" y="335"/>
                      <a:pt x="62" y="276"/>
                      <a:pt x="62" y="226"/>
                    </a:cubicBezTo>
                    <a:cubicBezTo>
                      <a:pt x="62" y="176"/>
                      <a:pt x="62" y="125"/>
                      <a:pt x="73" y="86"/>
                    </a:cubicBezTo>
                    <a:cubicBezTo>
                      <a:pt x="87" y="33"/>
                      <a:pt x="129" y="19"/>
                      <a:pt x="160" y="19"/>
                    </a:cubicBezTo>
                    <a:cubicBezTo>
                      <a:pt x="196" y="19"/>
                      <a:pt x="233" y="42"/>
                      <a:pt x="244" y="81"/>
                    </a:cubicBezTo>
                    <a:cubicBezTo>
                      <a:pt x="255" y="117"/>
                      <a:pt x="255" y="167"/>
                      <a:pt x="255" y="226"/>
                    </a:cubicBezTo>
                    <a:cubicBezTo>
                      <a:pt x="255" y="276"/>
                      <a:pt x="255" y="329"/>
                      <a:pt x="247" y="371"/>
                    </a:cubicBezTo>
                    <a:cubicBezTo>
                      <a:pt x="233" y="433"/>
                      <a:pt x="185" y="449"/>
                      <a:pt x="160" y="44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7" name="Freeform 36"/>
              <p:cNvSpPr/>
              <p:nvPr/>
            </p:nvSpPr>
            <p:spPr>
              <a:xfrm>
                <a:off x="8647920" y="7401240"/>
                <a:ext cx="41760" cy="105840"/>
              </a:xfrm>
              <a:custGeom>
                <a:avLst/>
                <a:gdLst/>
                <a:ahLst/>
                <a:cxnLst/>
                <a:rect l="0" t="0" r="r" b="b"/>
                <a:pathLst>
                  <a:path w="116" h="294">
                    <a:moveTo>
                      <a:pt x="115" y="103"/>
                    </a:moveTo>
                    <a:cubicBezTo>
                      <a:pt x="115" y="39"/>
                      <a:pt x="89" y="0"/>
                      <a:pt x="50" y="0"/>
                    </a:cubicBezTo>
                    <a:cubicBezTo>
                      <a:pt x="20" y="0"/>
                      <a:pt x="0" y="25"/>
                      <a:pt x="0" y="53"/>
                    </a:cubicBezTo>
                    <a:cubicBezTo>
                      <a:pt x="0" y="78"/>
                      <a:pt x="20" y="103"/>
                      <a:pt x="50" y="103"/>
                    </a:cubicBezTo>
                    <a:cubicBezTo>
                      <a:pt x="61" y="103"/>
                      <a:pt x="75" y="100"/>
                      <a:pt x="84" y="92"/>
                    </a:cubicBezTo>
                    <a:cubicBezTo>
                      <a:pt x="87" y="89"/>
                      <a:pt x="88" y="90"/>
                      <a:pt x="89" y="89"/>
                    </a:cubicBezTo>
                    <a:cubicBezTo>
                      <a:pt x="92" y="89"/>
                      <a:pt x="92" y="89"/>
                      <a:pt x="92" y="103"/>
                    </a:cubicBezTo>
                    <a:cubicBezTo>
                      <a:pt x="92" y="175"/>
                      <a:pt x="58" y="234"/>
                      <a:pt x="25" y="265"/>
                    </a:cubicBezTo>
                    <a:cubicBezTo>
                      <a:pt x="14" y="276"/>
                      <a:pt x="14" y="279"/>
                      <a:pt x="14" y="282"/>
                    </a:cubicBezTo>
                    <a:cubicBezTo>
                      <a:pt x="14" y="287"/>
                      <a:pt x="20" y="293"/>
                      <a:pt x="25" y="293"/>
                    </a:cubicBezTo>
                    <a:cubicBezTo>
                      <a:pt x="36" y="293"/>
                      <a:pt x="115" y="217"/>
                      <a:pt x="115" y="1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8" name="Freeform 37"/>
              <p:cNvSpPr/>
              <p:nvPr/>
            </p:nvSpPr>
            <p:spPr>
              <a:xfrm>
                <a:off x="8779680" y="7282440"/>
                <a:ext cx="162720" cy="228600"/>
              </a:xfrm>
              <a:custGeom>
                <a:avLst/>
                <a:gdLst/>
                <a:ahLst/>
                <a:cxnLst/>
                <a:rect l="0" t="0" r="r" b="b"/>
                <a:pathLst>
                  <a:path w="452" h="635">
                    <a:moveTo>
                      <a:pt x="448" y="64"/>
                    </a:moveTo>
                    <a:cubicBezTo>
                      <a:pt x="448" y="59"/>
                      <a:pt x="451" y="53"/>
                      <a:pt x="451" y="47"/>
                    </a:cubicBezTo>
                    <a:cubicBezTo>
                      <a:pt x="451" y="31"/>
                      <a:pt x="440" y="19"/>
                      <a:pt x="423" y="19"/>
                    </a:cubicBezTo>
                    <a:cubicBezTo>
                      <a:pt x="412" y="19"/>
                      <a:pt x="387" y="28"/>
                      <a:pt x="381" y="64"/>
                    </a:cubicBezTo>
                    <a:cubicBezTo>
                      <a:pt x="364" y="28"/>
                      <a:pt x="331" y="0"/>
                      <a:pt x="291" y="0"/>
                    </a:cubicBezTo>
                    <a:cubicBezTo>
                      <a:pt x="180" y="0"/>
                      <a:pt x="56" y="137"/>
                      <a:pt x="56" y="279"/>
                    </a:cubicBezTo>
                    <a:cubicBezTo>
                      <a:pt x="56" y="377"/>
                      <a:pt x="115" y="433"/>
                      <a:pt x="188" y="433"/>
                    </a:cubicBezTo>
                    <a:cubicBezTo>
                      <a:pt x="244" y="433"/>
                      <a:pt x="291" y="388"/>
                      <a:pt x="300" y="377"/>
                    </a:cubicBezTo>
                    <a:cubicBezTo>
                      <a:pt x="301" y="377"/>
                      <a:pt x="302" y="377"/>
                      <a:pt x="303" y="377"/>
                    </a:cubicBezTo>
                    <a:cubicBezTo>
                      <a:pt x="280" y="464"/>
                      <a:pt x="280" y="463"/>
                      <a:pt x="269" y="505"/>
                    </a:cubicBezTo>
                    <a:cubicBezTo>
                      <a:pt x="266" y="517"/>
                      <a:pt x="233" y="612"/>
                      <a:pt x="129" y="612"/>
                    </a:cubicBezTo>
                    <a:cubicBezTo>
                      <a:pt x="110" y="612"/>
                      <a:pt x="76" y="612"/>
                      <a:pt x="51" y="603"/>
                    </a:cubicBezTo>
                    <a:cubicBezTo>
                      <a:pt x="79" y="595"/>
                      <a:pt x="90" y="570"/>
                      <a:pt x="90" y="553"/>
                    </a:cubicBezTo>
                    <a:cubicBezTo>
                      <a:pt x="90" y="536"/>
                      <a:pt x="79" y="517"/>
                      <a:pt x="54" y="517"/>
                    </a:cubicBezTo>
                    <a:cubicBezTo>
                      <a:pt x="31" y="517"/>
                      <a:pt x="0" y="536"/>
                      <a:pt x="0" y="575"/>
                    </a:cubicBezTo>
                    <a:cubicBezTo>
                      <a:pt x="0" y="614"/>
                      <a:pt x="37" y="634"/>
                      <a:pt x="129" y="634"/>
                    </a:cubicBezTo>
                    <a:cubicBezTo>
                      <a:pt x="252" y="634"/>
                      <a:pt x="325" y="559"/>
                      <a:pt x="339" y="500"/>
                    </a:cubicBezTo>
                    <a:cubicBezTo>
                      <a:pt x="375" y="355"/>
                      <a:pt x="412" y="209"/>
                      <a:pt x="448" y="64"/>
                    </a:cubicBezTo>
                    <a:moveTo>
                      <a:pt x="319" y="307"/>
                    </a:moveTo>
                    <a:cubicBezTo>
                      <a:pt x="314" y="332"/>
                      <a:pt x="291" y="357"/>
                      <a:pt x="269" y="377"/>
                    </a:cubicBezTo>
                    <a:cubicBezTo>
                      <a:pt x="249" y="394"/>
                      <a:pt x="219" y="410"/>
                      <a:pt x="191" y="410"/>
                    </a:cubicBezTo>
                    <a:cubicBezTo>
                      <a:pt x="140" y="410"/>
                      <a:pt x="126" y="360"/>
                      <a:pt x="126" y="321"/>
                    </a:cubicBezTo>
                    <a:cubicBezTo>
                      <a:pt x="126" y="274"/>
                      <a:pt x="154" y="159"/>
                      <a:pt x="182" y="109"/>
                    </a:cubicBezTo>
                    <a:cubicBezTo>
                      <a:pt x="207" y="61"/>
                      <a:pt x="249" y="22"/>
                      <a:pt x="291" y="22"/>
                    </a:cubicBezTo>
                    <a:cubicBezTo>
                      <a:pt x="356" y="22"/>
                      <a:pt x="370" y="102"/>
                      <a:pt x="370" y="106"/>
                    </a:cubicBezTo>
                    <a:cubicBezTo>
                      <a:pt x="370" y="110"/>
                      <a:pt x="367" y="117"/>
                      <a:pt x="367" y="123"/>
                    </a:cubicBezTo>
                    <a:cubicBezTo>
                      <a:pt x="351" y="184"/>
                      <a:pt x="335" y="246"/>
                      <a:pt x="319" y="3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9" name="Freeform 38"/>
              <p:cNvSpPr/>
              <p:nvPr/>
            </p:nvSpPr>
            <p:spPr>
              <a:xfrm>
                <a:off x="8956080" y="7327800"/>
                <a:ext cx="115200" cy="169200"/>
              </a:xfrm>
              <a:custGeom>
                <a:avLst/>
                <a:gdLst/>
                <a:ahLst/>
                <a:cxnLst/>
                <a:rect l="0" t="0" r="r" b="b"/>
                <a:pathLst>
                  <a:path w="320" h="470">
                    <a:moveTo>
                      <a:pt x="319" y="237"/>
                    </a:moveTo>
                    <a:cubicBezTo>
                      <a:pt x="319" y="162"/>
                      <a:pt x="311" y="106"/>
                      <a:pt x="277" y="58"/>
                    </a:cubicBezTo>
                    <a:cubicBezTo>
                      <a:pt x="257" y="28"/>
                      <a:pt x="213" y="0"/>
                      <a:pt x="160" y="0"/>
                    </a:cubicBezTo>
                    <a:cubicBezTo>
                      <a:pt x="0" y="0"/>
                      <a:pt x="0" y="188"/>
                      <a:pt x="0" y="237"/>
                    </a:cubicBezTo>
                    <a:cubicBezTo>
                      <a:pt x="0" y="286"/>
                      <a:pt x="0" y="469"/>
                      <a:pt x="160" y="469"/>
                    </a:cubicBezTo>
                    <a:cubicBezTo>
                      <a:pt x="319" y="469"/>
                      <a:pt x="319" y="284"/>
                      <a:pt x="319" y="237"/>
                    </a:cubicBezTo>
                    <a:moveTo>
                      <a:pt x="160" y="449"/>
                    </a:moveTo>
                    <a:cubicBezTo>
                      <a:pt x="126" y="449"/>
                      <a:pt x="84" y="430"/>
                      <a:pt x="73" y="374"/>
                    </a:cubicBezTo>
                    <a:cubicBezTo>
                      <a:pt x="62" y="335"/>
                      <a:pt x="62" y="276"/>
                      <a:pt x="62" y="226"/>
                    </a:cubicBezTo>
                    <a:cubicBezTo>
                      <a:pt x="62" y="176"/>
                      <a:pt x="62" y="125"/>
                      <a:pt x="73" y="86"/>
                    </a:cubicBezTo>
                    <a:cubicBezTo>
                      <a:pt x="87" y="33"/>
                      <a:pt x="132" y="19"/>
                      <a:pt x="160" y="19"/>
                    </a:cubicBezTo>
                    <a:cubicBezTo>
                      <a:pt x="196" y="19"/>
                      <a:pt x="232" y="42"/>
                      <a:pt x="243" y="81"/>
                    </a:cubicBezTo>
                    <a:cubicBezTo>
                      <a:pt x="255" y="117"/>
                      <a:pt x="255" y="167"/>
                      <a:pt x="255" y="226"/>
                    </a:cubicBezTo>
                    <a:cubicBezTo>
                      <a:pt x="255" y="276"/>
                      <a:pt x="255" y="329"/>
                      <a:pt x="246" y="371"/>
                    </a:cubicBezTo>
                    <a:cubicBezTo>
                      <a:pt x="232" y="433"/>
                      <a:pt x="188" y="449"/>
                      <a:pt x="160" y="44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pPr defTabSz="829544"/>
                <a:endParaRPr lang="fr-FR" sz="1633" noProof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pic>
        <p:nvPicPr>
          <p:cNvPr id="2" name="u43">
            <a:hlinkClick r:id="" action="ppaction://media"/>
            <a:extLst>
              <a:ext uri="{FF2B5EF4-FFF2-40B4-BE49-F238E27FC236}">
                <a16:creationId xmlns:a16="http://schemas.microsoft.com/office/drawing/2014/main" id="{115E3FCB-8916-E25E-C132-D5FA83A4F3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349" y="2185316"/>
            <a:ext cx="5121196" cy="2880673"/>
          </a:xfrm>
          <a:prstGeom prst="rect">
            <a:avLst/>
          </a:prstGeom>
        </p:spPr>
      </p:pic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6BDFDE75-2758-7287-F042-CCA5C73F7A8A}"/>
              </a:ext>
            </a:extLst>
          </p:cNvPr>
          <p:cNvSpPr txBox="1">
            <a:spLocks/>
          </p:cNvSpPr>
          <p:nvPr/>
        </p:nvSpPr>
        <p:spPr>
          <a:xfrm>
            <a:off x="8814541" y="63450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22ABE-47C2-4A3E-9266-EAEA81A0BB69}" type="slidenum">
              <a:rPr lang="fr-FR" sz="6000" noProof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6</a:t>
            </a:fld>
            <a:endParaRPr lang="fr-FR" sz="6000" noProof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38536-2304-190A-0660-1D6BB9560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ein air, architecture, bâtiment, ciel&#10;&#10;Le contenu généré par l’IA peut être incorrect.">
            <a:extLst>
              <a:ext uri="{FF2B5EF4-FFF2-40B4-BE49-F238E27FC236}">
                <a16:creationId xmlns:a16="http://schemas.microsoft.com/office/drawing/2014/main" id="{E039A3C4-65EF-56C0-041B-14A8687EB690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102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933" y="0"/>
            <a:ext cx="13716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3868FB1-FD76-59EA-802D-5DC5C598F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>
                <a:solidFill>
                  <a:schemeClr val="bg1"/>
                </a:solidFill>
              </a:rPr>
              <a:t>II.  Simplification du problème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07BCA0A-C64A-7BCB-F72F-58A8D32882FC}"/>
              </a:ext>
            </a:extLst>
          </p:cNvPr>
          <p:cNvSpPr txBox="1"/>
          <p:nvPr/>
        </p:nvSpPr>
        <p:spPr>
          <a:xfrm>
            <a:off x="3896563" y="6469896"/>
            <a:ext cx="396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noProof="0" err="1">
                <a:solidFill>
                  <a:schemeClr val="bg1"/>
                </a:solidFill>
              </a:rPr>
              <a:t>Fig</a:t>
            </a:r>
            <a:r>
              <a:rPr lang="fr-FR" i="1" u="sng" noProof="0">
                <a:solidFill>
                  <a:schemeClr val="bg1"/>
                </a:solidFill>
              </a:rPr>
              <a:t> 1: Représentation modèle 3D brut</a:t>
            </a: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EAC1F6C2-50CB-4F71-9F81-D807E0287287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22ABE-47C2-4A3E-9266-EAEA81A0BB69}" type="slidenum">
              <a:rPr lang="fr-FR" sz="6000" noProof="0" smtClean="0">
                <a:solidFill>
                  <a:schemeClr val="bg1"/>
                </a:solidFill>
              </a:rPr>
              <a:pPr/>
              <a:t>7</a:t>
            </a:fld>
            <a:endParaRPr lang="fr-FR" sz="6000" noProof="0">
              <a:solidFill>
                <a:schemeClr val="bg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E0BACB1-2CE1-7A29-F041-15DD1AA1D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588" y="1919654"/>
            <a:ext cx="6805878" cy="4356420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5A8CE848-A42F-131A-05C1-15A8153E59F5}"/>
              </a:ext>
            </a:extLst>
          </p:cNvPr>
          <p:cNvSpPr/>
          <p:nvPr/>
        </p:nvSpPr>
        <p:spPr>
          <a:xfrm>
            <a:off x="5163670" y="4190593"/>
            <a:ext cx="1266467" cy="1413163"/>
          </a:xfrm>
          <a:prstGeom prst="ellipse">
            <a:avLst/>
          </a:prstGeom>
          <a:solidFill>
            <a:schemeClr val="bg2">
              <a:lumMod val="25000"/>
            </a:schemeClr>
          </a:solidFill>
          <a:scene3d>
            <a:camera prst="orthographicFront">
              <a:rot lat="1539535" lon="966100" rev="18221372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23" name="Flèche : courbe vers le bas 22">
            <a:extLst>
              <a:ext uri="{FF2B5EF4-FFF2-40B4-BE49-F238E27FC236}">
                <a16:creationId xmlns:a16="http://schemas.microsoft.com/office/drawing/2014/main" id="{8BB80548-906F-B9CC-4B68-EADB1D4A4709}"/>
              </a:ext>
            </a:extLst>
          </p:cNvPr>
          <p:cNvSpPr/>
          <p:nvPr/>
        </p:nvSpPr>
        <p:spPr>
          <a:xfrm>
            <a:off x="5469283" y="4489660"/>
            <a:ext cx="655239" cy="312950"/>
          </a:xfrm>
          <a:prstGeom prst="curvedDownArrow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>
              <a:solidFill>
                <a:schemeClr val="tx1"/>
              </a:solidFill>
            </a:endParaRPr>
          </a:p>
        </p:txBody>
      </p:sp>
      <p:sp>
        <p:nvSpPr>
          <p:cNvPr id="24" name="Signe Plus 23">
            <a:extLst>
              <a:ext uri="{FF2B5EF4-FFF2-40B4-BE49-F238E27FC236}">
                <a16:creationId xmlns:a16="http://schemas.microsoft.com/office/drawing/2014/main" id="{079F6676-D1B2-68E0-B275-B36560ECDF99}"/>
              </a:ext>
            </a:extLst>
          </p:cNvPr>
          <p:cNvSpPr/>
          <p:nvPr/>
        </p:nvSpPr>
        <p:spPr>
          <a:xfrm>
            <a:off x="5735782" y="4810548"/>
            <a:ext cx="166254" cy="228966"/>
          </a:xfrm>
          <a:prstGeom prst="mathPlus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5C0AB64B-9A68-2F55-15ED-F462DF047107}"/>
              </a:ext>
            </a:extLst>
          </p:cNvPr>
          <p:cNvCxnSpPr>
            <a:cxnSpLocks/>
          </p:cNvCxnSpPr>
          <p:nvPr/>
        </p:nvCxnSpPr>
        <p:spPr>
          <a:xfrm>
            <a:off x="7235753" y="2465332"/>
            <a:ext cx="67724" cy="2992924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DDAB0BD4-85EF-E584-04D3-48ACEE97C714}"/>
              </a:ext>
            </a:extLst>
          </p:cNvPr>
          <p:cNvCxnSpPr>
            <a:cxnSpLocks/>
          </p:cNvCxnSpPr>
          <p:nvPr/>
        </p:nvCxnSpPr>
        <p:spPr>
          <a:xfrm>
            <a:off x="3438817" y="5348288"/>
            <a:ext cx="732569" cy="469091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2B8B90C8-373B-9426-DA13-7725B9B0403F}"/>
              </a:ext>
            </a:extLst>
          </p:cNvPr>
          <p:cNvCxnSpPr>
            <a:cxnSpLocks/>
          </p:cNvCxnSpPr>
          <p:nvPr/>
        </p:nvCxnSpPr>
        <p:spPr>
          <a:xfrm>
            <a:off x="4301243" y="5603756"/>
            <a:ext cx="0" cy="174591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2294EF50-4B65-64AE-952A-01B22D345AC1}"/>
              </a:ext>
            </a:extLst>
          </p:cNvPr>
          <p:cNvSpPr txBox="1"/>
          <p:nvPr/>
        </p:nvSpPr>
        <p:spPr>
          <a:xfrm>
            <a:off x="5775585" y="5700682"/>
            <a:ext cx="640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0"/>
              <a:t>L0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9BAA88E5-CD7A-5D79-127B-29A5C47319AF}"/>
              </a:ext>
            </a:extLst>
          </p:cNvPr>
          <p:cNvSpPr txBox="1"/>
          <p:nvPr/>
        </p:nvSpPr>
        <p:spPr>
          <a:xfrm>
            <a:off x="7350642" y="3905012"/>
            <a:ext cx="640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0"/>
              <a:t>H0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EACD8D2-1245-468B-2283-B66A9698FF29}"/>
              </a:ext>
            </a:extLst>
          </p:cNvPr>
          <p:cNvSpPr txBox="1"/>
          <p:nvPr/>
        </p:nvSpPr>
        <p:spPr>
          <a:xfrm>
            <a:off x="4294088" y="5548277"/>
            <a:ext cx="5219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noProof="0"/>
              <a:t>h0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864D3A12-FA35-EBFA-5C70-122DBB6E7692}"/>
              </a:ext>
            </a:extLst>
          </p:cNvPr>
          <p:cNvCxnSpPr>
            <a:cxnSpLocks/>
          </p:cNvCxnSpPr>
          <p:nvPr/>
        </p:nvCxnSpPr>
        <p:spPr>
          <a:xfrm>
            <a:off x="5867400" y="4970145"/>
            <a:ext cx="289991" cy="355283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Flèche : droite 51">
            <a:extLst>
              <a:ext uri="{FF2B5EF4-FFF2-40B4-BE49-F238E27FC236}">
                <a16:creationId xmlns:a16="http://schemas.microsoft.com/office/drawing/2014/main" id="{8095475B-D0F8-1CE5-4077-0C838138EB9F}"/>
              </a:ext>
            </a:extLst>
          </p:cNvPr>
          <p:cNvSpPr/>
          <p:nvPr/>
        </p:nvSpPr>
        <p:spPr>
          <a:xfrm rot="16200000">
            <a:off x="4907767" y="5679961"/>
            <a:ext cx="463014" cy="532800"/>
          </a:xfrm>
          <a:prstGeom prst="rightArrow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C1060430-1402-0247-6726-EC3AF45B509E}"/>
              </a:ext>
            </a:extLst>
          </p:cNvPr>
          <p:cNvSpPr txBox="1"/>
          <p:nvPr/>
        </p:nvSpPr>
        <p:spPr>
          <a:xfrm>
            <a:off x="5916985" y="4885625"/>
            <a:ext cx="640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noProof="0"/>
              <a:t>R0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9A06883E-B535-6F08-6DC1-42A400523D73}"/>
                  </a:ext>
                </a:extLst>
              </p:cNvPr>
              <p:cNvSpPr txBox="1"/>
              <p:nvPr/>
            </p:nvSpPr>
            <p:spPr>
              <a:xfrm>
                <a:off x="5507276" y="4209859"/>
                <a:ext cx="640829" cy="307777"/>
              </a:xfrm>
              <a:prstGeom prst="rect">
                <a:avLst/>
              </a:prstGeom>
              <a:noFill/>
              <a:scene3d>
                <a:camera prst="orthographicFront">
                  <a:rot lat="0" lon="19800000" rev="120000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1400" noProof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9A06883E-B535-6F08-6DC1-42A400523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276" y="4209859"/>
                <a:ext cx="640829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Flèche : droite 49">
            <a:extLst>
              <a:ext uri="{FF2B5EF4-FFF2-40B4-BE49-F238E27FC236}">
                <a16:creationId xmlns:a16="http://schemas.microsoft.com/office/drawing/2014/main" id="{7F321672-A33B-2A7B-ADD2-78D91CEF3808}"/>
              </a:ext>
            </a:extLst>
          </p:cNvPr>
          <p:cNvSpPr/>
          <p:nvPr/>
        </p:nvSpPr>
        <p:spPr>
          <a:xfrm rot="21393939">
            <a:off x="2692800" y="3783600"/>
            <a:ext cx="1015200" cy="532800"/>
          </a:xfrm>
          <a:prstGeom prst="rightArrow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51" name="Flèche : droite 50">
            <a:extLst>
              <a:ext uri="{FF2B5EF4-FFF2-40B4-BE49-F238E27FC236}">
                <a16:creationId xmlns:a16="http://schemas.microsoft.com/office/drawing/2014/main" id="{CA887FEB-3420-E749-7D9E-604D3B3687D2}"/>
              </a:ext>
            </a:extLst>
          </p:cNvPr>
          <p:cNvSpPr/>
          <p:nvPr/>
        </p:nvSpPr>
        <p:spPr>
          <a:xfrm rot="5400000">
            <a:off x="5411267" y="1866179"/>
            <a:ext cx="429492" cy="532800"/>
          </a:xfrm>
          <a:prstGeom prst="rightArrow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94CC63A0-6E2F-39DF-07BA-03DA30D5A077}"/>
              </a:ext>
            </a:extLst>
          </p:cNvPr>
          <p:cNvCxnSpPr/>
          <p:nvPr/>
        </p:nvCxnSpPr>
        <p:spPr>
          <a:xfrm flipV="1">
            <a:off x="4358054" y="5577254"/>
            <a:ext cx="2839915" cy="29893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id="{061B0655-A331-8AEA-AF49-FCE9376736B6}"/>
              </a:ext>
            </a:extLst>
          </p:cNvPr>
          <p:cNvSpPr txBox="1"/>
          <p:nvPr/>
        </p:nvSpPr>
        <p:spPr>
          <a:xfrm>
            <a:off x="2724152" y="3882655"/>
            <a:ext cx="52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0"/>
              <a:t>CL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537EA87E-6934-C039-DC28-96860B52A188}"/>
              </a:ext>
            </a:extLst>
          </p:cNvPr>
          <p:cNvSpPr txBox="1"/>
          <p:nvPr/>
        </p:nvSpPr>
        <p:spPr>
          <a:xfrm>
            <a:off x="4899510" y="5859698"/>
            <a:ext cx="52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0"/>
              <a:t>CL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425234C0-5C6F-31C9-B66E-D754ABA34F7E}"/>
              </a:ext>
            </a:extLst>
          </p:cNvPr>
          <p:cNvSpPr txBox="1"/>
          <p:nvPr/>
        </p:nvSpPr>
        <p:spPr>
          <a:xfrm>
            <a:off x="5389937" y="1883961"/>
            <a:ext cx="52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0"/>
              <a:t>CL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C4F9093-33BF-A7DF-B692-0990FE612CEB}"/>
              </a:ext>
            </a:extLst>
          </p:cNvPr>
          <p:cNvSpPr txBox="1"/>
          <p:nvPr/>
        </p:nvSpPr>
        <p:spPr>
          <a:xfrm>
            <a:off x="3395849" y="5483740"/>
            <a:ext cx="640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0"/>
              <a:t>l0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82F7DD1-14AF-5647-7E25-73266DFBBFC7}"/>
                  </a:ext>
                </a:extLst>
              </p:cNvPr>
              <p:cNvSpPr txBox="1"/>
              <p:nvPr/>
            </p:nvSpPr>
            <p:spPr>
              <a:xfrm>
                <a:off x="7773178" y="1905967"/>
                <a:ext cx="4076570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u="sng" noProof="0">
                    <a:solidFill>
                      <a:schemeClr val="bg1"/>
                    </a:solidFill>
                  </a:rPr>
                  <a:t>Problème 3D 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noProof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noProof="0">
                    <a:solidFill>
                      <a:schemeClr val="bg1"/>
                    </a:solidFill>
                  </a:rPr>
                  <a:t>6 Conditions Limites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noProof="0">
                    <a:solidFill>
                      <a:schemeClr val="bg1"/>
                    </a:solidFill>
                  </a:rPr>
                  <a:t>Problème non symétrique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noProof="0">
                    <a:solidFill>
                      <a:schemeClr val="bg1"/>
                    </a:solidFill>
                  </a:rPr>
                  <a:t>Domaine de taille L0*H0*l0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0" i="1" noProof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noProof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fr-FR" b="0" i="1" noProof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noProof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fr-FR" b="0" i="1" noProof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fr-FR" b="0" i="1" noProof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noProof="0">
                    <a:solidFill>
                      <a:schemeClr val="bg1"/>
                    </a:solidFill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noProof="0">
                    <a:solidFill>
                      <a:schemeClr val="bg1"/>
                    </a:solidFill>
                  </a:rPr>
                  <a:t>Problème 3D (non plan à priori)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noProof="0">
                    <a:solidFill>
                      <a:schemeClr val="bg1"/>
                    </a:solidFill>
                  </a:rPr>
                  <a:t>Géométrie complexe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>
                    <a:solidFill>
                      <a:schemeClr val="bg1"/>
                    </a:solidFill>
                  </a:rPr>
                  <a:t>Points d’intérêts: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>
                    <a:solidFill>
                      <a:schemeClr val="bg1"/>
                    </a:solidFill>
                  </a:rPr>
                  <a:t>Épaisseur de film entrainé 3D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>
                    <a:solidFill>
                      <a:schemeClr val="bg1"/>
                    </a:solidFill>
                  </a:rPr>
                  <a:t>Ménisque 3D (instabilités)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>
                    <a:solidFill>
                      <a:schemeClr val="bg1"/>
                    </a:solidFill>
                  </a:rPr>
                  <a:t>Confinement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>
                    <a:solidFill>
                      <a:schemeClr val="bg1"/>
                    </a:solidFill>
                  </a:rPr>
                  <a:t>Temps de calcul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>
                    <a:solidFill>
                      <a:schemeClr val="bg1"/>
                    </a:solidFill>
                  </a:rPr>
                  <a:t>Géométrie complexe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noProof="0">
                  <a:solidFill>
                    <a:schemeClr val="bg1"/>
                  </a:solidFill>
                </a:endParaRPr>
              </a:p>
              <a:p>
                <a:endParaRPr lang="fr-FR" noProof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82F7DD1-14AF-5647-7E25-73266DFBB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3178" y="1905967"/>
                <a:ext cx="4076570" cy="4524315"/>
              </a:xfrm>
              <a:prstGeom prst="rect">
                <a:avLst/>
              </a:prstGeom>
              <a:blipFill>
                <a:blip r:embed="rId6"/>
                <a:stretch>
                  <a:fillRect l="-897" t="-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3534288F-9F23-DD3B-C247-546CE2F1BE6E}"/>
              </a:ext>
            </a:extLst>
          </p:cNvPr>
          <p:cNvSpPr txBox="1"/>
          <p:nvPr/>
        </p:nvSpPr>
        <p:spPr>
          <a:xfrm>
            <a:off x="5268366" y="3598455"/>
            <a:ext cx="1057072" cy="369332"/>
          </a:xfrm>
          <a:prstGeom prst="rect">
            <a:avLst/>
          </a:prstGeom>
          <a:noFill/>
          <a:scene3d>
            <a:camera prst="orthographicFront">
              <a:rot lat="21593985" lon="597764" rev="119998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fr-FR" b="1" noProof="0"/>
              <a:t>Phase 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3D1FEC0-46A4-B439-380B-DCFD637DF1EB}"/>
              </a:ext>
            </a:extLst>
          </p:cNvPr>
          <p:cNvSpPr txBox="1"/>
          <p:nvPr/>
        </p:nvSpPr>
        <p:spPr>
          <a:xfrm>
            <a:off x="6405698" y="5286667"/>
            <a:ext cx="1057072" cy="261610"/>
          </a:xfrm>
          <a:prstGeom prst="rect">
            <a:avLst/>
          </a:prstGeom>
          <a:noFill/>
          <a:scene3d>
            <a:camera prst="orthographicFront">
              <a:rot lat="21547968" lon="597763" rev="295465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fr-FR" sz="1100" b="1" noProof="0"/>
              <a:t>Phase 2</a:t>
            </a:r>
          </a:p>
        </p:txBody>
      </p:sp>
    </p:spTree>
    <p:extLst>
      <p:ext uri="{BB962C8B-B14F-4D97-AF65-F5344CB8AC3E}">
        <p14:creationId xmlns:p14="http://schemas.microsoft.com/office/powerpoint/2010/main" val="3366163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0E17A-D2D5-222F-D0D7-B0AC76647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ein air, architecture, bâtiment, ciel&#10;&#10;Le contenu généré par l’IA peut être incorrect.">
            <a:extLst>
              <a:ext uri="{FF2B5EF4-FFF2-40B4-BE49-F238E27FC236}">
                <a16:creationId xmlns:a16="http://schemas.microsoft.com/office/drawing/2014/main" id="{68F23BDC-2A24-402E-631F-D2E6CB68549E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102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933" y="0"/>
            <a:ext cx="13716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308C6BE-A636-0F52-6F87-AFE75315D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>
                <a:solidFill>
                  <a:schemeClr val="bg1"/>
                </a:solidFill>
              </a:rPr>
              <a:t>II. Simplification du problème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B144690-0F0B-B197-B036-A9CD9FF1C698}"/>
              </a:ext>
            </a:extLst>
          </p:cNvPr>
          <p:cNvSpPr txBox="1"/>
          <p:nvPr/>
        </p:nvSpPr>
        <p:spPr>
          <a:xfrm>
            <a:off x="4179218" y="6273942"/>
            <a:ext cx="424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noProof="0" err="1">
                <a:solidFill>
                  <a:schemeClr val="bg1"/>
                </a:solidFill>
              </a:rPr>
              <a:t>Fig</a:t>
            </a:r>
            <a:r>
              <a:rPr lang="fr-FR" i="1" u="sng" noProof="0">
                <a:solidFill>
                  <a:schemeClr val="bg1"/>
                </a:solidFill>
              </a:rPr>
              <a:t> 2: Représentation 2D du problème</a:t>
            </a: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674BD9AA-1DB8-0D7B-C1B8-B17587767E4B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22ABE-47C2-4A3E-9266-EAEA81A0BB69}" type="slidenum">
              <a:rPr lang="fr-FR" sz="6000" noProof="0" smtClean="0">
                <a:solidFill>
                  <a:schemeClr val="bg1"/>
                </a:solidFill>
              </a:rPr>
              <a:pPr/>
              <a:t>8</a:t>
            </a:fld>
            <a:endParaRPr lang="fr-FR" sz="6000" noProof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9367FE2-196C-92A3-899C-D95FAAA52C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9313"/>
          <a:stretch>
            <a:fillRect/>
          </a:stretch>
        </p:blipFill>
        <p:spPr>
          <a:xfrm>
            <a:off x="2237528" y="1636043"/>
            <a:ext cx="6998265" cy="4591501"/>
          </a:xfrm>
          <a:prstGeom prst="rect">
            <a:avLst/>
          </a:prstGeom>
        </p:spPr>
      </p:pic>
      <p:sp>
        <p:nvSpPr>
          <p:cNvPr id="11" name="Organigramme : Connecteur 10">
            <a:extLst>
              <a:ext uri="{FF2B5EF4-FFF2-40B4-BE49-F238E27FC236}">
                <a16:creationId xmlns:a16="http://schemas.microsoft.com/office/drawing/2014/main" id="{0D72DCBB-E3A2-FB48-886D-02157E16987B}"/>
              </a:ext>
            </a:extLst>
          </p:cNvPr>
          <p:cNvSpPr/>
          <p:nvPr/>
        </p:nvSpPr>
        <p:spPr>
          <a:xfrm>
            <a:off x="5399045" y="4176997"/>
            <a:ext cx="1332000" cy="1332000"/>
          </a:xfrm>
          <a:prstGeom prst="flowChartConnector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91139EC-F640-8A1E-5393-5471AE08FBB6}"/>
              </a:ext>
            </a:extLst>
          </p:cNvPr>
          <p:cNvCxnSpPr>
            <a:cxnSpLocks/>
            <a:endCxn id="11" idx="5"/>
          </p:cNvCxnSpPr>
          <p:nvPr/>
        </p:nvCxnSpPr>
        <p:spPr>
          <a:xfrm>
            <a:off x="6036547" y="4865914"/>
            <a:ext cx="499431" cy="448016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igne Plus 20">
            <a:extLst>
              <a:ext uri="{FF2B5EF4-FFF2-40B4-BE49-F238E27FC236}">
                <a16:creationId xmlns:a16="http://schemas.microsoft.com/office/drawing/2014/main" id="{ACBE7785-D73B-0777-62BF-3EFF87B1E67F}"/>
              </a:ext>
            </a:extLst>
          </p:cNvPr>
          <p:cNvSpPr/>
          <p:nvPr/>
        </p:nvSpPr>
        <p:spPr>
          <a:xfrm>
            <a:off x="5962049" y="4761663"/>
            <a:ext cx="205991" cy="243672"/>
          </a:xfrm>
          <a:prstGeom prst="mathPlus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85C9F035-1FFF-C3DC-BDA2-CCC247960B97}"/>
                  </a:ext>
                </a:extLst>
              </p:cNvPr>
              <p:cNvSpPr txBox="1"/>
              <p:nvPr/>
            </p:nvSpPr>
            <p:spPr>
              <a:xfrm>
                <a:off x="5847625" y="4147367"/>
                <a:ext cx="64082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1400" noProof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85C9F035-1FFF-C3DC-BDA2-CCC247960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7625" y="4147367"/>
                <a:ext cx="640829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lèche : courbe vers le bas 22">
            <a:extLst>
              <a:ext uri="{FF2B5EF4-FFF2-40B4-BE49-F238E27FC236}">
                <a16:creationId xmlns:a16="http://schemas.microsoft.com/office/drawing/2014/main" id="{98CADAFE-5A37-8B52-2705-9DF7823BD535}"/>
              </a:ext>
            </a:extLst>
          </p:cNvPr>
          <p:cNvSpPr/>
          <p:nvPr/>
        </p:nvSpPr>
        <p:spPr>
          <a:xfrm>
            <a:off x="5768379" y="4472299"/>
            <a:ext cx="655239" cy="312950"/>
          </a:xfrm>
          <a:prstGeom prst="curvedDownArrow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>
              <a:solidFill>
                <a:schemeClr val="tx1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8C42741-5368-B75D-A61C-33C3B15C7748}"/>
              </a:ext>
            </a:extLst>
          </p:cNvPr>
          <p:cNvSpPr txBox="1"/>
          <p:nvPr/>
        </p:nvSpPr>
        <p:spPr>
          <a:xfrm>
            <a:off x="5895149" y="5713879"/>
            <a:ext cx="640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0"/>
              <a:t>L0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B495EA2-4941-1AA4-CDCB-86B708C15A33}"/>
              </a:ext>
            </a:extLst>
          </p:cNvPr>
          <p:cNvSpPr txBox="1"/>
          <p:nvPr/>
        </p:nvSpPr>
        <p:spPr>
          <a:xfrm>
            <a:off x="8063656" y="3589784"/>
            <a:ext cx="640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0"/>
              <a:t>H0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5F80F7E-E78F-27DF-6628-2671EE5BDA1E}"/>
              </a:ext>
            </a:extLst>
          </p:cNvPr>
          <p:cNvSpPr txBox="1"/>
          <p:nvPr/>
        </p:nvSpPr>
        <p:spPr>
          <a:xfrm>
            <a:off x="6168039" y="4814879"/>
            <a:ext cx="640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noProof="0"/>
              <a:t>R0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60EB79D-AC18-6309-D073-196860DB9279}"/>
              </a:ext>
            </a:extLst>
          </p:cNvPr>
          <p:cNvSpPr txBox="1"/>
          <p:nvPr/>
        </p:nvSpPr>
        <p:spPr>
          <a:xfrm>
            <a:off x="4596166" y="5346892"/>
            <a:ext cx="5219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noProof="0"/>
              <a:t>h0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6FE7777-04BB-50FE-887E-0F63AF7A01AC}"/>
              </a:ext>
            </a:extLst>
          </p:cNvPr>
          <p:cNvSpPr txBox="1"/>
          <p:nvPr/>
        </p:nvSpPr>
        <p:spPr>
          <a:xfrm>
            <a:off x="5453423" y="3098768"/>
            <a:ext cx="1057072" cy="369332"/>
          </a:xfrm>
          <a:prstGeom prst="rect">
            <a:avLst/>
          </a:prstGeom>
          <a:noFill/>
          <a:scene3d>
            <a:camera prst="orthographicFront">
              <a:rot lat="4462" lon="297947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fr-FR" b="1" noProof="0"/>
              <a:t>Phase 1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EA3A3D7-69A5-00F6-EA21-A799FF04BCE4}"/>
              </a:ext>
            </a:extLst>
          </p:cNvPr>
          <p:cNvSpPr txBox="1"/>
          <p:nvPr/>
        </p:nvSpPr>
        <p:spPr>
          <a:xfrm>
            <a:off x="6607084" y="5328052"/>
            <a:ext cx="1057072" cy="261610"/>
          </a:xfrm>
          <a:prstGeom prst="rect">
            <a:avLst/>
          </a:prstGeom>
          <a:noFill/>
          <a:scene3d>
            <a:camera prst="orthographicFront">
              <a:rot lat="21573878" lon="298866" rev="21598863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fr-FR" sz="1100" b="1" noProof="0"/>
              <a:t>Phase 2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073142DB-E864-E98D-25C9-BB851D2A2F63}"/>
              </a:ext>
            </a:extLst>
          </p:cNvPr>
          <p:cNvCxnSpPr>
            <a:cxnSpLocks/>
          </p:cNvCxnSpPr>
          <p:nvPr/>
        </p:nvCxnSpPr>
        <p:spPr>
          <a:xfrm>
            <a:off x="7792278" y="2339009"/>
            <a:ext cx="64530" cy="319544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6FC4E4D-0D39-8CCD-E80F-A8DAC25DD48A}"/>
              </a:ext>
            </a:extLst>
          </p:cNvPr>
          <p:cNvCxnSpPr>
            <a:cxnSpLocks/>
          </p:cNvCxnSpPr>
          <p:nvPr/>
        </p:nvCxnSpPr>
        <p:spPr>
          <a:xfrm flipV="1">
            <a:off x="4512757" y="5589662"/>
            <a:ext cx="3110556" cy="1824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458C1434-8B9A-13D0-316D-C4B2DEFBAA46}"/>
              </a:ext>
            </a:extLst>
          </p:cNvPr>
          <p:cNvCxnSpPr>
            <a:cxnSpLocks/>
          </p:cNvCxnSpPr>
          <p:nvPr/>
        </p:nvCxnSpPr>
        <p:spPr>
          <a:xfrm>
            <a:off x="4584824" y="5382495"/>
            <a:ext cx="0" cy="168666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616B8AF7-4273-9A97-0E81-7AA0373FF772}"/>
                  </a:ext>
                </a:extLst>
              </p:cNvPr>
              <p:cNvSpPr txBox="1"/>
              <p:nvPr/>
            </p:nvSpPr>
            <p:spPr>
              <a:xfrm>
                <a:off x="8142714" y="1406124"/>
                <a:ext cx="4677509" cy="424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u="sng" noProof="0">
                    <a:solidFill>
                      <a:schemeClr val="bg1"/>
                    </a:solidFill>
                  </a:rPr>
                  <a:t>Problème 2D 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noProof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noProof="0">
                    <a:solidFill>
                      <a:schemeClr val="bg1"/>
                    </a:solidFill>
                  </a:rPr>
                  <a:t>4 Conditions Limites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noProof="0">
                    <a:solidFill>
                      <a:schemeClr val="bg1"/>
                    </a:solidFill>
                  </a:rPr>
                  <a:t>Problème non symétrique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noProof="0">
                    <a:solidFill>
                      <a:schemeClr val="bg1"/>
                    </a:solidFill>
                  </a:rPr>
                  <a:t>Domaine de taille L0*H0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0" i="1" noProof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noProof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fr-FR" b="0" i="1" noProof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noProof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fr-FR" b="0" i="1" noProof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noProof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noProof="0">
                    <a:solidFill>
                      <a:schemeClr val="bg1"/>
                    </a:solidFill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noProof="0">
                    <a:solidFill>
                      <a:schemeClr val="bg1"/>
                    </a:solidFill>
                  </a:rPr>
                  <a:t>Problème plan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noProof="0">
                    <a:solidFill>
                      <a:schemeClr val="bg1"/>
                    </a:solidFill>
                  </a:rPr>
                  <a:t>Formes complexes peu documentées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b="1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>
                    <a:solidFill>
                      <a:schemeClr val="bg1"/>
                    </a:solidFill>
                  </a:rPr>
                  <a:t>Points d’intérêts: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>
                    <a:solidFill>
                      <a:schemeClr val="bg1"/>
                    </a:solidFill>
                  </a:rPr>
                  <a:t>Épaisseur de film entrainé 2D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>
                    <a:solidFill>
                      <a:schemeClr val="bg1"/>
                    </a:solidFill>
                  </a:rPr>
                  <a:t>Ménisque 2D (instabilités 3D)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>
                    <a:solidFill>
                      <a:schemeClr val="bg1"/>
                    </a:solidFill>
                  </a:rPr>
                  <a:t>Confinement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>
                    <a:solidFill>
                      <a:schemeClr val="bg1"/>
                    </a:solidFill>
                  </a:rPr>
                  <a:t>Temps de calcul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noProof="0">
                    <a:solidFill>
                      <a:schemeClr val="bg1"/>
                    </a:solidFill>
                  </a:rPr>
                  <a:t>Géométrie complexe</a:t>
                </a:r>
              </a:p>
              <a:p>
                <a:endParaRPr lang="fr-FR" noProof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616B8AF7-4273-9A97-0E81-7AA0373FF7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2714" y="1406124"/>
                <a:ext cx="4677509" cy="4247317"/>
              </a:xfrm>
              <a:prstGeom prst="rect">
                <a:avLst/>
              </a:prstGeom>
              <a:blipFill>
                <a:blip r:embed="rId6"/>
                <a:stretch>
                  <a:fillRect l="-913" t="-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Flèche : droite 45">
            <a:extLst>
              <a:ext uri="{FF2B5EF4-FFF2-40B4-BE49-F238E27FC236}">
                <a16:creationId xmlns:a16="http://schemas.microsoft.com/office/drawing/2014/main" id="{8C05CB0F-7912-69CC-4912-78E4F50443FA}"/>
              </a:ext>
            </a:extLst>
          </p:cNvPr>
          <p:cNvSpPr/>
          <p:nvPr/>
        </p:nvSpPr>
        <p:spPr>
          <a:xfrm rot="5400000">
            <a:off x="5821801" y="1786162"/>
            <a:ext cx="429492" cy="532800"/>
          </a:xfrm>
          <a:prstGeom prst="rightArrow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47" name="Flèche : droite 46">
            <a:extLst>
              <a:ext uri="{FF2B5EF4-FFF2-40B4-BE49-F238E27FC236}">
                <a16:creationId xmlns:a16="http://schemas.microsoft.com/office/drawing/2014/main" id="{75F7D6F4-4D13-2E47-42E3-DB70D4EAC936}"/>
              </a:ext>
            </a:extLst>
          </p:cNvPr>
          <p:cNvSpPr/>
          <p:nvPr/>
        </p:nvSpPr>
        <p:spPr>
          <a:xfrm>
            <a:off x="3880475" y="3644197"/>
            <a:ext cx="429492" cy="532800"/>
          </a:xfrm>
          <a:prstGeom prst="rightArrow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48" name="Flèche : droite 47">
            <a:extLst>
              <a:ext uri="{FF2B5EF4-FFF2-40B4-BE49-F238E27FC236}">
                <a16:creationId xmlns:a16="http://schemas.microsoft.com/office/drawing/2014/main" id="{4C667346-43CB-80A7-1ED8-4B1EB0C2B4A4}"/>
              </a:ext>
            </a:extLst>
          </p:cNvPr>
          <p:cNvSpPr/>
          <p:nvPr/>
        </p:nvSpPr>
        <p:spPr>
          <a:xfrm rot="16200000">
            <a:off x="5255514" y="5662225"/>
            <a:ext cx="429492" cy="532800"/>
          </a:xfrm>
          <a:prstGeom prst="rightArrow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49" name="Flèche : droite 48">
            <a:extLst>
              <a:ext uri="{FF2B5EF4-FFF2-40B4-BE49-F238E27FC236}">
                <a16:creationId xmlns:a16="http://schemas.microsoft.com/office/drawing/2014/main" id="{8B5EBB39-EDD3-E089-B641-7899B5DE5345}"/>
              </a:ext>
            </a:extLst>
          </p:cNvPr>
          <p:cNvSpPr/>
          <p:nvPr/>
        </p:nvSpPr>
        <p:spPr>
          <a:xfrm rot="10800000">
            <a:off x="8026621" y="4007944"/>
            <a:ext cx="429492" cy="532800"/>
          </a:xfrm>
          <a:prstGeom prst="rightArrow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7F46C360-2495-2990-EB02-41E19F972789}"/>
              </a:ext>
            </a:extLst>
          </p:cNvPr>
          <p:cNvCxnSpPr>
            <a:cxnSpLocks/>
          </p:cNvCxnSpPr>
          <p:nvPr/>
        </p:nvCxnSpPr>
        <p:spPr>
          <a:xfrm>
            <a:off x="8957481" y="4913194"/>
            <a:ext cx="167867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4A3ECA18-633F-A9EB-0D4A-D8FF386409F3}"/>
              </a:ext>
            </a:extLst>
          </p:cNvPr>
          <p:cNvCxnSpPr>
            <a:cxnSpLocks/>
          </p:cNvCxnSpPr>
          <p:nvPr/>
        </p:nvCxnSpPr>
        <p:spPr>
          <a:xfrm>
            <a:off x="10283589" y="4342263"/>
            <a:ext cx="150807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ZoneTexte 58">
            <a:extLst>
              <a:ext uri="{FF2B5EF4-FFF2-40B4-BE49-F238E27FC236}">
                <a16:creationId xmlns:a16="http://schemas.microsoft.com/office/drawing/2014/main" id="{7DE3B1B5-810D-C6FA-442C-4028DE3B7597}"/>
              </a:ext>
            </a:extLst>
          </p:cNvPr>
          <p:cNvSpPr txBox="1"/>
          <p:nvPr/>
        </p:nvSpPr>
        <p:spPr>
          <a:xfrm>
            <a:off x="5804747" y="1808186"/>
            <a:ext cx="52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0"/>
              <a:t>CL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D4523E4A-FD23-4098-1266-D66CB731B732}"/>
              </a:ext>
            </a:extLst>
          </p:cNvPr>
          <p:cNvSpPr txBox="1"/>
          <p:nvPr/>
        </p:nvSpPr>
        <p:spPr>
          <a:xfrm>
            <a:off x="3831061" y="3725931"/>
            <a:ext cx="52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0"/>
              <a:t>CL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BD1161E6-8A82-FF59-FA96-D3825A75561F}"/>
              </a:ext>
            </a:extLst>
          </p:cNvPr>
          <p:cNvSpPr txBox="1"/>
          <p:nvPr/>
        </p:nvSpPr>
        <p:spPr>
          <a:xfrm>
            <a:off x="5240059" y="5765676"/>
            <a:ext cx="52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0"/>
              <a:t>CL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A8E6A819-80D9-4C58-5CBD-15A87526AB8D}"/>
              </a:ext>
            </a:extLst>
          </p:cNvPr>
          <p:cNvSpPr txBox="1"/>
          <p:nvPr/>
        </p:nvSpPr>
        <p:spPr>
          <a:xfrm>
            <a:off x="8071206" y="4098144"/>
            <a:ext cx="52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0"/>
              <a:t>CL</a:t>
            </a:r>
          </a:p>
        </p:txBody>
      </p:sp>
    </p:spTree>
    <p:extLst>
      <p:ext uri="{BB962C8B-B14F-4D97-AF65-F5344CB8AC3E}">
        <p14:creationId xmlns:p14="http://schemas.microsoft.com/office/powerpoint/2010/main" val="2341846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0158F-5260-957E-2D30-A6B344147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ein air, architecture, bâtiment, ciel&#10;&#10;Le contenu généré par l’IA peut être incorrect.">
            <a:extLst>
              <a:ext uri="{FF2B5EF4-FFF2-40B4-BE49-F238E27FC236}">
                <a16:creationId xmlns:a16="http://schemas.microsoft.com/office/drawing/2014/main" id="{232F7649-77F8-C192-FF8F-31480BCA395C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102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8680" y="0"/>
            <a:ext cx="13716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DFD4093-A5B8-7BBB-D384-56915811E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>
                <a:solidFill>
                  <a:schemeClr val="bg1"/>
                </a:solidFill>
              </a:rPr>
              <a:t>II. Simplification du problème </a:t>
            </a:r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77B2AE20-4DF7-AF12-5378-21E9ECFDB6FE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22ABE-47C2-4A3E-9266-EAEA81A0BB69}" type="slidenum">
              <a:rPr lang="fr-FR" sz="6000" noProof="0" smtClean="0">
                <a:solidFill>
                  <a:schemeClr val="bg1"/>
                </a:solidFill>
              </a:rPr>
              <a:pPr/>
              <a:t>9</a:t>
            </a:fld>
            <a:endParaRPr lang="fr-FR" sz="6000" noProof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ABD805FD-B0E0-5EDF-1A45-63054AB88697}"/>
                  </a:ext>
                </a:extLst>
              </p:cNvPr>
              <p:cNvSpPr txBox="1"/>
              <p:nvPr/>
            </p:nvSpPr>
            <p:spPr>
              <a:xfrm>
                <a:off x="7631435" y="1765046"/>
                <a:ext cx="5599857" cy="480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u="sng" noProof="0">
                    <a:solidFill>
                      <a:schemeClr val="bg1"/>
                    </a:solidFill>
                  </a:rPr>
                  <a:t>Problème 2D simplifié: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noProof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noProof="0">
                    <a:solidFill>
                      <a:schemeClr val="bg1"/>
                    </a:solidFill>
                  </a:rPr>
                  <a:t>4 Conditions Limites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noProof="0">
                    <a:solidFill>
                      <a:schemeClr val="bg1"/>
                    </a:solidFill>
                  </a:rPr>
                  <a:t>Pseudo symétrie du problème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>
                    <a:solidFill>
                      <a:schemeClr val="bg1"/>
                    </a:solidFill>
                  </a:rPr>
                  <a:t>Reduction du domaine d’étude</a:t>
                </a:r>
                <a:endParaRPr lang="fr-FR" noProof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noProof="0">
                    <a:solidFill>
                      <a:schemeClr val="bg1"/>
                    </a:solidFill>
                  </a:rPr>
                  <a:t>Domaine de taille L0/2*H0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0" i="1" noProof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noProof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fr-FR" b="0" i="1" noProof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noProof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fr-FR" b="0" i="1" noProof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noProof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noProof="0">
                    <a:solidFill>
                      <a:schemeClr val="bg1"/>
                    </a:solidFill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noProof="0">
                    <a:solidFill>
                      <a:schemeClr val="bg1"/>
                    </a:solidFill>
                  </a:rPr>
                  <a:t>Problème plan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noProof="0">
                    <a:solidFill>
                      <a:schemeClr val="bg1"/>
                    </a:solidFill>
                  </a:rPr>
                  <a:t>Forme peu complexe relativement documentée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>
                    <a:solidFill>
                      <a:schemeClr val="bg1"/>
                    </a:solidFill>
                  </a:rPr>
                  <a:t>Points d’intérêts: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>
                    <a:solidFill>
                      <a:schemeClr val="bg1"/>
                    </a:solidFill>
                  </a:rPr>
                  <a:t>Épaisseur de film entrainé 2D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>
                    <a:solidFill>
                      <a:schemeClr val="bg1"/>
                    </a:solidFill>
                  </a:rPr>
                  <a:t>Ménisque 2D (instabilités 3D)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>
                    <a:solidFill>
                      <a:schemeClr val="bg1"/>
                    </a:solidFill>
                  </a:rPr>
                  <a:t>Confinement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>
                    <a:solidFill>
                      <a:schemeClr val="bg1"/>
                    </a:solidFill>
                  </a:rPr>
                  <a:t>Temps de calcul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>
                    <a:solidFill>
                      <a:schemeClr val="bg1"/>
                    </a:solidFill>
                  </a:rPr>
                  <a:t>Géométrie complexe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noProof="0">
                  <a:solidFill>
                    <a:schemeClr val="bg1"/>
                  </a:solidFill>
                </a:endParaRPr>
              </a:p>
              <a:p>
                <a:endParaRPr lang="fr-FR" noProof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ABD805FD-B0E0-5EDF-1A45-63054AB88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1435" y="1765046"/>
                <a:ext cx="5599857" cy="4801314"/>
              </a:xfrm>
              <a:prstGeom prst="rect">
                <a:avLst/>
              </a:prstGeom>
              <a:blipFill>
                <a:blip r:embed="rId4"/>
                <a:stretch>
                  <a:fillRect l="-763" t="-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ZoneTexte 57">
            <a:extLst>
              <a:ext uri="{FF2B5EF4-FFF2-40B4-BE49-F238E27FC236}">
                <a16:creationId xmlns:a16="http://schemas.microsoft.com/office/drawing/2014/main" id="{9D687CA5-386B-8DA8-04A2-D178247BC5B2}"/>
              </a:ext>
            </a:extLst>
          </p:cNvPr>
          <p:cNvSpPr txBox="1"/>
          <p:nvPr/>
        </p:nvSpPr>
        <p:spPr>
          <a:xfrm>
            <a:off x="3895277" y="6202793"/>
            <a:ext cx="5114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noProof="0" err="1">
                <a:solidFill>
                  <a:schemeClr val="bg1"/>
                </a:solidFill>
              </a:rPr>
              <a:t>Fig</a:t>
            </a:r>
            <a:r>
              <a:rPr lang="fr-FR" i="1" u="sng" noProof="0">
                <a:solidFill>
                  <a:schemeClr val="bg1"/>
                </a:solidFill>
              </a:rPr>
              <a:t> 3: Représentation 2D </a:t>
            </a:r>
            <a:r>
              <a:rPr lang="fr-FR" i="1" u="sng" noProof="0" err="1">
                <a:solidFill>
                  <a:schemeClr val="bg1"/>
                </a:solidFill>
              </a:rPr>
              <a:t>simplifée</a:t>
            </a:r>
            <a:r>
              <a:rPr lang="fr-FR" i="1" u="sng" noProof="0">
                <a:solidFill>
                  <a:schemeClr val="bg1"/>
                </a:solidFill>
              </a:rPr>
              <a:t> du problème</a:t>
            </a:r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4D517BDF-F670-07F6-9B8A-B00C47C17440}"/>
              </a:ext>
            </a:extLst>
          </p:cNvPr>
          <p:cNvCxnSpPr>
            <a:cxnSpLocks/>
          </p:cNvCxnSpPr>
          <p:nvPr/>
        </p:nvCxnSpPr>
        <p:spPr>
          <a:xfrm>
            <a:off x="8358627" y="5518800"/>
            <a:ext cx="190370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C07BBE4E-9131-DE2F-9E42-B210C3725697}"/>
              </a:ext>
            </a:extLst>
          </p:cNvPr>
          <p:cNvCxnSpPr>
            <a:cxnSpLocks/>
          </p:cNvCxnSpPr>
          <p:nvPr/>
        </p:nvCxnSpPr>
        <p:spPr>
          <a:xfrm>
            <a:off x="9786539" y="4956868"/>
            <a:ext cx="164228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F6859228-D717-5BDA-0E51-2234E3CC012C}"/>
              </a:ext>
            </a:extLst>
          </p:cNvPr>
          <p:cNvGrpSpPr/>
          <p:nvPr/>
        </p:nvGrpSpPr>
        <p:grpSpPr>
          <a:xfrm>
            <a:off x="774216" y="1780921"/>
            <a:ext cx="6905655" cy="4383541"/>
            <a:chOff x="3507619" y="2130007"/>
            <a:chExt cx="5114317" cy="3755626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E3CE95B-BDFD-1065-C1D4-2BC5325E9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07619" y="2130007"/>
              <a:ext cx="5114317" cy="3755626"/>
            </a:xfrm>
            <a:prstGeom prst="rect">
              <a:avLst/>
            </a:prstGeom>
          </p:spPr>
        </p:pic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6418D53E-D58F-4F9F-F140-E165143F9417}"/>
                </a:ext>
              </a:extLst>
            </p:cNvPr>
            <p:cNvSpPr/>
            <p:nvPr/>
          </p:nvSpPr>
          <p:spPr>
            <a:xfrm>
              <a:off x="6168066" y="2130008"/>
              <a:ext cx="2453870" cy="3723729"/>
            </a:xfrm>
            <a:custGeom>
              <a:avLst/>
              <a:gdLst>
                <a:gd name="connsiteX0" fmla="*/ 347996 w 2453870"/>
                <a:gd name="connsiteY0" fmla="*/ 0 h 3723729"/>
                <a:gd name="connsiteX1" fmla="*/ 2453870 w 2453870"/>
                <a:gd name="connsiteY1" fmla="*/ 0 h 3723729"/>
                <a:gd name="connsiteX2" fmla="*/ 2453870 w 2453870"/>
                <a:gd name="connsiteY2" fmla="*/ 3723729 h 3723729"/>
                <a:gd name="connsiteX3" fmla="*/ 2213866 w 2453870"/>
                <a:gd name="connsiteY3" fmla="*/ 3711610 h 3723729"/>
                <a:gd name="connsiteX4" fmla="*/ 0 w 2453870"/>
                <a:gd name="connsiteY4" fmla="*/ 1258341 h 3723729"/>
                <a:gd name="connsiteX5" fmla="*/ 297633 w 2453870"/>
                <a:gd name="connsiteY5" fmla="*/ 82899 h 372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3870" h="3723729">
                  <a:moveTo>
                    <a:pt x="347996" y="0"/>
                  </a:moveTo>
                  <a:lnTo>
                    <a:pt x="2453870" y="0"/>
                  </a:lnTo>
                  <a:lnTo>
                    <a:pt x="2453870" y="3723729"/>
                  </a:lnTo>
                  <a:lnTo>
                    <a:pt x="2213866" y="3711610"/>
                  </a:lnTo>
                  <a:cubicBezTo>
                    <a:pt x="970371" y="3585326"/>
                    <a:pt x="0" y="2535154"/>
                    <a:pt x="0" y="1258341"/>
                  </a:cubicBezTo>
                  <a:cubicBezTo>
                    <a:pt x="0" y="832737"/>
                    <a:pt x="107819" y="432315"/>
                    <a:pt x="297633" y="8289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989DFBDB-6C40-D498-017A-65F5165978FC}"/>
                </a:ext>
              </a:extLst>
            </p:cNvPr>
            <p:cNvSpPr txBox="1"/>
            <p:nvPr/>
          </p:nvSpPr>
          <p:spPr>
            <a:xfrm>
              <a:off x="4345866" y="3019016"/>
              <a:ext cx="1057072" cy="369332"/>
            </a:xfrm>
            <a:prstGeom prst="rect">
              <a:avLst/>
            </a:prstGeom>
            <a:noFill/>
            <a:scene3d>
              <a:camera prst="orthographicFront">
                <a:rot lat="4462" lon="297947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fr-FR" b="1" noProof="0"/>
                <a:t>Phase 1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5D29A47-08D3-A50C-381D-B63A493A2840}"/>
                </a:ext>
              </a:extLst>
            </p:cNvPr>
            <p:cNvSpPr txBox="1"/>
            <p:nvPr/>
          </p:nvSpPr>
          <p:spPr>
            <a:xfrm>
              <a:off x="4801967" y="5485016"/>
              <a:ext cx="1057072" cy="369332"/>
            </a:xfrm>
            <a:prstGeom prst="rect">
              <a:avLst/>
            </a:prstGeom>
            <a:noFill/>
            <a:scene3d>
              <a:camera prst="orthographicFront">
                <a:rot lat="4462" lon="297947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fr-FR" b="1" noProof="0"/>
                <a:t>Phase 2</a:t>
              </a:r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B3202DF1-A853-40AB-303C-C87886012B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69585" y="5885633"/>
              <a:ext cx="5052351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ZoneTexte 66">
                  <a:extLst>
                    <a:ext uri="{FF2B5EF4-FFF2-40B4-BE49-F238E27FC236}">
                      <a16:creationId xmlns:a16="http://schemas.microsoft.com/office/drawing/2014/main" id="{6AFEE200-4F9C-40F9-CCF0-C991DBB89FB4}"/>
                    </a:ext>
                  </a:extLst>
                </p:cNvPr>
                <p:cNvSpPr txBox="1"/>
                <p:nvPr/>
              </p:nvSpPr>
              <p:spPr>
                <a:xfrm>
                  <a:off x="6452435" y="3809220"/>
                  <a:ext cx="64082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2400" i="1" noProof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i="1" noProof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fr-FR" sz="2400" b="0" i="1" noProof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sz="2400" noProof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ZoneTexte 66">
                  <a:extLst>
                    <a:ext uri="{FF2B5EF4-FFF2-40B4-BE49-F238E27FC236}">
                      <a16:creationId xmlns:a16="http://schemas.microsoft.com/office/drawing/2014/main" id="{6AFEE200-4F9C-40F9-CCF0-C991DBB89F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2435" y="3809220"/>
                  <a:ext cx="640829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Flèche : courbe vers le bas 67">
              <a:extLst>
                <a:ext uri="{FF2B5EF4-FFF2-40B4-BE49-F238E27FC236}">
                  <a16:creationId xmlns:a16="http://schemas.microsoft.com/office/drawing/2014/main" id="{943C005B-FC08-D7A9-30EA-0D3236196C8E}"/>
                </a:ext>
              </a:extLst>
            </p:cNvPr>
            <p:cNvSpPr/>
            <p:nvPr/>
          </p:nvSpPr>
          <p:spPr>
            <a:xfrm rot="14376296">
              <a:off x="5505771" y="3764211"/>
              <a:ext cx="2612452" cy="776733"/>
            </a:xfrm>
            <a:prstGeom prst="curvedDownArrow">
              <a:avLst>
                <a:gd name="adj1" fmla="val 25000"/>
                <a:gd name="adj2" fmla="val 50000"/>
                <a:gd name="adj3" fmla="val 44528"/>
              </a:avLst>
            </a:prstGeom>
            <a:solidFill>
              <a:srgbClr val="C00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noProof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359796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Grand écran</PresentationFormat>
  <Slides>19</Slides>
  <Notes>0</Notes>
  <HiddenSlides>0</HiddenSlide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19</vt:i4>
      </vt:variant>
    </vt:vector>
  </HeadingPairs>
  <TitlesOfParts>
    <vt:vector size="22" baseType="lpstr">
      <vt:lpstr>Thème Office</vt:lpstr>
      <vt:lpstr>Office Theme</vt:lpstr>
      <vt:lpstr>1_Office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II.  Simplification du problème</vt:lpstr>
      <vt:lpstr>II. Simplification du problème </vt:lpstr>
      <vt:lpstr>II. Simplification du problème </vt:lpstr>
      <vt:lpstr>II. Simplification du problème </vt:lpstr>
      <vt:lpstr>II. Simplification du problème </vt:lpstr>
      <vt:lpstr>II.  Simplification du problème</vt:lpstr>
      <vt:lpstr>III.  Présentation du code de calcul Basilisk</vt:lpstr>
      <vt:lpstr>III.  Présentation du code Basilisk</vt:lpstr>
      <vt:lpstr>IV Résultats : Ecoulement plaque plane</vt:lpstr>
      <vt:lpstr>IV Résultats : Ecoulement plaque plane</vt:lpstr>
      <vt:lpstr>IV. Résultats : Ecoulement cylindre 2D</vt:lpstr>
      <vt:lpstr>IV. Résultats : Ecoulement cylindre 2D</vt:lpstr>
      <vt:lpstr>IV. Résultats : Ecoulement cylindre 3D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Matthieu Drilhon</dc:creator>
  <cp:revision>2</cp:revision>
  <dcterms:created xsi:type="dcterms:W3CDTF">2025-04-22T19:22:39Z</dcterms:created>
  <dcterms:modified xsi:type="dcterms:W3CDTF">2025-07-10T07:23:42Z</dcterms:modified>
</cp:coreProperties>
</file>