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17" r:id="rId2"/>
    <p:sldId id="581" r:id="rId3"/>
    <p:sldId id="589" r:id="rId4"/>
    <p:sldId id="582" r:id="rId5"/>
    <p:sldId id="503" r:id="rId6"/>
    <p:sldId id="604" r:id="rId7"/>
    <p:sldId id="605" r:id="rId8"/>
    <p:sldId id="516" r:id="rId9"/>
    <p:sldId id="584" r:id="rId10"/>
    <p:sldId id="586" r:id="rId11"/>
    <p:sldId id="587" r:id="rId12"/>
    <p:sldId id="517" r:id="rId13"/>
    <p:sldId id="588" r:id="rId14"/>
    <p:sldId id="592" r:id="rId15"/>
    <p:sldId id="594" r:id="rId16"/>
    <p:sldId id="593" r:id="rId17"/>
    <p:sldId id="596" r:id="rId18"/>
    <p:sldId id="598" r:id="rId19"/>
    <p:sldId id="612" r:id="rId20"/>
    <p:sldId id="616" r:id="rId21"/>
    <p:sldId id="617" r:id="rId22"/>
    <p:sldId id="599" r:id="rId23"/>
    <p:sldId id="614" r:id="rId24"/>
    <p:sldId id="615" r:id="rId25"/>
    <p:sldId id="283" r:id="rId26"/>
    <p:sldId id="600" r:id="rId27"/>
    <p:sldId id="608" r:id="rId28"/>
    <p:sldId id="601" r:id="rId29"/>
    <p:sldId id="611" r:id="rId30"/>
    <p:sldId id="609" r:id="rId31"/>
    <p:sldId id="603" r:id="rId32"/>
    <p:sldId id="606" r:id="rId33"/>
    <p:sldId id="607" r:id="rId34"/>
    <p:sldId id="602" r:id="rId35"/>
  </p:sldIdLst>
  <p:sldSz cx="12192000" cy="6858000"/>
  <p:notesSz cx="6858000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51799B0-8E8C-4767-93D9-D0CF1FD43AAE}">
          <p14:sldIdLst>
            <p14:sldId id="317"/>
            <p14:sldId id="581"/>
            <p14:sldId id="589"/>
            <p14:sldId id="582"/>
            <p14:sldId id="503"/>
            <p14:sldId id="604"/>
            <p14:sldId id="605"/>
            <p14:sldId id="516"/>
            <p14:sldId id="584"/>
            <p14:sldId id="586"/>
            <p14:sldId id="587"/>
            <p14:sldId id="517"/>
            <p14:sldId id="588"/>
            <p14:sldId id="592"/>
            <p14:sldId id="594"/>
            <p14:sldId id="593"/>
            <p14:sldId id="596"/>
            <p14:sldId id="598"/>
            <p14:sldId id="612"/>
            <p14:sldId id="616"/>
            <p14:sldId id="617"/>
            <p14:sldId id="599"/>
            <p14:sldId id="614"/>
            <p14:sldId id="615"/>
            <p14:sldId id="283"/>
            <p14:sldId id="600"/>
            <p14:sldId id="608"/>
            <p14:sldId id="601"/>
            <p14:sldId id="611"/>
            <p14:sldId id="609"/>
            <p14:sldId id="603"/>
            <p14:sldId id="606"/>
            <p14:sldId id="607"/>
            <p14:sldId id="6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an" initials="C" lastIdx="1" clrIdx="0"/>
  <p:cmAuthor id="1" name="David Allioux" initials="" lastIdx="1" clrIdx="1"/>
  <p:cmAuthor id="2" name="deman anne-laure" initials="dal" lastIdx="1" clrIdx="2">
    <p:extLst>
      <p:ext uri="{19B8F6BF-5375-455C-9EA6-DF929625EA0E}">
        <p15:presenceInfo xmlns:p15="http://schemas.microsoft.com/office/powerpoint/2012/main" userId="9fd1743280ff6d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0EF"/>
    <a:srgbClr val="FF017D"/>
    <a:srgbClr val="0066CC"/>
    <a:srgbClr val="4371C2"/>
    <a:srgbClr val="003060"/>
    <a:srgbClr val="13F742"/>
    <a:srgbClr val="E7542B"/>
    <a:srgbClr val="1D2E75"/>
    <a:srgbClr val="FF987E"/>
    <a:srgbClr val="DB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5" autoAdjust="0"/>
    <p:restoredTop sz="75994" autoAdjust="0"/>
  </p:normalViewPr>
  <p:slideViewPr>
    <p:cSldViewPr>
      <p:cViewPr varScale="1">
        <p:scale>
          <a:sx n="80" d="100"/>
          <a:sy n="80" d="100"/>
        </p:scale>
        <p:origin x="164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2652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3600" y="-824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etulyon1\Desktop\stage\08042024\mesures(R&#233;cup&#233;ration%20automatique)222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Feuil8!$B$2:$B$37</cx:f>
        <cx:lvl ptCount="36">
          <cx:pt idx="0">voie 1</cx:pt>
          <cx:pt idx="1">voie 1</cx:pt>
          <cx:pt idx="2">voie 1</cx:pt>
          <cx:pt idx="3">voie 2</cx:pt>
          <cx:pt idx="4">voie 2</cx:pt>
          <cx:pt idx="5">voie 2</cx:pt>
          <cx:pt idx="6">voie 3</cx:pt>
          <cx:pt idx="7">voie 3</cx:pt>
          <cx:pt idx="8">voie 3</cx:pt>
          <cx:pt idx="9">voie 4</cx:pt>
          <cx:pt idx="10">voie 4</cx:pt>
          <cx:pt idx="11">voie 4</cx:pt>
          <cx:pt idx="12">voie 5</cx:pt>
          <cx:pt idx="13">voie 5</cx:pt>
          <cx:pt idx="14">voie 5</cx:pt>
          <cx:pt idx="15">voie 6</cx:pt>
          <cx:pt idx="16">voie 6</cx:pt>
          <cx:pt idx="17">voie 6</cx:pt>
          <cx:pt idx="18">voie 21</cx:pt>
          <cx:pt idx="19">voie 21</cx:pt>
          <cx:pt idx="20">voie 21</cx:pt>
          <cx:pt idx="21">voie 22</cx:pt>
          <cx:pt idx="22">voie 22</cx:pt>
          <cx:pt idx="23">voie 22</cx:pt>
          <cx:pt idx="24">voie 23</cx:pt>
          <cx:pt idx="25">voie 23</cx:pt>
          <cx:pt idx="26">voie 23</cx:pt>
          <cx:pt idx="27">voie 24</cx:pt>
          <cx:pt idx="28">voie 24</cx:pt>
          <cx:pt idx="29">voie 24</cx:pt>
          <cx:pt idx="30">voie 25</cx:pt>
          <cx:pt idx="31">voie 25</cx:pt>
          <cx:pt idx="32">voie 25</cx:pt>
          <cx:pt idx="33">voie 26</cx:pt>
          <cx:pt idx="34">voie 26</cx:pt>
          <cx:pt idx="35">voie 26</cx:pt>
        </cx:lvl>
      </cx:strDim>
      <cx:numDim type="val">
        <cx:f>Feuil8!$D$2:$D$37</cx:f>
        <cx:lvl ptCount="36" formatCode="Standard">
          <cx:pt idx="0">956.97142857142865</cx:pt>
          <cx:pt idx="1">955.2714285714286</cx:pt>
          <cx:pt idx="2">950.82857142857142</cx:pt>
          <cx:pt idx="3">927.57142857142867</cx:pt>
          <cx:pt idx="4">923.84285714285716</cx:pt>
          <cx:pt idx="5">920.18571428571431</cx:pt>
          <cx:pt idx="6">942.61428571428576</cx:pt>
          <cx:pt idx="7">938.5428571428572</cx:pt>
          <cx:pt idx="8">935.95714285714291</cx:pt>
          <cx:pt idx="9">935.42857142857144</cx:pt>
          <cx:pt idx="10">929.94285714285718</cx:pt>
          <cx:pt idx="11">927.01428571428573</cx:pt>
          <cx:pt idx="12">926.2714285714286</cx:pt>
          <cx:pt idx="13">921.89999999999998</cx:pt>
          <cx:pt idx="14">917.65714285714296</cx:pt>
          <cx:pt idx="15">944.81428571428569</cx:pt>
          <cx:pt idx="16">939.78571428571433</cx:pt>
          <cx:pt idx="17">936.04285714285709</cx:pt>
          <cx:pt idx="18">899.18571428571431</cx:pt>
          <cx:pt idx="19">919.75714285714287</cx:pt>
          <cx:pt idx="20">911.24285714285725</cx:pt>
          <cx:pt idx="21">954.44285714285718</cx:pt>
          <cx:pt idx="22">942.52857142857135</cx:pt>
          <cx:pt idx="23">933.14285714285722</cx:pt>
          <cx:pt idx="24">958.8142857142858</cx:pt>
          <cx:pt idx="25">938</cx:pt>
          <cx:pt idx="26">930.55714285714282</cx:pt>
          <cx:pt idx="27">916.32857142857142</cx:pt>
          <cx:pt idx="28">918.48571428571438</cx:pt>
          <cx:pt idx="29">907.48571428571438</cx:pt>
          <cx:pt idx="30">952.48571428571427</cx:pt>
          <cx:pt idx="31">943.07142857142856</cx:pt>
          <cx:pt idx="32">924.24285714285713</cx:pt>
          <cx:pt idx="33">882.95714285714291</cx:pt>
          <cx:pt idx="34">879.10000000000002</cx:pt>
          <cx:pt idx="35">869.48571428571438</cx:pt>
        </cx:lvl>
      </cx:numDim>
    </cx:data>
  </cx:chartData>
  <cx:chart>
    <cx:title pos="t" align="ctr" overlay="0">
      <cx:tx>
        <cx:txData>
          <cx:v>Débits mesurés sur les 12 voies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600" b="1" i="0" u="none" strike="noStrike" baseline="0" dirty="0">
              <a:solidFill>
                <a:srgbClr val="FF0000"/>
              </a:solidFill>
              <a:latin typeface="Calibri" panose="020F0502020204030204"/>
            </a:rPr>
            <a:t>Débits mesurés sur les 12 voies</a:t>
          </a:r>
        </a:p>
      </cx:txPr>
    </cx:title>
    <cx:plotArea>
      <cx:plotAreaRegion>
        <cx:series layoutId="boxWhisker" uniqueId="{4A1CCEF6-2DC8-4C32-9736-8BDACD1E8E31}">
          <cx:spPr>
            <a:solidFill>
              <a:srgbClr val="FF017D"/>
            </a:solidFill>
          </cx:spPr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tle>
          <cx:tx>
            <cx:txData>
              <cx:v>Voie 1 à 6 des pompes 1 et 2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fr-FR" sz="1400" b="0" i="0" u="none" strike="noStrike" baseline="0" dirty="0">
                  <a:solidFill>
                    <a:srgbClr val="FF0000"/>
                  </a:solidFill>
                  <a:latin typeface="Calibri" panose="020F0502020204030204"/>
                </a:rPr>
                <a:t>Voie 1 à 6 des pompes 1 et 2</a:t>
              </a:r>
            </a:p>
          </cx:txPr>
        </cx:title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50"/>
            </a:pPr>
            <a:endParaRPr lang="fr-FR" sz="1050" b="0" i="0" u="none" strike="noStrike" baseline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cx:txPr>
      </cx:axis>
      <cx:axis id="1">
        <cx:valScaling min="700"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400" b="0" i="0" u="none" strike="noStrike" baseline="0" dirty="0">
                    <a:solidFill>
                      <a:srgbClr val="FF0000"/>
                    </a:solidFill>
                    <a:effectLst/>
                    <a:latin typeface="Calibri" panose="020F05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Débits en µl/min</a:t>
                </a:r>
                <a:endParaRPr lang="fr-FR" sz="1400" dirty="0">
                  <a:solidFill>
                    <a:srgbClr val="FF0000"/>
                  </a:solidFill>
                  <a:effectLst/>
                </a:endParaRPr>
              </a:p>
            </cx:rich>
          </cx:tx>
        </cx:title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50"/>
            </a:pPr>
            <a:endParaRPr lang="fr-FR" sz="1050" b="0" i="0" u="none" strike="noStrike" baseline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7A445C-BE88-43E3-BD62-449F8DB92E8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3784FAAD-E127-44BD-A54D-EBA57B25D39C}">
      <dgm:prSet phldrT="[Texte]"/>
      <dgm:spPr/>
      <dgm:t>
        <a:bodyPr/>
        <a:lstStyle/>
        <a:p>
          <a:r>
            <a:rPr lang="fr-FR" dirty="0">
              <a:solidFill>
                <a:srgbClr val="003060"/>
              </a:solidFill>
            </a:rPr>
            <a:t>Exige la présence quotidienne </a:t>
          </a:r>
        </a:p>
      </dgm:t>
    </dgm:pt>
    <dgm:pt modelId="{383C49ED-AE97-4DDE-87E3-2D52762552B9}" type="parTrans" cxnId="{002C549D-CDD8-4C3A-BCDA-CE0341EB9CB3}">
      <dgm:prSet/>
      <dgm:spPr/>
      <dgm:t>
        <a:bodyPr/>
        <a:lstStyle/>
        <a:p>
          <a:endParaRPr lang="fr-FR"/>
        </a:p>
      </dgm:t>
    </dgm:pt>
    <dgm:pt modelId="{5851CEA2-4705-4CEF-9E5F-D15F4C5EE0D8}" type="sibTrans" cxnId="{002C549D-CDD8-4C3A-BCDA-CE0341EB9CB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https://www.elysia-bioscience.com/wp-content/uploads/2020/08/culture-cellulaire-scaled.jpeg">
            <a:extLst>
              <a:ext uri="{FF2B5EF4-FFF2-40B4-BE49-F238E27FC236}">
                <a16:creationId xmlns:a16="http://schemas.microsoft.com/office/drawing/2014/main" id="{A43B1FAA-1090-47F3-B7E2-6674A1F0087A}"/>
              </a:ext>
            </a:extLst>
          </dgm14:cNvPr>
        </a:ext>
      </dgm:extLst>
    </dgm:pt>
    <dgm:pt modelId="{856EAC03-31D3-4568-9A4D-346553DC37A6}" type="pres">
      <dgm:prSet presAssocID="{147A445C-BE88-43E3-BD62-449F8DB92E85}" presName="Name0" presStyleCnt="0">
        <dgm:presLayoutVars>
          <dgm:chMax val="21"/>
          <dgm:chPref val="21"/>
        </dgm:presLayoutVars>
      </dgm:prSet>
      <dgm:spPr/>
    </dgm:pt>
    <dgm:pt modelId="{EC7792C2-0FB9-416E-BBDB-21EFC180D8E5}" type="pres">
      <dgm:prSet presAssocID="{3784FAAD-E127-44BD-A54D-EBA57B25D39C}" presName="text1" presStyleCnt="0"/>
      <dgm:spPr/>
    </dgm:pt>
    <dgm:pt modelId="{5607721F-B9B1-4844-9685-6090956840D1}" type="pres">
      <dgm:prSet presAssocID="{3784FAAD-E127-44BD-A54D-EBA57B25D39C}" presName="textRepeatNode" presStyleLbl="alignNode1" presStyleIdx="0" presStyleCnt="1" custScaleX="68009" custScaleY="63657">
        <dgm:presLayoutVars>
          <dgm:chMax val="0"/>
          <dgm:chPref val="0"/>
          <dgm:bulletEnabled val="1"/>
        </dgm:presLayoutVars>
      </dgm:prSet>
      <dgm:spPr/>
    </dgm:pt>
    <dgm:pt modelId="{0F6CE119-DBAC-4282-8158-53D64A9E54F6}" type="pres">
      <dgm:prSet presAssocID="{3784FAAD-E127-44BD-A54D-EBA57B25D39C}" presName="textaccent1" presStyleCnt="0"/>
      <dgm:spPr/>
    </dgm:pt>
    <dgm:pt modelId="{0CC77AB2-2317-4F2F-8629-6138F611D234}" type="pres">
      <dgm:prSet presAssocID="{3784FAAD-E127-44BD-A54D-EBA57B25D39C}" presName="accentRepeatNode" presStyleLbl="solidAlignAcc1" presStyleIdx="0" presStyleCnt="2"/>
      <dgm:spPr/>
    </dgm:pt>
    <dgm:pt modelId="{1B12326C-C610-4710-85C2-1B4745D8FD0C}" type="pres">
      <dgm:prSet presAssocID="{5851CEA2-4705-4CEF-9E5F-D15F4C5EE0D8}" presName="image1" presStyleCnt="0"/>
      <dgm:spPr/>
    </dgm:pt>
    <dgm:pt modelId="{8EA2644F-50EB-40CA-8853-2F84FD0502FD}" type="pres">
      <dgm:prSet presAssocID="{5851CEA2-4705-4CEF-9E5F-D15F4C5EE0D8}" presName="imageRepeatNode" presStyleLbl="alignAcc1" presStyleIdx="0" presStyleCnt="1" custScaleX="141017" custScaleY="131543" custLinFactNeighborX="-4869" custLinFactNeighborY="10636"/>
      <dgm:spPr/>
    </dgm:pt>
    <dgm:pt modelId="{67944E06-759B-49D7-9164-A63272FDAC3B}" type="pres">
      <dgm:prSet presAssocID="{5851CEA2-4705-4CEF-9E5F-D15F4C5EE0D8}" presName="imageaccent1" presStyleCnt="0"/>
      <dgm:spPr/>
    </dgm:pt>
    <dgm:pt modelId="{23A3A2F1-B1A6-466F-93D7-BBF95BFDC3B9}" type="pres">
      <dgm:prSet presAssocID="{5851CEA2-4705-4CEF-9E5F-D15F4C5EE0D8}" presName="accentRepeatNode" presStyleLbl="solidAlignAcc1" presStyleIdx="1" presStyleCnt="2" custLinFactX="96962" custLinFactY="100000" custLinFactNeighborX="100000" custLinFactNeighborY="166426"/>
      <dgm:spPr/>
    </dgm:pt>
  </dgm:ptLst>
  <dgm:cxnLst>
    <dgm:cxn modelId="{960DE428-F41B-416D-B61B-3F83EED426BA}" type="presOf" srcId="{147A445C-BE88-43E3-BD62-449F8DB92E85}" destId="{856EAC03-31D3-4568-9A4D-346553DC37A6}" srcOrd="0" destOrd="0" presId="urn:microsoft.com/office/officeart/2008/layout/HexagonCluster"/>
    <dgm:cxn modelId="{0D18ED5F-A80D-43B1-9A9C-D2182899E96D}" type="presOf" srcId="{5851CEA2-4705-4CEF-9E5F-D15F4C5EE0D8}" destId="{8EA2644F-50EB-40CA-8853-2F84FD0502FD}" srcOrd="0" destOrd="0" presId="urn:microsoft.com/office/officeart/2008/layout/HexagonCluster"/>
    <dgm:cxn modelId="{4D97F395-023D-4AFA-A96A-572BC00A8E94}" type="presOf" srcId="{3784FAAD-E127-44BD-A54D-EBA57B25D39C}" destId="{5607721F-B9B1-4844-9685-6090956840D1}" srcOrd="0" destOrd="0" presId="urn:microsoft.com/office/officeart/2008/layout/HexagonCluster"/>
    <dgm:cxn modelId="{002C549D-CDD8-4C3A-BCDA-CE0341EB9CB3}" srcId="{147A445C-BE88-43E3-BD62-449F8DB92E85}" destId="{3784FAAD-E127-44BD-A54D-EBA57B25D39C}" srcOrd="0" destOrd="0" parTransId="{383C49ED-AE97-4DDE-87E3-2D52762552B9}" sibTransId="{5851CEA2-4705-4CEF-9E5F-D15F4C5EE0D8}"/>
    <dgm:cxn modelId="{B4C6B092-A2D9-4CB0-92ED-600DA7B06D3B}" type="presParOf" srcId="{856EAC03-31D3-4568-9A4D-346553DC37A6}" destId="{EC7792C2-0FB9-416E-BBDB-21EFC180D8E5}" srcOrd="0" destOrd="0" presId="urn:microsoft.com/office/officeart/2008/layout/HexagonCluster"/>
    <dgm:cxn modelId="{05992544-0844-4CDA-82E6-43DB21C84586}" type="presParOf" srcId="{EC7792C2-0FB9-416E-BBDB-21EFC180D8E5}" destId="{5607721F-B9B1-4844-9685-6090956840D1}" srcOrd="0" destOrd="0" presId="urn:microsoft.com/office/officeart/2008/layout/HexagonCluster"/>
    <dgm:cxn modelId="{CC558C9B-3922-4E80-AC34-24DA5BA339B0}" type="presParOf" srcId="{856EAC03-31D3-4568-9A4D-346553DC37A6}" destId="{0F6CE119-DBAC-4282-8158-53D64A9E54F6}" srcOrd="1" destOrd="0" presId="urn:microsoft.com/office/officeart/2008/layout/HexagonCluster"/>
    <dgm:cxn modelId="{80522307-E4DC-4644-9BF5-F7F6E9F86405}" type="presParOf" srcId="{0F6CE119-DBAC-4282-8158-53D64A9E54F6}" destId="{0CC77AB2-2317-4F2F-8629-6138F611D234}" srcOrd="0" destOrd="0" presId="urn:microsoft.com/office/officeart/2008/layout/HexagonCluster"/>
    <dgm:cxn modelId="{674C7702-DB72-4B62-A57F-FBD36F9BDDBA}" type="presParOf" srcId="{856EAC03-31D3-4568-9A4D-346553DC37A6}" destId="{1B12326C-C610-4710-85C2-1B4745D8FD0C}" srcOrd="2" destOrd="0" presId="urn:microsoft.com/office/officeart/2008/layout/HexagonCluster"/>
    <dgm:cxn modelId="{C545F042-02CB-49C8-A493-D4B9AF887830}" type="presParOf" srcId="{1B12326C-C610-4710-85C2-1B4745D8FD0C}" destId="{8EA2644F-50EB-40CA-8853-2F84FD0502FD}" srcOrd="0" destOrd="0" presId="urn:microsoft.com/office/officeart/2008/layout/HexagonCluster"/>
    <dgm:cxn modelId="{2A46E00D-7D7B-4C0B-B1D4-FA0EBBEC8B48}" type="presParOf" srcId="{856EAC03-31D3-4568-9A4D-346553DC37A6}" destId="{67944E06-759B-49D7-9164-A63272FDAC3B}" srcOrd="3" destOrd="0" presId="urn:microsoft.com/office/officeart/2008/layout/HexagonCluster"/>
    <dgm:cxn modelId="{260EACFD-D8E9-4B81-A5EE-4C8F2ED5DAD9}" type="presParOf" srcId="{67944E06-759B-49D7-9164-A63272FDAC3B}" destId="{23A3A2F1-B1A6-466F-93D7-BBF95BFDC3B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7721F-B9B1-4844-9685-6090956840D1}">
      <dsp:nvSpPr>
        <dsp:cNvPr id="0" name=""/>
        <dsp:cNvSpPr/>
      </dsp:nvSpPr>
      <dsp:spPr>
        <a:xfrm>
          <a:off x="3035747" y="1952135"/>
          <a:ext cx="1750983" cy="141139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rgbClr val="003060"/>
              </a:solidFill>
            </a:rPr>
            <a:t>Exige la présence quotidienne </a:t>
          </a:r>
        </a:p>
      </dsp:txBody>
      <dsp:txXfrm>
        <a:off x="3299278" y="2164556"/>
        <a:ext cx="1223921" cy="986549"/>
      </dsp:txXfrm>
    </dsp:sp>
    <dsp:sp modelId="{0CC77AB2-2317-4F2F-8629-6138F611D234}">
      <dsp:nvSpPr>
        <dsp:cNvPr id="0" name=""/>
        <dsp:cNvSpPr/>
      </dsp:nvSpPr>
      <dsp:spPr>
        <a:xfrm>
          <a:off x="2683643" y="2528326"/>
          <a:ext cx="300491" cy="2593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644F-50EB-40CA-8853-2F84FD0502FD}">
      <dsp:nvSpPr>
        <dsp:cNvPr id="0" name=""/>
        <dsp:cNvSpPr/>
      </dsp:nvSpPr>
      <dsp:spPr>
        <a:xfrm>
          <a:off x="-31316" y="262407"/>
          <a:ext cx="3626030" cy="29156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3A2F1-B1A6-466F-93D7-BBF95BFDC3B9}">
      <dsp:nvSpPr>
        <dsp:cNvPr id="0" name=""/>
        <dsp:cNvSpPr/>
      </dsp:nvSpPr>
      <dsp:spPr>
        <a:xfrm>
          <a:off x="2828757" y="2976901"/>
          <a:ext cx="300491" cy="2593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739B04C-B67A-6D2B-73C5-6FA7098C2C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5C3CF5-8C9F-2829-7B8B-E88F570A8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8DDEE-89B0-114E-8641-39C0DF9944A1}" type="datetimeFigureOut">
              <a:rPr lang="fr-FR" smtClean="0"/>
              <a:t>10/07/2024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624BB1-E424-87C3-E51D-498705E41E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7DC1B7-50C2-3D55-B446-9B354DE8B3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9338B-53DC-FF43-ABCB-8529DDE0F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1790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23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14875"/>
            <a:ext cx="54864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2816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A62495F-F09C-49E2-90C3-62A8A91A92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3801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51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6508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7689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5565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2298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3669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2411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4006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078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9231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6496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268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 err="1"/>
              <a:t>CTCs</a:t>
            </a:r>
            <a:r>
              <a:rPr lang="fr-FR" altLang="fr-FR" dirty="0"/>
              <a:t> are relevant </a:t>
            </a:r>
            <a:r>
              <a:rPr lang="fr-FR" altLang="fr-FR" dirty="0" err="1"/>
              <a:t>biomarkers</a:t>
            </a:r>
            <a:r>
              <a:rPr lang="fr-FR" altLang="fr-FR" dirty="0"/>
              <a:t> for </a:t>
            </a:r>
            <a:r>
              <a:rPr lang="fr-FR" altLang="fr-FR" dirty="0" err="1"/>
              <a:t>therapeutic</a:t>
            </a:r>
            <a:r>
              <a:rPr lang="fr-FR" altLang="fr-FR" dirty="0"/>
              <a:t> monitoring of </a:t>
            </a:r>
            <a:r>
              <a:rPr lang="en-US" altLang="fr-FR" sz="1200" kern="0" dirty="0">
                <a:ea typeface="ＭＳ Ｐゴシック" charset="-128"/>
              </a:rPr>
              <a:t>disseminated cancers with a poor prognosis or highly resistant to 2nd and 3rd line treatments: lung, advanced breast, colon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4319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 err="1"/>
              <a:t>CTCs</a:t>
            </a:r>
            <a:r>
              <a:rPr lang="fr-FR" altLang="fr-FR" dirty="0"/>
              <a:t> are relevant </a:t>
            </a:r>
            <a:r>
              <a:rPr lang="fr-FR" altLang="fr-FR" dirty="0" err="1"/>
              <a:t>biomarkers</a:t>
            </a:r>
            <a:r>
              <a:rPr lang="fr-FR" altLang="fr-FR" dirty="0"/>
              <a:t> for </a:t>
            </a:r>
            <a:r>
              <a:rPr lang="fr-FR" altLang="fr-FR" dirty="0" err="1"/>
              <a:t>therapeutic</a:t>
            </a:r>
            <a:r>
              <a:rPr lang="fr-FR" altLang="fr-FR" dirty="0"/>
              <a:t> monitoring of </a:t>
            </a:r>
            <a:r>
              <a:rPr lang="en-US" altLang="fr-FR" sz="1200" kern="0" dirty="0">
                <a:ea typeface="ＭＳ Ｐゴシック" charset="-128"/>
              </a:rPr>
              <a:t>disseminated cancers with a poor prognosis or highly resistant to 2nd and 3rd line treatments: lung, advanced breast, colon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43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 err="1"/>
              <a:t>CTCs</a:t>
            </a:r>
            <a:r>
              <a:rPr lang="fr-FR" altLang="fr-FR" dirty="0"/>
              <a:t> are relevant </a:t>
            </a:r>
            <a:r>
              <a:rPr lang="fr-FR" altLang="fr-FR" dirty="0" err="1"/>
              <a:t>biomarkers</a:t>
            </a:r>
            <a:r>
              <a:rPr lang="fr-FR" altLang="fr-FR" dirty="0"/>
              <a:t> for </a:t>
            </a:r>
            <a:r>
              <a:rPr lang="fr-FR" altLang="fr-FR" dirty="0" err="1"/>
              <a:t>therapeutic</a:t>
            </a:r>
            <a:r>
              <a:rPr lang="fr-FR" altLang="fr-FR" dirty="0"/>
              <a:t> monitoring of </a:t>
            </a:r>
            <a:r>
              <a:rPr lang="en-US" altLang="fr-FR" sz="1200" kern="0" dirty="0">
                <a:ea typeface="ＭＳ Ｐゴシック" charset="-128"/>
              </a:rPr>
              <a:t>disseminated cancers with a poor prognosis or highly resistant to 2nd and 3rd line treatments: lung, advanced breast, colon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1798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 err="1"/>
              <a:t>CTCs</a:t>
            </a:r>
            <a:r>
              <a:rPr lang="fr-FR" altLang="fr-FR" dirty="0"/>
              <a:t> are relevant </a:t>
            </a:r>
            <a:r>
              <a:rPr lang="fr-FR" altLang="fr-FR" dirty="0" err="1"/>
              <a:t>biomarkers</a:t>
            </a:r>
            <a:r>
              <a:rPr lang="fr-FR" altLang="fr-FR" dirty="0"/>
              <a:t> for </a:t>
            </a:r>
            <a:r>
              <a:rPr lang="fr-FR" altLang="fr-FR" dirty="0" err="1"/>
              <a:t>therapeutic</a:t>
            </a:r>
            <a:r>
              <a:rPr lang="fr-FR" altLang="fr-FR" dirty="0"/>
              <a:t> monitoring of </a:t>
            </a:r>
            <a:r>
              <a:rPr lang="en-US" altLang="fr-FR" sz="1200" kern="0" dirty="0">
                <a:ea typeface="ＭＳ Ｐゴシック" charset="-128"/>
              </a:rPr>
              <a:t>disseminated cancers with a poor prognosis or highly resistant to 2nd and 3rd line treatments: lung, advanced breast, colon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9556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Contrary</a:t>
            </a:r>
            <a:r>
              <a:rPr lang="fr-FR" dirty="0"/>
              <a:t> to tissue </a:t>
            </a:r>
            <a:r>
              <a:rPr lang="fr-FR" dirty="0" err="1"/>
              <a:t>biopsy</a:t>
            </a:r>
            <a:endParaRPr lang="fr-FR" dirty="0"/>
          </a:p>
          <a:p>
            <a:r>
              <a:rPr lang="fr-FR" dirty="0"/>
              <a:t>Non-invasive=</a:t>
            </a:r>
            <a:r>
              <a:rPr lang="fr-FR" dirty="0" err="1"/>
              <a:t>Frequent</a:t>
            </a:r>
            <a:r>
              <a:rPr lang="fr-FR" dirty="0"/>
              <a:t> </a:t>
            </a:r>
            <a:r>
              <a:rPr lang="fr-FR" dirty="0" err="1"/>
              <a:t>insight+adapted</a:t>
            </a:r>
            <a:r>
              <a:rPr lang="fr-FR" dirty="0"/>
              <a:t> for </a:t>
            </a:r>
            <a:r>
              <a:rPr lang="fr-FR" dirty="0" err="1"/>
              <a:t>tumor</a:t>
            </a:r>
            <a:r>
              <a:rPr lang="fr-FR" dirty="0"/>
              <a:t> not </a:t>
            </a:r>
            <a:r>
              <a:rPr lang="fr-FR" dirty="0" err="1"/>
              <a:t>easily</a:t>
            </a:r>
            <a:r>
              <a:rPr lang="fr-FR" dirty="0"/>
              <a:t> accessible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b="1" kern="0" dirty="0"/>
              <a:t>lung, advanced breast, colon. </a:t>
            </a:r>
            <a:endParaRPr lang="en-US" altLang="fr-FR" kern="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7208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Contrary</a:t>
            </a:r>
            <a:r>
              <a:rPr lang="fr-FR" dirty="0"/>
              <a:t> to tissue </a:t>
            </a:r>
            <a:r>
              <a:rPr lang="fr-FR" dirty="0" err="1"/>
              <a:t>biopsy</a:t>
            </a:r>
            <a:endParaRPr lang="fr-FR" dirty="0"/>
          </a:p>
          <a:p>
            <a:r>
              <a:rPr lang="fr-FR" dirty="0"/>
              <a:t>Non-invasive=</a:t>
            </a:r>
            <a:r>
              <a:rPr lang="fr-FR" dirty="0" err="1"/>
              <a:t>Frequent</a:t>
            </a:r>
            <a:r>
              <a:rPr lang="fr-FR" dirty="0"/>
              <a:t> </a:t>
            </a:r>
            <a:r>
              <a:rPr lang="fr-FR" dirty="0" err="1"/>
              <a:t>insight+adapted</a:t>
            </a:r>
            <a:r>
              <a:rPr lang="fr-FR" dirty="0"/>
              <a:t> for </a:t>
            </a:r>
            <a:r>
              <a:rPr lang="fr-FR" dirty="0" err="1"/>
              <a:t>tumor</a:t>
            </a:r>
            <a:r>
              <a:rPr lang="fr-FR" dirty="0"/>
              <a:t> not </a:t>
            </a:r>
            <a:r>
              <a:rPr lang="fr-FR" dirty="0" err="1"/>
              <a:t>easily</a:t>
            </a:r>
            <a:r>
              <a:rPr lang="fr-FR" dirty="0"/>
              <a:t> accessible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b="1" kern="0" dirty="0"/>
              <a:t>lung, advanced breast, colon. </a:t>
            </a:r>
            <a:endParaRPr lang="en-US" altLang="fr-FR" kern="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604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9267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8951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9403" y="2778498"/>
            <a:ext cx="8640960" cy="1470025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003060"/>
                </a:solidFill>
                <a:latin typeface="Roboto Regular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72683" y="4534272"/>
            <a:ext cx="8534400" cy="1198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E7542B"/>
                </a:solidFill>
                <a:latin typeface="Roboto Regular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371" y="130622"/>
            <a:ext cx="10972800" cy="490066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3060"/>
                </a:solidFill>
                <a:latin typeface="Roboto Regular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371" y="836712"/>
            <a:ext cx="10972800" cy="5328592"/>
          </a:xfrm>
          <a:prstGeom prst="rect">
            <a:avLst/>
          </a:prstGeom>
        </p:spPr>
        <p:txBody>
          <a:bodyPr/>
          <a:lstStyle>
            <a:lvl1pPr>
              <a:buClr>
                <a:srgbClr val="E7542B"/>
              </a:buClr>
              <a:defRPr sz="2400">
                <a:solidFill>
                  <a:srgbClr val="003060"/>
                </a:solidFill>
                <a:latin typeface="Roboto Regular"/>
              </a:defRPr>
            </a:lvl1pPr>
            <a:lvl2pPr>
              <a:buClr>
                <a:srgbClr val="E7542B"/>
              </a:buClr>
              <a:defRPr sz="2000">
                <a:solidFill>
                  <a:srgbClr val="003060"/>
                </a:solidFill>
                <a:latin typeface="Roboto Regular"/>
              </a:defRPr>
            </a:lvl2pPr>
            <a:lvl3pPr>
              <a:buClr>
                <a:srgbClr val="E7542B"/>
              </a:buClr>
              <a:defRPr sz="1800">
                <a:solidFill>
                  <a:srgbClr val="003060"/>
                </a:solidFill>
                <a:latin typeface="Roboto Regular"/>
              </a:defRPr>
            </a:lvl3pPr>
            <a:lvl4pPr>
              <a:buClr>
                <a:srgbClr val="E7542B"/>
              </a:buClr>
              <a:defRPr sz="1600">
                <a:solidFill>
                  <a:srgbClr val="003060"/>
                </a:solidFill>
                <a:latin typeface="Roboto Regular"/>
              </a:defRPr>
            </a:lvl4pPr>
            <a:lvl5pPr>
              <a:buClr>
                <a:srgbClr val="E7542B"/>
              </a:buClr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</a:defRPr>
            </a:lvl6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5"/>
            <a:endParaRPr lang="fr-FR" dirty="0"/>
          </a:p>
          <a:p>
            <a:pPr lvl="5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04C215-6770-C4FD-84CF-6D43C1F8F132}"/>
              </a:ext>
            </a:extLst>
          </p:cNvPr>
          <p:cNvSpPr/>
          <p:nvPr userDrawn="1"/>
        </p:nvSpPr>
        <p:spPr>
          <a:xfrm>
            <a:off x="8256240" y="6381328"/>
            <a:ext cx="93610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rgbClr val="003060"/>
                </a:solidFill>
                <a:latin typeface="Roboto Regular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836712"/>
            <a:ext cx="5384800" cy="5289451"/>
          </a:xfrm>
          <a:prstGeom prst="rect">
            <a:avLst/>
          </a:prstGeom>
          <a:ln>
            <a:solidFill>
              <a:srgbClr val="003060"/>
            </a:solidFill>
          </a:ln>
        </p:spPr>
        <p:txBody>
          <a:bodyPr/>
          <a:lstStyle>
            <a:lvl1pPr>
              <a:buClr>
                <a:srgbClr val="E7542B"/>
              </a:buClr>
              <a:defRPr sz="2000">
                <a:solidFill>
                  <a:srgbClr val="003060"/>
                </a:solidFill>
                <a:latin typeface="Roboto Regular"/>
              </a:defRPr>
            </a:lvl1pPr>
            <a:lvl2pPr>
              <a:buClr>
                <a:srgbClr val="E7542B"/>
              </a:buClr>
              <a:defRPr sz="1800">
                <a:solidFill>
                  <a:srgbClr val="003060"/>
                </a:solidFill>
                <a:latin typeface="Roboto Regular"/>
              </a:defRPr>
            </a:lvl2pPr>
            <a:lvl3pPr>
              <a:buClr>
                <a:srgbClr val="E7542B"/>
              </a:buClr>
              <a:defRPr sz="1600">
                <a:solidFill>
                  <a:srgbClr val="003060"/>
                </a:solidFill>
                <a:latin typeface="Roboto Regular"/>
              </a:defRPr>
            </a:lvl3pPr>
            <a:lvl4pPr>
              <a:buClr>
                <a:srgbClr val="E7542B"/>
              </a:buClr>
              <a:defRPr sz="1400">
                <a:solidFill>
                  <a:srgbClr val="003060"/>
                </a:solidFill>
                <a:latin typeface="Roboto Regular"/>
              </a:defRPr>
            </a:lvl4pPr>
            <a:lvl5pPr>
              <a:buClr>
                <a:srgbClr val="E7542B"/>
              </a:buClr>
              <a:defRPr sz="1400">
                <a:solidFill>
                  <a:srgbClr val="003060"/>
                </a:solidFill>
                <a:latin typeface="Roboto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836712"/>
            <a:ext cx="5384800" cy="5289451"/>
          </a:xfrm>
          <a:prstGeom prst="rect">
            <a:avLst/>
          </a:prstGeom>
          <a:ln>
            <a:solidFill>
              <a:srgbClr val="003060"/>
            </a:solidFill>
          </a:ln>
        </p:spPr>
        <p:txBody>
          <a:bodyPr/>
          <a:lstStyle>
            <a:lvl1pPr>
              <a:buClr>
                <a:srgbClr val="E7542B"/>
              </a:buClr>
              <a:defRPr sz="2000">
                <a:solidFill>
                  <a:srgbClr val="003060"/>
                </a:solidFill>
                <a:latin typeface="Roboto Regular"/>
              </a:defRPr>
            </a:lvl1pPr>
            <a:lvl2pPr>
              <a:buClr>
                <a:srgbClr val="E7542B"/>
              </a:buClr>
              <a:defRPr sz="1800">
                <a:solidFill>
                  <a:srgbClr val="003060"/>
                </a:solidFill>
                <a:latin typeface="Roboto Regular"/>
              </a:defRPr>
            </a:lvl2pPr>
            <a:lvl3pPr>
              <a:buClr>
                <a:srgbClr val="E7542B"/>
              </a:buClr>
              <a:defRPr sz="1600">
                <a:solidFill>
                  <a:srgbClr val="003060"/>
                </a:solidFill>
                <a:latin typeface="Roboto Regular"/>
              </a:defRPr>
            </a:lvl3pPr>
            <a:lvl4pPr>
              <a:buClr>
                <a:srgbClr val="E7542B"/>
              </a:buClr>
              <a:defRPr sz="1400">
                <a:solidFill>
                  <a:srgbClr val="003060"/>
                </a:solidFill>
                <a:latin typeface="Roboto Regular"/>
              </a:defRPr>
            </a:lvl4pPr>
            <a:lvl5pPr>
              <a:buClr>
                <a:srgbClr val="E7542B"/>
              </a:buClr>
              <a:defRPr sz="1400">
                <a:solidFill>
                  <a:srgbClr val="003060"/>
                </a:solidFill>
                <a:latin typeface="Roboto Regula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31371" y="116632"/>
            <a:ext cx="10972800" cy="490066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3060"/>
                </a:solidFill>
                <a:latin typeface="Roboto Regular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490066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3060"/>
                </a:solidFill>
                <a:latin typeface="Roboto Regular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392" y="836712"/>
            <a:ext cx="5386917" cy="639762"/>
          </a:xfrm>
          <a:prstGeom prst="rect">
            <a:avLst/>
          </a:prstGeom>
          <a:solidFill>
            <a:srgbClr val="E7542B"/>
          </a:solidFill>
        </p:spPr>
        <p:txBody>
          <a:bodyPr anchor="b"/>
          <a:lstStyle>
            <a:lvl1pPr marL="0" indent="0">
              <a:buNone/>
              <a:defRPr sz="2000" b="0">
                <a:solidFill>
                  <a:schemeClr val="bg1"/>
                </a:solidFill>
                <a:latin typeface="Roboto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484785"/>
            <a:ext cx="5386917" cy="4641379"/>
          </a:xfrm>
          <a:prstGeom prst="rect">
            <a:avLst/>
          </a:prstGeom>
        </p:spPr>
        <p:txBody>
          <a:bodyPr/>
          <a:lstStyle>
            <a:lvl1pPr>
              <a:buClr>
                <a:srgbClr val="E7542B"/>
              </a:buClr>
              <a:defRPr sz="2000">
                <a:solidFill>
                  <a:srgbClr val="003060"/>
                </a:solidFill>
                <a:latin typeface="Roboto Regular"/>
              </a:defRPr>
            </a:lvl1pPr>
            <a:lvl2pPr>
              <a:buClr>
                <a:srgbClr val="E7542B"/>
              </a:buClr>
              <a:defRPr sz="1800">
                <a:solidFill>
                  <a:srgbClr val="003060"/>
                </a:solidFill>
                <a:latin typeface="Roboto Regular"/>
              </a:defRPr>
            </a:lvl2pPr>
            <a:lvl3pPr>
              <a:buClr>
                <a:srgbClr val="E7542B"/>
              </a:buClr>
              <a:defRPr sz="1600">
                <a:solidFill>
                  <a:srgbClr val="003060"/>
                </a:solidFill>
                <a:latin typeface="Roboto Regular"/>
              </a:defRPr>
            </a:lvl3pPr>
            <a:lvl4pPr>
              <a:buClr>
                <a:srgbClr val="E7542B"/>
              </a:buClr>
              <a:defRPr sz="1400">
                <a:solidFill>
                  <a:srgbClr val="003060"/>
                </a:solidFill>
                <a:latin typeface="Roboto Regular"/>
              </a:defRPr>
            </a:lvl4pPr>
            <a:lvl5pPr>
              <a:buClr>
                <a:srgbClr val="E7542B"/>
              </a:buClr>
              <a:defRPr sz="1400">
                <a:solidFill>
                  <a:srgbClr val="003060"/>
                </a:solidFill>
                <a:latin typeface="Roboto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0"/>
          </p:nvPr>
        </p:nvSpPr>
        <p:spPr>
          <a:xfrm>
            <a:off x="6277702" y="836712"/>
            <a:ext cx="5386917" cy="639762"/>
          </a:xfrm>
          <a:prstGeom prst="rect">
            <a:avLst/>
          </a:prstGeom>
          <a:solidFill>
            <a:srgbClr val="E7542B"/>
          </a:solidFill>
        </p:spPr>
        <p:txBody>
          <a:bodyPr anchor="b"/>
          <a:lstStyle>
            <a:lvl1pPr marL="0" indent="0">
              <a:buNone/>
              <a:defRPr sz="2000" b="0">
                <a:solidFill>
                  <a:schemeClr val="bg1"/>
                </a:solidFill>
                <a:latin typeface="Roboto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1"/>
          </p:nvPr>
        </p:nvSpPr>
        <p:spPr>
          <a:xfrm>
            <a:off x="6263910" y="1484785"/>
            <a:ext cx="5386917" cy="4641379"/>
          </a:xfrm>
          <a:prstGeom prst="rect">
            <a:avLst/>
          </a:prstGeom>
        </p:spPr>
        <p:txBody>
          <a:bodyPr/>
          <a:lstStyle>
            <a:lvl1pPr>
              <a:buClr>
                <a:srgbClr val="E7542B"/>
              </a:buClr>
              <a:defRPr sz="2000">
                <a:solidFill>
                  <a:srgbClr val="003060"/>
                </a:solidFill>
                <a:latin typeface="Roboto Regular"/>
              </a:defRPr>
            </a:lvl1pPr>
            <a:lvl2pPr>
              <a:buClr>
                <a:srgbClr val="E7542B"/>
              </a:buClr>
              <a:defRPr sz="1800">
                <a:solidFill>
                  <a:srgbClr val="003060"/>
                </a:solidFill>
                <a:latin typeface="Roboto Regular"/>
              </a:defRPr>
            </a:lvl2pPr>
            <a:lvl3pPr>
              <a:buClr>
                <a:srgbClr val="E7542B"/>
              </a:buClr>
              <a:defRPr sz="1600">
                <a:solidFill>
                  <a:srgbClr val="003060"/>
                </a:solidFill>
                <a:latin typeface="Roboto Regular"/>
              </a:defRPr>
            </a:lvl3pPr>
            <a:lvl4pPr>
              <a:buClr>
                <a:srgbClr val="E7542B"/>
              </a:buClr>
              <a:defRPr sz="1400">
                <a:solidFill>
                  <a:srgbClr val="003060"/>
                </a:solidFill>
                <a:latin typeface="Roboto Regular"/>
              </a:defRPr>
            </a:lvl4pPr>
            <a:lvl5pPr>
              <a:buClr>
                <a:srgbClr val="E7542B"/>
              </a:buClr>
              <a:defRPr sz="1400">
                <a:solidFill>
                  <a:srgbClr val="003060"/>
                </a:solidFill>
                <a:latin typeface="Roboto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360" y="72008"/>
            <a:ext cx="109728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2800" dirty="0">
                <a:solidFill>
                  <a:srgbClr val="003060"/>
                </a:solidFill>
                <a:latin typeface="Roboto Regular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764704"/>
            <a:ext cx="4011084" cy="670396"/>
          </a:xfrm>
          <a:prstGeom prst="rect">
            <a:avLst/>
          </a:prstGeom>
          <a:solidFill>
            <a:srgbClr val="009430"/>
          </a:solidFill>
        </p:spPr>
        <p:txBody>
          <a:bodyPr anchor="b"/>
          <a:lstStyle>
            <a:lvl1pPr algn="l">
              <a:defRPr sz="2000" b="0">
                <a:solidFill>
                  <a:schemeClr val="bg1"/>
                </a:solidFill>
                <a:latin typeface="Roboto Regular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764705"/>
            <a:ext cx="6815667" cy="5361459"/>
          </a:xfrm>
          <a:prstGeom prst="rect">
            <a:avLst/>
          </a:prstGeom>
        </p:spPr>
        <p:txBody>
          <a:bodyPr/>
          <a:lstStyle>
            <a:lvl1pPr>
              <a:buClr>
                <a:srgbClr val="009430"/>
              </a:buClr>
              <a:defRPr sz="2400">
                <a:solidFill>
                  <a:srgbClr val="003060"/>
                </a:solidFill>
                <a:latin typeface="Roboto Regular"/>
              </a:defRPr>
            </a:lvl1pPr>
            <a:lvl2pPr>
              <a:buClr>
                <a:srgbClr val="009430"/>
              </a:buClr>
              <a:defRPr sz="2000">
                <a:solidFill>
                  <a:srgbClr val="003060"/>
                </a:solidFill>
                <a:latin typeface="Roboto Regular"/>
              </a:defRPr>
            </a:lvl2pPr>
            <a:lvl3pPr>
              <a:buClr>
                <a:srgbClr val="009430"/>
              </a:buClr>
              <a:defRPr sz="1800">
                <a:solidFill>
                  <a:srgbClr val="003060"/>
                </a:solidFill>
                <a:latin typeface="Roboto Regular"/>
              </a:defRPr>
            </a:lvl3pPr>
            <a:lvl4pPr>
              <a:buClr>
                <a:srgbClr val="009430"/>
              </a:buClr>
              <a:defRPr sz="1600">
                <a:solidFill>
                  <a:srgbClr val="003060"/>
                </a:solidFill>
                <a:latin typeface="Roboto Regular"/>
              </a:defRPr>
            </a:lvl4pPr>
            <a:lvl5pPr>
              <a:buClr>
                <a:srgbClr val="009430"/>
              </a:buClr>
              <a:defRPr sz="1600">
                <a:solidFill>
                  <a:srgbClr val="003060"/>
                </a:solidFill>
                <a:latin typeface="Roboto Regular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Roboto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solidFill>
            <a:srgbClr val="E7542B"/>
          </a:solidFill>
        </p:spPr>
        <p:txBody>
          <a:bodyPr anchor="b"/>
          <a:lstStyle>
            <a:lvl1pPr algn="l">
              <a:defRPr sz="2000" b="0">
                <a:solidFill>
                  <a:schemeClr val="bg1"/>
                </a:solidFill>
                <a:latin typeface="Roboto Regular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3060"/>
                </a:solidFill>
                <a:latin typeface="Roboto Regula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1532467" y="6369050"/>
            <a:ext cx="774923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rgbClr val="003060"/>
                </a:solidFill>
                <a:latin typeface="Roboto Regular"/>
                <a:cs typeface="Arial"/>
              </a:rPr>
              <a:t>Institut des Nanotechnologies de Lyon UMR CNRS 5270         	</a:t>
            </a:r>
            <a:r>
              <a:rPr lang="en-GB" sz="900" i="1" dirty="0">
                <a:solidFill>
                  <a:srgbClr val="003060"/>
                </a:solidFill>
                <a:latin typeface="Roboto Regular"/>
                <a:cs typeface="Arial"/>
              </a:rPr>
              <a:t>		</a:t>
            </a:r>
            <a:r>
              <a:rPr lang="en-GB" sz="900" dirty="0">
                <a:solidFill>
                  <a:srgbClr val="003060"/>
                </a:solidFill>
                <a:latin typeface="Roboto Regular"/>
                <a:cs typeface="Arial"/>
              </a:rPr>
              <a:t>	</a:t>
            </a:r>
            <a:r>
              <a:rPr lang="en-GB" sz="900" baseline="0" dirty="0">
                <a:solidFill>
                  <a:srgbClr val="003060"/>
                </a:solidFill>
                <a:latin typeface="Roboto Regular"/>
                <a:cs typeface="Arial"/>
              </a:rPr>
              <a:t>         </a:t>
            </a:r>
            <a:r>
              <a:rPr lang="en-GB" sz="900" dirty="0">
                <a:solidFill>
                  <a:srgbClr val="003060"/>
                </a:solidFill>
                <a:latin typeface="Roboto Regular"/>
                <a:cs typeface="Arial"/>
              </a:rPr>
              <a:t> </a:t>
            </a:r>
            <a:r>
              <a:rPr lang="fr-FR" sz="900" dirty="0">
                <a:solidFill>
                  <a:srgbClr val="003060"/>
                </a:solidFill>
                <a:latin typeface="Roboto Regular"/>
                <a:cs typeface="Arial"/>
              </a:rPr>
              <a:t>http://inl.cnrs.fr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1678518" y="6669088"/>
            <a:ext cx="10274300" cy="0"/>
          </a:xfrm>
          <a:prstGeom prst="line">
            <a:avLst/>
          </a:prstGeom>
          <a:noFill/>
          <a:ln w="19050">
            <a:solidFill>
              <a:srgbClr val="00306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V="1">
            <a:off x="11952817" y="1341438"/>
            <a:ext cx="0" cy="5327650"/>
          </a:xfrm>
          <a:prstGeom prst="line">
            <a:avLst/>
          </a:prstGeom>
          <a:noFill/>
          <a:ln w="19050">
            <a:solidFill>
              <a:srgbClr val="00306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431800" y="657658"/>
            <a:ext cx="10464800" cy="0"/>
          </a:xfrm>
          <a:prstGeom prst="line">
            <a:avLst/>
          </a:prstGeom>
          <a:noFill/>
          <a:ln w="19050">
            <a:solidFill>
              <a:srgbClr val="E7542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Logo-INL-normal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07"/>
          <a:stretch/>
        </p:blipFill>
        <p:spPr>
          <a:xfrm>
            <a:off x="90802" y="6144786"/>
            <a:ext cx="1204665" cy="668591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11760629" y="0"/>
            <a:ext cx="431371" cy="246221"/>
          </a:xfrm>
          <a:prstGeom prst="rect">
            <a:avLst/>
          </a:prstGeom>
          <a:solidFill>
            <a:srgbClr val="E7542B"/>
          </a:solidFill>
        </p:spPr>
        <p:txBody>
          <a:bodyPr wrap="square" rtlCol="0">
            <a:spAutoFit/>
          </a:bodyPr>
          <a:lstStyle/>
          <a:p>
            <a:pPr algn="ctr"/>
            <a:fld id="{D9A36DDC-9E3F-4702-ACE5-A1B743BD69B4}" type="slidenum">
              <a:rPr lang="fr-FR" sz="1000" smtClean="0">
                <a:solidFill>
                  <a:schemeClr val="bg1"/>
                </a:solidFill>
              </a:rPr>
              <a:pPr algn="ctr"/>
              <a:t>‹N°›</a:t>
            </a:fld>
            <a:r>
              <a:rPr lang="fr-FR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167D7F-2DFB-1C10-1F62-5EC8225BE005}"/>
              </a:ext>
            </a:extLst>
          </p:cNvPr>
          <p:cNvSpPr/>
          <p:nvPr userDrawn="1"/>
        </p:nvSpPr>
        <p:spPr>
          <a:xfrm>
            <a:off x="8256240" y="6381328"/>
            <a:ext cx="93610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jpeg"/><Relationship Id="rId7" Type="http://schemas.microsoft.com/office/2014/relationships/chartEx" Target="../charts/chartEx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0.png"/><Relationship Id="rId4" Type="http://schemas.openxmlformats.org/officeDocument/2006/relationships/image" Target="../media/image500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9.jpeg"/><Relationship Id="rId4" Type="http://schemas.openxmlformats.org/officeDocument/2006/relationships/image" Target="../media/image55.jpe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m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abc.com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-INL-norm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68352" cy="1207295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ctrTitle"/>
          </p:nvPr>
        </p:nvSpPr>
        <p:spPr>
          <a:xfrm>
            <a:off x="1870968" y="2393775"/>
            <a:ext cx="7992888" cy="11989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Automatisation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renouvellement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milieu de culture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cellulaire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4148C5-F65D-A79B-ECC7-F6BD0E672D9C}"/>
              </a:ext>
            </a:extLst>
          </p:cNvPr>
          <p:cNvSpPr/>
          <p:nvPr/>
        </p:nvSpPr>
        <p:spPr>
          <a:xfrm>
            <a:off x="144016" y="6165304"/>
            <a:ext cx="451182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C8D93B-F2CB-96E8-B279-0F21BA2A9D57}"/>
              </a:ext>
            </a:extLst>
          </p:cNvPr>
          <p:cNvSpPr/>
          <p:nvPr/>
        </p:nvSpPr>
        <p:spPr>
          <a:xfrm>
            <a:off x="28992" y="6381328"/>
            <a:ext cx="14958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AFD8739-7629-9611-421A-23EBD20D9ABE}"/>
              </a:ext>
            </a:extLst>
          </p:cNvPr>
          <p:cNvSpPr txBox="1"/>
          <p:nvPr/>
        </p:nvSpPr>
        <p:spPr>
          <a:xfrm>
            <a:off x="1139168" y="4507787"/>
            <a:ext cx="991366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Princesse </a:t>
            </a:r>
            <a:r>
              <a:rPr lang="fr-FR" dirty="0" err="1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Agbenda</a:t>
            </a:r>
            <a:r>
              <a:rPr lang="fr-FR" baseline="30000" dirty="0" err="1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a</a:t>
            </a:r>
            <a:r>
              <a:rPr lang="fr-FR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, Valentin </a:t>
            </a:r>
            <a:r>
              <a:rPr lang="fr-FR" dirty="0" err="1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Chalut</a:t>
            </a:r>
            <a:r>
              <a:rPr lang="fr-FR" baseline="30000" dirty="0" err="1">
                <a:solidFill>
                  <a:srgbClr val="003060"/>
                </a:solidFill>
                <a:effectLst/>
                <a:latin typeface="Roboto Regular"/>
                <a:ea typeface="Times New Roman" panose="02020603050405020304" pitchFamily="18" charset="0"/>
              </a:rPr>
              <a:t>b</a:t>
            </a:r>
            <a:r>
              <a:rPr lang="fr-FR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, Caterina </a:t>
            </a:r>
            <a:r>
              <a:rPr lang="fr-FR" dirty="0" err="1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Tomba</a:t>
            </a:r>
            <a:r>
              <a:rPr lang="fr-FR" baseline="30000" dirty="0" err="1">
                <a:solidFill>
                  <a:srgbClr val="003060"/>
                </a:solidFill>
                <a:effectLst/>
                <a:latin typeface="Roboto Regular"/>
                <a:ea typeface="Times New Roman" panose="02020603050405020304" pitchFamily="18" charset="0"/>
              </a:rPr>
              <a:t>b</a:t>
            </a:r>
            <a:r>
              <a:rPr lang="fr-FR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,</a:t>
            </a:r>
            <a:r>
              <a:rPr lang="fr-FR" dirty="0">
                <a:solidFill>
                  <a:srgbClr val="003060"/>
                </a:solidFill>
                <a:effectLst/>
                <a:latin typeface="Roboto Regular"/>
                <a:ea typeface="Times New Roman" panose="02020603050405020304" pitchFamily="18" charset="0"/>
              </a:rPr>
              <a:t> Anne-Laure </a:t>
            </a:r>
            <a:r>
              <a:rPr lang="fr-FR" dirty="0" err="1">
                <a:solidFill>
                  <a:srgbClr val="003060"/>
                </a:solidFill>
                <a:effectLst/>
                <a:latin typeface="Roboto Regular"/>
                <a:ea typeface="Times New Roman" panose="02020603050405020304" pitchFamily="18" charset="0"/>
              </a:rPr>
              <a:t>Deman</a:t>
            </a:r>
            <a:r>
              <a:rPr lang="fr-FR" baseline="30000" dirty="0" err="1">
                <a:solidFill>
                  <a:srgbClr val="003060"/>
                </a:solidFill>
                <a:effectLst/>
                <a:latin typeface="Roboto Regular"/>
                <a:ea typeface="Times New Roman" panose="02020603050405020304" pitchFamily="18" charset="0"/>
              </a:rPr>
              <a:t>a,b</a:t>
            </a:r>
            <a:r>
              <a:rPr lang="fr-FR" dirty="0">
                <a:solidFill>
                  <a:srgbClr val="003060"/>
                </a:solidFill>
                <a:effectLst/>
                <a:latin typeface="Roboto Regular"/>
                <a:ea typeface="Times New Roman" panose="02020603050405020304" pitchFamily="18" charset="0"/>
              </a:rPr>
              <a:t> </a:t>
            </a:r>
          </a:p>
          <a:p>
            <a:pPr algn="ctr"/>
            <a:br>
              <a:rPr lang="fr-FR" sz="2000" b="1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</a:br>
            <a:r>
              <a:rPr lang="fr-FR" sz="1600" i="1" baseline="30000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a </a:t>
            </a:r>
            <a:r>
              <a:rPr lang="fr-FR" sz="1600" i="1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Département GEP, Univ. Lyon1, France</a:t>
            </a:r>
          </a:p>
          <a:p>
            <a:pPr algn="ctr"/>
            <a:r>
              <a:rPr lang="fr-FR" sz="1600" b="1" baseline="30000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b</a:t>
            </a:r>
            <a:r>
              <a:rPr lang="fr-FR" sz="2000" baseline="30000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 </a:t>
            </a:r>
            <a:r>
              <a:rPr lang="fr-FR" sz="1600" i="1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  <a:t>Institut des Nanotechnologies de Lyon INL- UMR 5270, Lyon, France</a:t>
            </a:r>
          </a:p>
          <a:p>
            <a:pPr algn="ctr"/>
            <a:br>
              <a:rPr lang="fr-FR" sz="1600" i="1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</a:br>
            <a:br>
              <a:rPr lang="fr-FR" sz="1400" dirty="0">
                <a:solidFill>
                  <a:srgbClr val="003060"/>
                </a:solidFill>
                <a:latin typeface="Roboto Regular"/>
                <a:ea typeface="Times New Roman" panose="02020603050405020304" pitchFamily="18" charset="0"/>
              </a:rPr>
            </a:br>
            <a:endParaRPr lang="fr-FR" sz="1400" dirty="0">
              <a:solidFill>
                <a:srgbClr val="003060"/>
              </a:solidFill>
              <a:latin typeface="Roboto Regular"/>
            </a:endParaRPr>
          </a:p>
        </p:txBody>
      </p:sp>
      <p:pic>
        <p:nvPicPr>
          <p:cNvPr id="5" name="Image 4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D763FCBF-CF24-116E-195D-BA564A42F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6207071"/>
            <a:ext cx="2827577" cy="67831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A7BDC15-96BA-F7A6-4043-AE9824A2A464}"/>
              </a:ext>
            </a:extLst>
          </p:cNvPr>
          <p:cNvCxnSpPr>
            <a:cxnSpLocks/>
          </p:cNvCxnSpPr>
          <p:nvPr/>
        </p:nvCxnSpPr>
        <p:spPr>
          <a:xfrm>
            <a:off x="1779425" y="3233738"/>
            <a:ext cx="1724287" cy="0"/>
          </a:xfrm>
          <a:prstGeom prst="straightConnector1">
            <a:avLst/>
          </a:prstGeom>
          <a:ln w="76200">
            <a:gradFill flip="none" rotWithShape="1">
              <a:gsLst>
                <a:gs pos="0">
                  <a:srgbClr val="F1BE7F"/>
                </a:gs>
                <a:gs pos="100000">
                  <a:schemeClr val="accent4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847A36C-85E3-8EDA-2B5C-F943082318FF}"/>
              </a:ext>
            </a:extLst>
          </p:cNvPr>
          <p:cNvCxnSpPr>
            <a:cxnSpLocks/>
          </p:cNvCxnSpPr>
          <p:nvPr/>
        </p:nvCxnSpPr>
        <p:spPr>
          <a:xfrm flipV="1">
            <a:off x="1779425" y="4696906"/>
            <a:ext cx="1724287" cy="171340"/>
          </a:xfrm>
          <a:prstGeom prst="straightConnector1">
            <a:avLst/>
          </a:prstGeom>
          <a:ln w="76200">
            <a:gradFill flip="none" rotWithShape="1">
              <a:gsLst>
                <a:gs pos="0">
                  <a:srgbClr val="A3A3E0"/>
                </a:gs>
                <a:gs pos="100000">
                  <a:schemeClr val="accent2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9A5F4B4-827D-B64E-4A6B-2CEFEAE44150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4240213"/>
            <a:ext cx="1874838" cy="1535112"/>
            <a:chOff x="328537" y="3429000"/>
            <a:chExt cx="2494231" cy="204213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110C00A-B995-ABA4-6A0D-4FDD8A454FE4}"/>
                </a:ext>
              </a:extLst>
            </p:cNvPr>
            <p:cNvSpPr/>
            <p:nvPr/>
          </p:nvSpPr>
          <p:spPr>
            <a:xfrm>
              <a:off x="624212" y="3429000"/>
              <a:ext cx="1902881" cy="1904868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>
                <a:solidFill>
                  <a:srgbClr val="003060"/>
                </a:solidFill>
              </a:endParaRPr>
            </a:p>
          </p:txBody>
        </p:sp>
        <p:sp>
          <p:nvSpPr>
            <p:cNvPr id="13" name="Forme libre : forme 33">
              <a:extLst>
                <a:ext uri="{FF2B5EF4-FFF2-40B4-BE49-F238E27FC236}">
                  <a16:creationId xmlns:a16="http://schemas.microsoft.com/office/drawing/2014/main" id="{15B2FFAE-DF2C-0CA0-5C90-EAEA7ECD5806}"/>
                </a:ext>
              </a:extLst>
            </p:cNvPr>
            <p:cNvSpPr/>
            <p:nvPr/>
          </p:nvSpPr>
          <p:spPr>
            <a:xfrm>
              <a:off x="328537" y="5110014"/>
              <a:ext cx="2494231" cy="361122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en-GB" sz="1200" dirty="0">
                <a:solidFill>
                  <a:srgbClr val="003060"/>
                </a:solidFill>
              </a:endParaRPr>
            </a:p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GB" sz="1200" dirty="0">
                  <a:solidFill>
                    <a:srgbClr val="003060"/>
                  </a:solidFill>
                </a:rPr>
                <a:t>Culture of organoids</a:t>
              </a:r>
            </a:p>
            <a:p>
              <a:pPr marL="285750" lvl="1" indent="-285750" algn="ctr" defTabSz="128905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en-GB" sz="1200" dirty="0">
                <a:solidFill>
                  <a:srgbClr val="003060"/>
                </a:solidFill>
              </a:endParaRPr>
            </a:p>
          </p:txBody>
        </p:sp>
        <p:pic>
          <p:nvPicPr>
            <p:cNvPr id="14" name="Picture 2" descr="Organoid News | Science News">
              <a:extLst>
                <a:ext uri="{FF2B5EF4-FFF2-40B4-BE49-F238E27FC236}">
                  <a16:creationId xmlns:a16="http://schemas.microsoft.com/office/drawing/2014/main" id="{63898E3D-A897-DD89-5CC5-15F307B80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73424" y="3600057"/>
              <a:ext cx="1404457" cy="14043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352AFC4-D917-39F4-88B5-77F085DF528F}"/>
              </a:ext>
            </a:extLst>
          </p:cNvPr>
          <p:cNvGrpSpPr>
            <a:grpSpLocks/>
          </p:cNvGrpSpPr>
          <p:nvPr/>
        </p:nvGrpSpPr>
        <p:grpSpPr bwMode="auto">
          <a:xfrm>
            <a:off x="3716338" y="1601788"/>
            <a:ext cx="3243262" cy="4157662"/>
            <a:chOff x="8328232" y="1513913"/>
            <a:chExt cx="3244137" cy="415786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A6FB3E2-ECAB-EE82-E657-A94D9698E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8232" y="1513913"/>
              <a:ext cx="3244137" cy="3244137"/>
            </a:xfrm>
            <a:prstGeom prst="rect">
              <a:avLst/>
            </a:prstGeom>
            <a:ln w="38100">
              <a:gradFill>
                <a:gsLst>
                  <a:gs pos="50000">
                    <a:schemeClr val="accent4"/>
                  </a:gs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</p:pic>
        <p:sp>
          <p:nvSpPr>
            <p:cNvPr id="17" name="Forme libre : forme 293">
              <a:extLst>
                <a:ext uri="{FF2B5EF4-FFF2-40B4-BE49-F238E27FC236}">
                  <a16:creationId xmlns:a16="http://schemas.microsoft.com/office/drawing/2014/main" id="{1E15AE41-B14C-BDE1-5006-14DDA18D8FA5}"/>
                </a:ext>
              </a:extLst>
            </p:cNvPr>
            <p:cNvSpPr/>
            <p:nvPr/>
          </p:nvSpPr>
          <p:spPr>
            <a:xfrm>
              <a:off x="8774439" y="4608104"/>
              <a:ext cx="2331079" cy="1063678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GB" sz="1600" dirty="0">
                  <a:solidFill>
                    <a:srgbClr val="003060"/>
                  </a:solidFill>
                </a:rPr>
                <a:t>Culture </a:t>
              </a:r>
              <a:r>
                <a:rPr lang="en-GB" sz="1600" dirty="0" err="1">
                  <a:solidFill>
                    <a:srgbClr val="003060"/>
                  </a:solidFill>
                </a:rPr>
                <a:t>d'organoïdes</a:t>
              </a:r>
              <a:r>
                <a:rPr lang="en-GB" sz="1600" dirty="0">
                  <a:solidFill>
                    <a:srgbClr val="003060"/>
                  </a:solidFill>
                </a:rPr>
                <a:t> sur des </a:t>
              </a:r>
              <a:r>
                <a:rPr lang="en-GB" sz="1600" dirty="0" err="1">
                  <a:solidFill>
                    <a:srgbClr val="003060"/>
                  </a:solidFill>
                </a:rPr>
                <a:t>substrats</a:t>
              </a:r>
              <a:r>
                <a:rPr lang="en-GB" sz="1600" dirty="0">
                  <a:solidFill>
                    <a:srgbClr val="003060"/>
                  </a:solidFill>
                </a:rPr>
                <a:t> mobiles et </a:t>
              </a:r>
              <a:r>
                <a:rPr lang="en-GB" sz="1600" dirty="0" err="1">
                  <a:solidFill>
                    <a:srgbClr val="003060"/>
                  </a:solidFill>
                </a:rPr>
                <a:t>microstructurés</a:t>
              </a:r>
              <a:endParaRPr lang="en-GB" sz="1600" dirty="0">
                <a:solidFill>
                  <a:srgbClr val="003060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248285-00A0-FBB5-EBDE-B4B66968A018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777875"/>
            <a:ext cx="1733550" cy="1611314"/>
            <a:chOff x="399134" y="777419"/>
            <a:chExt cx="1733750" cy="1612103"/>
          </a:xfrm>
        </p:grpSpPr>
        <p:grpSp>
          <p:nvGrpSpPr>
            <p:cNvPr id="19" name="Groupe 59">
              <a:extLst>
                <a:ext uri="{FF2B5EF4-FFF2-40B4-BE49-F238E27FC236}">
                  <a16:creationId xmlns:a16="http://schemas.microsoft.com/office/drawing/2014/main" id="{174EB19C-344C-160E-0E49-E98333BC6D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802" y="777419"/>
              <a:ext cx="1450824" cy="1170322"/>
              <a:chOff x="2739188" y="2464860"/>
              <a:chExt cx="1111168" cy="746756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F674FF3A-CE62-163B-11A4-159D3386B4B9}"/>
                  </a:ext>
                </a:extLst>
              </p:cNvPr>
              <p:cNvSpPr/>
              <p:nvPr/>
            </p:nvSpPr>
            <p:spPr>
              <a:xfrm>
                <a:off x="2739178" y="2464860"/>
                <a:ext cx="1111412" cy="746909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fr-FR" dirty="0">
                  <a:solidFill>
                    <a:srgbClr val="003060"/>
                  </a:solidFill>
                </a:endParaRPr>
              </a:p>
            </p:txBody>
          </p:sp>
          <p:sp>
            <p:nvSpPr>
              <p:cNvPr id="22" name="Forme libre : forme 61">
                <a:extLst>
                  <a:ext uri="{FF2B5EF4-FFF2-40B4-BE49-F238E27FC236}">
                    <a16:creationId xmlns:a16="http://schemas.microsoft.com/office/drawing/2014/main" id="{809F4E20-E5ED-59B8-9B1E-7236ED2BFF38}"/>
                  </a:ext>
                </a:extLst>
              </p:cNvPr>
              <p:cNvSpPr/>
              <p:nvPr/>
            </p:nvSpPr>
            <p:spPr>
              <a:xfrm>
                <a:off x="2897003" y="2627656"/>
                <a:ext cx="859154" cy="274414"/>
              </a:xfrm>
              <a:custGeom>
                <a:avLst/>
                <a:gdLst>
                  <a:gd name="connsiteX0" fmla="*/ 0 w 3114675"/>
                  <a:gd name="connsiteY0" fmla="*/ 1190626 h 1190626"/>
                  <a:gd name="connsiteX1" fmla="*/ 600075 w 3114675"/>
                  <a:gd name="connsiteY1" fmla="*/ 1 h 1190626"/>
                  <a:gd name="connsiteX2" fmla="*/ 1409700 w 3114675"/>
                  <a:gd name="connsiteY2" fmla="*/ 1181101 h 1190626"/>
                  <a:gd name="connsiteX3" fmla="*/ 2181225 w 3114675"/>
                  <a:gd name="connsiteY3" fmla="*/ 28576 h 1190626"/>
                  <a:gd name="connsiteX4" fmla="*/ 3114675 w 3114675"/>
                  <a:gd name="connsiteY4" fmla="*/ 1171576 h 119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4675" h="1190626">
                    <a:moveTo>
                      <a:pt x="0" y="1190626"/>
                    </a:moveTo>
                    <a:cubicBezTo>
                      <a:pt x="182562" y="596107"/>
                      <a:pt x="365125" y="1588"/>
                      <a:pt x="600075" y="1"/>
                    </a:cubicBezTo>
                    <a:cubicBezTo>
                      <a:pt x="835025" y="-1587"/>
                      <a:pt x="1146175" y="1176338"/>
                      <a:pt x="1409700" y="1181101"/>
                    </a:cubicBezTo>
                    <a:cubicBezTo>
                      <a:pt x="1673225" y="1185863"/>
                      <a:pt x="1897063" y="30163"/>
                      <a:pt x="2181225" y="28576"/>
                    </a:cubicBezTo>
                    <a:cubicBezTo>
                      <a:pt x="2465387" y="26989"/>
                      <a:pt x="2900363" y="968376"/>
                      <a:pt x="3114675" y="1171576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571500" contourW="12700"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 dirty="0">
                  <a:solidFill>
                    <a:srgbClr val="003060"/>
                  </a:solidFill>
                </a:endParaRPr>
              </a:p>
            </p:txBody>
          </p:sp>
        </p:grpSp>
        <p:sp>
          <p:nvSpPr>
            <p:cNvPr id="20" name="Forme libre : forme 6">
              <a:extLst>
                <a:ext uri="{FF2B5EF4-FFF2-40B4-BE49-F238E27FC236}">
                  <a16:creationId xmlns:a16="http://schemas.microsoft.com/office/drawing/2014/main" id="{0826B919-BE36-EFF7-B4BF-90D6DD4B79EB}"/>
                </a:ext>
              </a:extLst>
            </p:cNvPr>
            <p:cNvSpPr/>
            <p:nvPr/>
          </p:nvSpPr>
          <p:spPr>
            <a:xfrm>
              <a:off x="399134" y="1601735"/>
              <a:ext cx="1733749" cy="787786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GB" sz="1200" dirty="0" err="1">
                  <a:solidFill>
                    <a:srgbClr val="003060"/>
                  </a:solidFill>
                </a:rPr>
                <a:t>Développement</a:t>
              </a:r>
              <a:r>
                <a:rPr lang="en-GB" sz="1200" dirty="0">
                  <a:solidFill>
                    <a:srgbClr val="003060"/>
                  </a:solidFill>
                </a:rPr>
                <a:t> et </a:t>
              </a:r>
              <a:r>
                <a:rPr lang="en-GB" sz="1200" dirty="0" err="1">
                  <a:solidFill>
                    <a:srgbClr val="003060"/>
                  </a:solidFill>
                </a:rPr>
                <a:t>caractérisation</a:t>
              </a:r>
              <a:r>
                <a:rPr lang="en-GB" sz="1200" dirty="0">
                  <a:solidFill>
                    <a:srgbClr val="003060"/>
                  </a:solidFill>
                </a:rPr>
                <a:t> de </a:t>
              </a:r>
              <a:r>
                <a:rPr lang="en-GB" sz="1200" dirty="0" err="1">
                  <a:solidFill>
                    <a:srgbClr val="003060"/>
                  </a:solidFill>
                </a:rPr>
                <a:t>substrats</a:t>
              </a:r>
              <a:r>
                <a:rPr lang="en-GB" sz="1200" dirty="0">
                  <a:solidFill>
                    <a:srgbClr val="003060"/>
                  </a:solidFill>
                </a:rPr>
                <a:t> </a:t>
              </a:r>
              <a:r>
                <a:rPr lang="en-GB" sz="1200" dirty="0" err="1">
                  <a:solidFill>
                    <a:srgbClr val="003060"/>
                  </a:solidFill>
                </a:rPr>
                <a:t>magnétiques</a:t>
              </a:r>
              <a:endParaRPr lang="en-GB" sz="1200" dirty="0">
                <a:solidFill>
                  <a:srgbClr val="003060"/>
                </a:solidFill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0410EA7-2A7D-FAAE-0DB4-3E235216FC06}"/>
              </a:ext>
            </a:extLst>
          </p:cNvPr>
          <p:cNvGrpSpPr>
            <a:grpSpLocks/>
          </p:cNvGrpSpPr>
          <p:nvPr/>
        </p:nvGrpSpPr>
        <p:grpSpPr bwMode="auto">
          <a:xfrm>
            <a:off x="249238" y="2492375"/>
            <a:ext cx="1733550" cy="1530350"/>
            <a:chOff x="396959" y="2492895"/>
            <a:chExt cx="1733749" cy="1530357"/>
          </a:xfrm>
        </p:grpSpPr>
        <p:grpSp>
          <p:nvGrpSpPr>
            <p:cNvPr id="24" name="Groupe 5">
              <a:extLst>
                <a:ext uri="{FF2B5EF4-FFF2-40B4-BE49-F238E27FC236}">
                  <a16:creationId xmlns:a16="http://schemas.microsoft.com/office/drawing/2014/main" id="{4CDB2DBF-A69E-0D37-5051-52B40DF40E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802" y="2492895"/>
              <a:ext cx="1435034" cy="1212597"/>
              <a:chOff x="546802" y="2492895"/>
              <a:chExt cx="1435034" cy="1212597"/>
            </a:xfrm>
          </p:grpSpPr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9899F33C-2419-9115-FA4A-CFB651A35FA6}"/>
                  </a:ext>
                </a:extLst>
              </p:cNvPr>
              <p:cNvSpPr/>
              <p:nvPr/>
            </p:nvSpPr>
            <p:spPr>
              <a:xfrm>
                <a:off x="546201" y="2492895"/>
                <a:ext cx="1435265" cy="1212856"/>
              </a:xfrm>
              <a:prstGeom prst="roundRect">
                <a:avLst>
                  <a:gd name="adj" fmla="val 10000"/>
                </a:avLst>
              </a:prstGeom>
              <a:solidFill>
                <a:srgbClr val="F1BE7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fr-FR" dirty="0">
                  <a:solidFill>
                    <a:srgbClr val="003060"/>
                  </a:solidFill>
                </a:endParaRPr>
              </a:p>
            </p:txBody>
          </p:sp>
          <p:grpSp>
            <p:nvGrpSpPr>
              <p:cNvPr id="27" name="Groupe 67">
                <a:extLst>
                  <a:ext uri="{FF2B5EF4-FFF2-40B4-BE49-F238E27FC236}">
                    <a16:creationId xmlns:a16="http://schemas.microsoft.com/office/drawing/2014/main" id="{4A28647D-1E62-C596-6507-013E7917F0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6446" y="2728455"/>
                <a:ext cx="1286986" cy="628537"/>
                <a:chOff x="6374002" y="3709722"/>
                <a:chExt cx="37225952" cy="21088765"/>
              </a:xfrm>
            </p:grpSpPr>
            <p:grpSp>
              <p:nvGrpSpPr>
                <p:cNvPr id="28" name="Groupe 68">
                  <a:extLst>
                    <a:ext uri="{FF2B5EF4-FFF2-40B4-BE49-F238E27FC236}">
                      <a16:creationId xmlns:a16="http://schemas.microsoft.com/office/drawing/2014/main" id="{0BFF0525-B75E-6083-D789-85D83F72C2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74002" y="3709722"/>
                  <a:ext cx="37225952" cy="21088765"/>
                  <a:chOff x="30108506" y="19716516"/>
                  <a:chExt cx="13034247" cy="7383993"/>
                </a:xfrm>
              </p:grpSpPr>
              <p:grpSp>
                <p:nvGrpSpPr>
                  <p:cNvPr id="33" name="Groupe 73">
                    <a:extLst>
                      <a:ext uri="{FF2B5EF4-FFF2-40B4-BE49-F238E27FC236}">
                        <a16:creationId xmlns:a16="http://schemas.microsoft.com/office/drawing/2014/main" id="{F5915B62-286B-6FFC-D20F-4840DEE9B73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08506" y="19716516"/>
                    <a:ext cx="13034247" cy="7383993"/>
                    <a:chOff x="19724835" y="14528377"/>
                    <a:chExt cx="15602804" cy="8839100"/>
                  </a:xfrm>
                </p:grpSpPr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BA0C59C4-C16A-4FC7-1CCA-591835C9A4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20143" y="19721563"/>
                      <a:ext cx="15610370" cy="3638981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en-GB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D068274B-B6A1-B8D2-9B28-855C658C0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7746" y="19654581"/>
                      <a:ext cx="3137480" cy="1763688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en-GB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34F9061D-F18A-A365-48F9-59882F769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5972" y="19699231"/>
                      <a:ext cx="3233715" cy="1763688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en-GB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612649FD-D135-ABCC-CA96-664EEF7851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50445" y="19721563"/>
                      <a:ext cx="3137468" cy="1763674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en-GB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40EBDE05-05CD-4408-84E7-9EFFF99FC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2423" y="19699231"/>
                      <a:ext cx="3310709" cy="1786006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en-GB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3" name="Forme libre : forme 85">
                      <a:extLst>
                        <a:ext uri="{FF2B5EF4-FFF2-40B4-BE49-F238E27FC236}">
                          <a16:creationId xmlns:a16="http://schemas.microsoft.com/office/drawing/2014/main" id="{39837076-35D2-C823-3469-7C84F82F879B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20855787" y="14519813"/>
                      <a:ext cx="4003648" cy="5335701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4" name="Forme libre : forme 86">
                      <a:extLst>
                        <a:ext uri="{FF2B5EF4-FFF2-40B4-BE49-F238E27FC236}">
                          <a16:creationId xmlns:a16="http://schemas.microsoft.com/office/drawing/2014/main" id="{AC5E2DB8-CE86-8ACE-EE44-A2C4D051715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4031763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5" name="Forme libre : forme 87">
                      <a:extLst>
                        <a:ext uri="{FF2B5EF4-FFF2-40B4-BE49-F238E27FC236}">
                          <a16:creationId xmlns:a16="http://schemas.microsoft.com/office/drawing/2014/main" id="{B9A35EF1-6937-34FB-C5B4-ADE8A732FDC5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27169231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6" name="Forme libre : forme 88">
                      <a:extLst>
                        <a:ext uri="{FF2B5EF4-FFF2-40B4-BE49-F238E27FC236}">
                          <a16:creationId xmlns:a16="http://schemas.microsoft.com/office/drawing/2014/main" id="{A4A8AE8D-068F-4CE4-D02F-D049A2F12BC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0306711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7" name="Ellipse 46">
                      <a:extLst>
                        <a:ext uri="{FF2B5EF4-FFF2-40B4-BE49-F238E27FC236}">
                          <a16:creationId xmlns:a16="http://schemas.microsoft.com/office/drawing/2014/main" id="{E1200B48-BD89-C03E-D213-DA65029FAD86}"/>
                        </a:ext>
                      </a:extLst>
                    </p:cNvPr>
                    <p:cNvSpPr/>
                    <p:nvPr/>
                  </p:nvSpPr>
                  <p:spPr>
                    <a:xfrm rot="271279">
                      <a:off x="33251696" y="18694609"/>
                      <a:ext cx="1289643" cy="1116254"/>
                    </a:xfrm>
                    <a:prstGeom prst="ellipse">
                      <a:avLst/>
                    </a:prstGeom>
                    <a:solidFill>
                      <a:srgbClr val="F1BE7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>
                        <a:solidFill>
                          <a:srgbClr val="003060"/>
                        </a:solidFill>
                      </a:endParaRPr>
                    </a:p>
                  </p:txBody>
                </p:sp>
              </p:grpSp>
              <p:sp>
                <p:nvSpPr>
                  <p:cNvPr id="34" name="Organigramme : Délai 74">
                    <a:extLst>
                      <a:ext uri="{FF2B5EF4-FFF2-40B4-BE49-F238E27FC236}">
                        <a16:creationId xmlns:a16="http://schemas.microsoft.com/office/drawing/2014/main" id="{93FFEBE1-5540-480C-4DE1-4A27A714B58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632837" y="23920651"/>
                    <a:ext cx="951138" cy="771822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5" name="Organigramme : Délai 75">
                    <a:extLst>
                      <a:ext uri="{FF2B5EF4-FFF2-40B4-BE49-F238E27FC236}">
                        <a16:creationId xmlns:a16="http://schemas.microsoft.com/office/drawing/2014/main" id="{82FCFDED-9A00-46A4-FCAA-2CFA98FBEB6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277927" y="23968564"/>
                    <a:ext cx="951150" cy="787906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 dirty="0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6" name="Organigramme : Délai 76">
                    <a:extLst>
                      <a:ext uri="{FF2B5EF4-FFF2-40B4-BE49-F238E27FC236}">
                        <a16:creationId xmlns:a16="http://schemas.microsoft.com/office/drawing/2014/main" id="{CE0584E9-65CB-1092-8C9C-E92BC46231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876079" y="23940591"/>
                    <a:ext cx="932494" cy="787896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7" name="Organigramme : Délai 79">
                    <a:extLst>
                      <a:ext uri="{FF2B5EF4-FFF2-40B4-BE49-F238E27FC236}">
                        <a16:creationId xmlns:a16="http://schemas.microsoft.com/office/drawing/2014/main" id="{67CA9BCC-BCB4-DCD8-B94F-8A3AC72362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037256" y="24004578"/>
                    <a:ext cx="932494" cy="771822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>
                      <a:solidFill>
                        <a:srgbClr val="003060"/>
                      </a:solidFill>
                    </a:endParaRPr>
                  </a:p>
                </p:txBody>
              </p:sp>
            </p:grpSp>
            <p:sp>
              <p:nvSpPr>
                <p:cNvPr id="29" name="Rectangle : coins arrondis 28">
                  <a:extLst>
                    <a:ext uri="{FF2B5EF4-FFF2-40B4-BE49-F238E27FC236}">
                      <a16:creationId xmlns:a16="http://schemas.microsoft.com/office/drawing/2014/main" id="{15A0B5F9-FDCF-15DA-6AA0-47C08FABBEF1}"/>
                    </a:ext>
                  </a:extLst>
                </p:cNvPr>
                <p:cNvSpPr/>
                <p:nvPr/>
              </p:nvSpPr>
              <p:spPr>
                <a:xfrm>
                  <a:off x="16420055" y="13276860"/>
                  <a:ext cx="2709505" cy="2876271"/>
                </a:xfrm>
                <a:prstGeom prst="roundRect">
                  <a:avLst>
                    <a:gd name="adj" fmla="val 45952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0" name="Rectangle : coins arrondis 29">
                  <a:extLst>
                    <a:ext uri="{FF2B5EF4-FFF2-40B4-BE49-F238E27FC236}">
                      <a16:creationId xmlns:a16="http://schemas.microsoft.com/office/drawing/2014/main" id="{CDE72CDB-BE69-4E73-3EEF-9073D4A20C98}"/>
                    </a:ext>
                  </a:extLst>
                </p:cNvPr>
                <p:cNvSpPr/>
                <p:nvPr/>
              </p:nvSpPr>
              <p:spPr>
                <a:xfrm>
                  <a:off x="8704895" y="13649727"/>
                  <a:ext cx="2433964" cy="2716462"/>
                </a:xfrm>
                <a:prstGeom prst="roundRect">
                  <a:avLst>
                    <a:gd name="adj" fmla="val 29837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1" name="Rectangle : coins arrondis 30">
                  <a:extLst>
                    <a:ext uri="{FF2B5EF4-FFF2-40B4-BE49-F238E27FC236}">
                      <a16:creationId xmlns:a16="http://schemas.microsoft.com/office/drawing/2014/main" id="{F18EDC3D-5661-70E9-6F0A-52AC341CA658}"/>
                    </a:ext>
                  </a:extLst>
                </p:cNvPr>
                <p:cNvSpPr/>
                <p:nvPr/>
              </p:nvSpPr>
              <p:spPr>
                <a:xfrm>
                  <a:off x="31437078" y="13383389"/>
                  <a:ext cx="2525782" cy="2929552"/>
                </a:xfrm>
                <a:prstGeom prst="roundRect">
                  <a:avLst>
                    <a:gd name="adj" fmla="val 47017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2" name="Rectangle : coins arrondis 31">
                  <a:extLst>
                    <a:ext uri="{FF2B5EF4-FFF2-40B4-BE49-F238E27FC236}">
                      <a16:creationId xmlns:a16="http://schemas.microsoft.com/office/drawing/2014/main" id="{E30EAA42-0ED5-82A4-53BB-647134AD3A8E}"/>
                    </a:ext>
                  </a:extLst>
                </p:cNvPr>
                <p:cNvSpPr/>
                <p:nvPr/>
              </p:nvSpPr>
              <p:spPr>
                <a:xfrm>
                  <a:off x="24043368" y="13383389"/>
                  <a:ext cx="2433964" cy="28762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>
                    <a:solidFill>
                      <a:srgbClr val="003060"/>
                    </a:solidFill>
                  </a:endParaRPr>
                </a:p>
              </p:txBody>
            </p:sp>
          </p:grpSp>
        </p:grpSp>
        <p:sp>
          <p:nvSpPr>
            <p:cNvPr id="25" name="Forme libre : forme 40">
              <a:extLst>
                <a:ext uri="{FF2B5EF4-FFF2-40B4-BE49-F238E27FC236}">
                  <a16:creationId xmlns:a16="http://schemas.microsoft.com/office/drawing/2014/main" id="{DD5699B8-AAE3-6D30-5394-574708606577}"/>
                </a:ext>
              </a:extLst>
            </p:cNvPr>
            <p:cNvSpPr/>
            <p:nvPr/>
          </p:nvSpPr>
          <p:spPr>
            <a:xfrm>
              <a:off x="396959" y="3572400"/>
              <a:ext cx="1733749" cy="450852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en-GB" sz="1200" dirty="0">
                <a:solidFill>
                  <a:srgbClr val="003060"/>
                </a:solidFill>
              </a:endParaRPr>
            </a:p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GB" sz="1200" dirty="0">
                  <a:solidFill>
                    <a:srgbClr val="003060"/>
                  </a:solidFill>
                </a:rPr>
                <a:t>Development of villi replicas</a:t>
              </a:r>
            </a:p>
            <a:p>
              <a:pPr marL="285750" lvl="1" indent="-285750" algn="ctr" defTabSz="128905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en-GB" sz="1200" dirty="0">
                <a:solidFill>
                  <a:srgbClr val="003060"/>
                </a:solidFill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AF49D0B0-E455-C5A6-9023-FA7C3F61CAF0}"/>
              </a:ext>
            </a:extLst>
          </p:cNvPr>
          <p:cNvSpPr/>
          <p:nvPr/>
        </p:nvSpPr>
        <p:spPr>
          <a:xfrm>
            <a:off x="2639616" y="6453916"/>
            <a:ext cx="3053292" cy="215444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eaLnBrk="1" hangingPunct="1">
              <a:defRPr/>
            </a:pPr>
            <a:r>
              <a:rPr lang="en-GB" sz="800" dirty="0">
                <a:solidFill>
                  <a:srgbClr val="02305D"/>
                </a:solidFill>
                <a:latin typeface="Arial" charset="0"/>
              </a:rPr>
              <a:t>(11)    Hu W. et al., 2018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5BC73572-41F1-8E8F-B513-97B41342F2D0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489200"/>
            <a:ext cx="1897062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Forme libre : forme 49">
            <a:extLst>
              <a:ext uri="{FF2B5EF4-FFF2-40B4-BE49-F238E27FC236}">
                <a16:creationId xmlns:a16="http://schemas.microsoft.com/office/drawing/2014/main" id="{8B9A1CCD-F283-6BF6-27DE-89EFE3275D40}"/>
              </a:ext>
            </a:extLst>
          </p:cNvPr>
          <p:cNvSpPr/>
          <p:nvPr/>
        </p:nvSpPr>
        <p:spPr>
          <a:xfrm>
            <a:off x="4161459" y="1680735"/>
            <a:ext cx="2138856" cy="1890341"/>
          </a:xfrm>
          <a:custGeom>
            <a:avLst/>
            <a:gdLst>
              <a:gd name="connsiteX0" fmla="*/ 24964 w 1346558"/>
              <a:gd name="connsiteY0" fmla="*/ 409575 h 1326356"/>
              <a:gd name="connsiteX1" fmla="*/ 282139 w 1346558"/>
              <a:gd name="connsiteY1" fmla="*/ 509588 h 1326356"/>
              <a:gd name="connsiteX2" fmla="*/ 289283 w 1346558"/>
              <a:gd name="connsiteY2" fmla="*/ 514350 h 1326356"/>
              <a:gd name="connsiteX3" fmla="*/ 305952 w 1346558"/>
              <a:gd name="connsiteY3" fmla="*/ 519113 h 1326356"/>
              <a:gd name="connsiteX4" fmla="*/ 320239 w 1346558"/>
              <a:gd name="connsiteY4" fmla="*/ 523875 h 1326356"/>
              <a:gd name="connsiteX5" fmla="*/ 327383 w 1346558"/>
              <a:gd name="connsiteY5" fmla="*/ 528638 h 1326356"/>
              <a:gd name="connsiteX6" fmla="*/ 348814 w 1346558"/>
              <a:gd name="connsiteY6" fmla="*/ 535781 h 1326356"/>
              <a:gd name="connsiteX7" fmla="*/ 355958 w 1346558"/>
              <a:gd name="connsiteY7" fmla="*/ 538163 h 1326356"/>
              <a:gd name="connsiteX8" fmla="*/ 372627 w 1346558"/>
              <a:gd name="connsiteY8" fmla="*/ 545306 h 1326356"/>
              <a:gd name="connsiteX9" fmla="*/ 389295 w 1346558"/>
              <a:gd name="connsiteY9" fmla="*/ 554831 h 1326356"/>
              <a:gd name="connsiteX10" fmla="*/ 396439 w 1346558"/>
              <a:gd name="connsiteY10" fmla="*/ 559594 h 1326356"/>
              <a:gd name="connsiteX11" fmla="*/ 413108 w 1346558"/>
              <a:gd name="connsiteY11" fmla="*/ 564356 h 1326356"/>
              <a:gd name="connsiteX12" fmla="*/ 420252 w 1346558"/>
              <a:gd name="connsiteY12" fmla="*/ 566738 h 1326356"/>
              <a:gd name="connsiteX13" fmla="*/ 434539 w 1346558"/>
              <a:gd name="connsiteY13" fmla="*/ 581025 h 1326356"/>
              <a:gd name="connsiteX14" fmla="*/ 441683 w 1346558"/>
              <a:gd name="connsiteY14" fmla="*/ 588169 h 1326356"/>
              <a:gd name="connsiteX15" fmla="*/ 451208 w 1346558"/>
              <a:gd name="connsiteY15" fmla="*/ 595313 h 1326356"/>
              <a:gd name="connsiteX16" fmla="*/ 465495 w 1346558"/>
              <a:gd name="connsiteY16" fmla="*/ 609600 h 1326356"/>
              <a:gd name="connsiteX17" fmla="*/ 472639 w 1346558"/>
              <a:gd name="connsiteY17" fmla="*/ 621506 h 1326356"/>
              <a:gd name="connsiteX18" fmla="*/ 477402 w 1346558"/>
              <a:gd name="connsiteY18" fmla="*/ 640556 h 1326356"/>
              <a:gd name="connsiteX19" fmla="*/ 484545 w 1346558"/>
              <a:gd name="connsiteY19" fmla="*/ 647700 h 1326356"/>
              <a:gd name="connsiteX20" fmla="*/ 489308 w 1346558"/>
              <a:gd name="connsiteY20" fmla="*/ 661988 h 1326356"/>
              <a:gd name="connsiteX21" fmla="*/ 491689 w 1346558"/>
              <a:gd name="connsiteY21" fmla="*/ 671513 h 1326356"/>
              <a:gd name="connsiteX22" fmla="*/ 498833 w 1346558"/>
              <a:gd name="connsiteY22" fmla="*/ 681038 h 1326356"/>
              <a:gd name="connsiteX23" fmla="*/ 503595 w 1346558"/>
              <a:gd name="connsiteY23" fmla="*/ 690563 h 1326356"/>
              <a:gd name="connsiteX24" fmla="*/ 508358 w 1346558"/>
              <a:gd name="connsiteY24" fmla="*/ 697706 h 1326356"/>
              <a:gd name="connsiteX25" fmla="*/ 513120 w 1346558"/>
              <a:gd name="connsiteY25" fmla="*/ 711994 h 1326356"/>
              <a:gd name="connsiteX26" fmla="*/ 515502 w 1346558"/>
              <a:gd name="connsiteY26" fmla="*/ 721519 h 1326356"/>
              <a:gd name="connsiteX27" fmla="*/ 520264 w 1346558"/>
              <a:gd name="connsiteY27" fmla="*/ 735806 h 1326356"/>
              <a:gd name="connsiteX28" fmla="*/ 522645 w 1346558"/>
              <a:gd name="connsiteY28" fmla="*/ 742950 h 1326356"/>
              <a:gd name="connsiteX29" fmla="*/ 532170 w 1346558"/>
              <a:gd name="connsiteY29" fmla="*/ 757238 h 1326356"/>
              <a:gd name="connsiteX30" fmla="*/ 534552 w 1346558"/>
              <a:gd name="connsiteY30" fmla="*/ 766763 h 1326356"/>
              <a:gd name="connsiteX31" fmla="*/ 539314 w 1346558"/>
              <a:gd name="connsiteY31" fmla="*/ 773906 h 1326356"/>
              <a:gd name="connsiteX32" fmla="*/ 546458 w 1346558"/>
              <a:gd name="connsiteY32" fmla="*/ 785813 h 1326356"/>
              <a:gd name="connsiteX33" fmla="*/ 558364 w 1346558"/>
              <a:gd name="connsiteY33" fmla="*/ 802481 h 1326356"/>
              <a:gd name="connsiteX34" fmla="*/ 560745 w 1346558"/>
              <a:gd name="connsiteY34" fmla="*/ 809625 h 1326356"/>
              <a:gd name="connsiteX35" fmla="*/ 572652 w 1346558"/>
              <a:gd name="connsiteY35" fmla="*/ 821531 h 1326356"/>
              <a:gd name="connsiteX36" fmla="*/ 582177 w 1346558"/>
              <a:gd name="connsiteY36" fmla="*/ 840581 h 1326356"/>
              <a:gd name="connsiteX37" fmla="*/ 591702 w 1346558"/>
              <a:gd name="connsiteY37" fmla="*/ 854869 h 1326356"/>
              <a:gd name="connsiteX38" fmla="*/ 603608 w 1346558"/>
              <a:gd name="connsiteY38" fmla="*/ 871538 h 1326356"/>
              <a:gd name="connsiteX39" fmla="*/ 613133 w 1346558"/>
              <a:gd name="connsiteY39" fmla="*/ 888206 h 1326356"/>
              <a:gd name="connsiteX40" fmla="*/ 615514 w 1346558"/>
              <a:gd name="connsiteY40" fmla="*/ 895350 h 1326356"/>
              <a:gd name="connsiteX41" fmla="*/ 620277 w 1346558"/>
              <a:gd name="connsiteY41" fmla="*/ 902494 h 1326356"/>
              <a:gd name="connsiteX42" fmla="*/ 625039 w 1346558"/>
              <a:gd name="connsiteY42" fmla="*/ 923925 h 1326356"/>
              <a:gd name="connsiteX43" fmla="*/ 629802 w 1346558"/>
              <a:gd name="connsiteY43" fmla="*/ 940594 h 1326356"/>
              <a:gd name="connsiteX44" fmla="*/ 634564 w 1346558"/>
              <a:gd name="connsiteY44" fmla="*/ 947738 h 1326356"/>
              <a:gd name="connsiteX45" fmla="*/ 639327 w 1346558"/>
              <a:gd name="connsiteY45" fmla="*/ 964406 h 1326356"/>
              <a:gd name="connsiteX46" fmla="*/ 644089 w 1346558"/>
              <a:gd name="connsiteY46" fmla="*/ 971550 h 1326356"/>
              <a:gd name="connsiteX47" fmla="*/ 646470 w 1346558"/>
              <a:gd name="connsiteY47" fmla="*/ 992981 h 1326356"/>
              <a:gd name="connsiteX48" fmla="*/ 651233 w 1346558"/>
              <a:gd name="connsiteY48" fmla="*/ 1007269 h 1326356"/>
              <a:gd name="connsiteX49" fmla="*/ 653614 w 1346558"/>
              <a:gd name="connsiteY49" fmla="*/ 1016794 h 1326356"/>
              <a:gd name="connsiteX50" fmla="*/ 655995 w 1346558"/>
              <a:gd name="connsiteY50" fmla="*/ 1042988 h 1326356"/>
              <a:gd name="connsiteX51" fmla="*/ 658377 w 1346558"/>
              <a:gd name="connsiteY51" fmla="*/ 1059656 h 1326356"/>
              <a:gd name="connsiteX52" fmla="*/ 663139 w 1346558"/>
              <a:gd name="connsiteY52" fmla="*/ 1097756 h 1326356"/>
              <a:gd name="connsiteX53" fmla="*/ 667902 w 1346558"/>
              <a:gd name="connsiteY53" fmla="*/ 1152525 h 1326356"/>
              <a:gd name="connsiteX54" fmla="*/ 670283 w 1346558"/>
              <a:gd name="connsiteY54" fmla="*/ 1171575 h 1326356"/>
              <a:gd name="connsiteX55" fmla="*/ 675045 w 1346558"/>
              <a:gd name="connsiteY55" fmla="*/ 1181100 h 1326356"/>
              <a:gd name="connsiteX56" fmla="*/ 682189 w 1346558"/>
              <a:gd name="connsiteY56" fmla="*/ 1202531 h 1326356"/>
              <a:gd name="connsiteX57" fmla="*/ 684570 w 1346558"/>
              <a:gd name="connsiteY57" fmla="*/ 1209675 h 1326356"/>
              <a:gd name="connsiteX58" fmla="*/ 689333 w 1346558"/>
              <a:gd name="connsiteY58" fmla="*/ 1216819 h 1326356"/>
              <a:gd name="connsiteX59" fmla="*/ 698858 w 1346558"/>
              <a:gd name="connsiteY59" fmla="*/ 1238250 h 1326356"/>
              <a:gd name="connsiteX60" fmla="*/ 701239 w 1346558"/>
              <a:gd name="connsiteY60" fmla="*/ 1245394 h 1326356"/>
              <a:gd name="connsiteX61" fmla="*/ 710764 w 1346558"/>
              <a:gd name="connsiteY61" fmla="*/ 1259681 h 1326356"/>
              <a:gd name="connsiteX62" fmla="*/ 717908 w 1346558"/>
              <a:gd name="connsiteY62" fmla="*/ 1290638 h 1326356"/>
              <a:gd name="connsiteX63" fmla="*/ 725052 w 1346558"/>
              <a:gd name="connsiteY63" fmla="*/ 1295400 h 1326356"/>
              <a:gd name="connsiteX64" fmla="*/ 732195 w 1346558"/>
              <a:gd name="connsiteY64" fmla="*/ 1312069 h 1326356"/>
              <a:gd name="connsiteX65" fmla="*/ 739339 w 1346558"/>
              <a:gd name="connsiteY65" fmla="*/ 1316831 h 1326356"/>
              <a:gd name="connsiteX66" fmla="*/ 744102 w 1346558"/>
              <a:gd name="connsiteY66" fmla="*/ 1323975 h 1326356"/>
              <a:gd name="connsiteX67" fmla="*/ 751245 w 1346558"/>
              <a:gd name="connsiteY67" fmla="*/ 1326356 h 1326356"/>
              <a:gd name="connsiteX68" fmla="*/ 801252 w 1346558"/>
              <a:gd name="connsiteY68" fmla="*/ 1323975 h 1326356"/>
              <a:gd name="connsiteX69" fmla="*/ 827445 w 1346558"/>
              <a:gd name="connsiteY69" fmla="*/ 1316831 h 1326356"/>
              <a:gd name="connsiteX70" fmla="*/ 846495 w 1346558"/>
              <a:gd name="connsiteY70" fmla="*/ 1307306 h 1326356"/>
              <a:gd name="connsiteX71" fmla="*/ 851258 w 1346558"/>
              <a:gd name="connsiteY71" fmla="*/ 1300163 h 1326356"/>
              <a:gd name="connsiteX72" fmla="*/ 860783 w 1346558"/>
              <a:gd name="connsiteY72" fmla="*/ 1297781 h 1326356"/>
              <a:gd name="connsiteX73" fmla="*/ 870308 w 1346558"/>
              <a:gd name="connsiteY73" fmla="*/ 1293019 h 1326356"/>
              <a:gd name="connsiteX74" fmla="*/ 875070 w 1346558"/>
              <a:gd name="connsiteY74" fmla="*/ 1285875 h 1326356"/>
              <a:gd name="connsiteX75" fmla="*/ 891739 w 1346558"/>
              <a:gd name="connsiteY75" fmla="*/ 1276350 h 1326356"/>
              <a:gd name="connsiteX76" fmla="*/ 898883 w 1346558"/>
              <a:gd name="connsiteY76" fmla="*/ 1269206 h 1326356"/>
              <a:gd name="connsiteX77" fmla="*/ 908408 w 1346558"/>
              <a:gd name="connsiteY77" fmla="*/ 1264444 h 1326356"/>
              <a:gd name="connsiteX78" fmla="*/ 915552 w 1346558"/>
              <a:gd name="connsiteY78" fmla="*/ 1259681 h 1326356"/>
              <a:gd name="connsiteX79" fmla="*/ 934602 w 1346558"/>
              <a:gd name="connsiteY79" fmla="*/ 1250156 h 1326356"/>
              <a:gd name="connsiteX80" fmla="*/ 944127 w 1346558"/>
              <a:gd name="connsiteY80" fmla="*/ 1240631 h 1326356"/>
              <a:gd name="connsiteX81" fmla="*/ 948889 w 1346558"/>
              <a:gd name="connsiteY81" fmla="*/ 1233488 h 1326356"/>
              <a:gd name="connsiteX82" fmla="*/ 963177 w 1346558"/>
              <a:gd name="connsiteY82" fmla="*/ 1219200 h 1326356"/>
              <a:gd name="connsiteX83" fmla="*/ 979845 w 1346558"/>
              <a:gd name="connsiteY83" fmla="*/ 1202531 h 1326356"/>
              <a:gd name="connsiteX84" fmla="*/ 986989 w 1346558"/>
              <a:gd name="connsiteY84" fmla="*/ 1195388 h 1326356"/>
              <a:gd name="connsiteX85" fmla="*/ 1008420 w 1346558"/>
              <a:gd name="connsiteY85" fmla="*/ 1169194 h 1326356"/>
              <a:gd name="connsiteX86" fmla="*/ 1020327 w 1346558"/>
              <a:gd name="connsiteY86" fmla="*/ 1159669 h 1326356"/>
              <a:gd name="connsiteX87" fmla="*/ 1029852 w 1346558"/>
              <a:gd name="connsiteY87" fmla="*/ 1147763 h 1326356"/>
              <a:gd name="connsiteX88" fmla="*/ 1039377 w 1346558"/>
              <a:gd name="connsiteY88" fmla="*/ 1140619 h 1326356"/>
              <a:gd name="connsiteX89" fmla="*/ 1056045 w 1346558"/>
              <a:gd name="connsiteY89" fmla="*/ 1121569 h 1326356"/>
              <a:gd name="connsiteX90" fmla="*/ 1067952 w 1346558"/>
              <a:gd name="connsiteY90" fmla="*/ 1116806 h 1326356"/>
              <a:gd name="connsiteX91" fmla="*/ 1079858 w 1346558"/>
              <a:gd name="connsiteY91" fmla="*/ 1107281 h 1326356"/>
              <a:gd name="connsiteX92" fmla="*/ 1094145 w 1346558"/>
              <a:gd name="connsiteY92" fmla="*/ 1097756 h 1326356"/>
              <a:gd name="connsiteX93" fmla="*/ 1117958 w 1346558"/>
              <a:gd name="connsiteY93" fmla="*/ 1071563 h 1326356"/>
              <a:gd name="connsiteX94" fmla="*/ 1127483 w 1346558"/>
              <a:gd name="connsiteY94" fmla="*/ 1064419 h 1326356"/>
              <a:gd name="connsiteX95" fmla="*/ 1139389 w 1346558"/>
              <a:gd name="connsiteY95" fmla="*/ 1057275 h 1326356"/>
              <a:gd name="connsiteX96" fmla="*/ 1163202 w 1346558"/>
              <a:gd name="connsiteY96" fmla="*/ 1035844 h 1326356"/>
              <a:gd name="connsiteX97" fmla="*/ 1170345 w 1346558"/>
              <a:gd name="connsiteY97" fmla="*/ 1031081 h 1326356"/>
              <a:gd name="connsiteX98" fmla="*/ 1177489 w 1346558"/>
              <a:gd name="connsiteY98" fmla="*/ 1023938 h 1326356"/>
              <a:gd name="connsiteX99" fmla="*/ 1187014 w 1346558"/>
              <a:gd name="connsiteY99" fmla="*/ 1016794 h 1326356"/>
              <a:gd name="connsiteX100" fmla="*/ 1191777 w 1346558"/>
              <a:gd name="connsiteY100" fmla="*/ 1009650 h 1326356"/>
              <a:gd name="connsiteX101" fmla="*/ 1198920 w 1346558"/>
              <a:gd name="connsiteY101" fmla="*/ 1004888 h 1326356"/>
              <a:gd name="connsiteX102" fmla="*/ 1208445 w 1346558"/>
              <a:gd name="connsiteY102" fmla="*/ 992981 h 1326356"/>
              <a:gd name="connsiteX103" fmla="*/ 1210827 w 1346558"/>
              <a:gd name="connsiteY103" fmla="*/ 985838 h 1326356"/>
              <a:gd name="connsiteX104" fmla="*/ 1232258 w 1346558"/>
              <a:gd name="connsiteY104" fmla="*/ 966788 h 1326356"/>
              <a:gd name="connsiteX105" fmla="*/ 1237020 w 1346558"/>
              <a:gd name="connsiteY105" fmla="*/ 959644 h 1326356"/>
              <a:gd name="connsiteX106" fmla="*/ 1244164 w 1346558"/>
              <a:gd name="connsiteY106" fmla="*/ 947738 h 1326356"/>
              <a:gd name="connsiteX107" fmla="*/ 1258452 w 1346558"/>
              <a:gd name="connsiteY107" fmla="*/ 928688 h 1326356"/>
              <a:gd name="connsiteX108" fmla="*/ 1270358 w 1346558"/>
              <a:gd name="connsiteY108" fmla="*/ 907256 h 1326356"/>
              <a:gd name="connsiteX109" fmla="*/ 1277502 w 1346558"/>
              <a:gd name="connsiteY109" fmla="*/ 897731 h 1326356"/>
              <a:gd name="connsiteX110" fmla="*/ 1282264 w 1346558"/>
              <a:gd name="connsiteY110" fmla="*/ 888206 h 1326356"/>
              <a:gd name="connsiteX111" fmla="*/ 1296552 w 1346558"/>
              <a:gd name="connsiteY111" fmla="*/ 869156 h 1326356"/>
              <a:gd name="connsiteX112" fmla="*/ 1301314 w 1346558"/>
              <a:gd name="connsiteY112" fmla="*/ 859631 h 1326356"/>
              <a:gd name="connsiteX113" fmla="*/ 1308458 w 1346558"/>
              <a:gd name="connsiteY113" fmla="*/ 847725 h 1326356"/>
              <a:gd name="connsiteX114" fmla="*/ 1313220 w 1346558"/>
              <a:gd name="connsiteY114" fmla="*/ 835819 h 1326356"/>
              <a:gd name="connsiteX115" fmla="*/ 1329889 w 1346558"/>
              <a:gd name="connsiteY115" fmla="*/ 812006 h 1326356"/>
              <a:gd name="connsiteX116" fmla="*/ 1341795 w 1346558"/>
              <a:gd name="connsiteY116" fmla="*/ 785813 h 1326356"/>
              <a:gd name="connsiteX117" fmla="*/ 1344177 w 1346558"/>
              <a:gd name="connsiteY117" fmla="*/ 759619 h 1326356"/>
              <a:gd name="connsiteX118" fmla="*/ 1346558 w 1346558"/>
              <a:gd name="connsiteY118" fmla="*/ 750094 h 1326356"/>
              <a:gd name="connsiteX119" fmla="*/ 1344177 w 1346558"/>
              <a:gd name="connsiteY119" fmla="*/ 650081 h 1326356"/>
              <a:gd name="connsiteX120" fmla="*/ 1341795 w 1346558"/>
              <a:gd name="connsiteY120" fmla="*/ 633413 h 1326356"/>
              <a:gd name="connsiteX121" fmla="*/ 1332270 w 1346558"/>
              <a:gd name="connsiteY121" fmla="*/ 585788 h 1326356"/>
              <a:gd name="connsiteX122" fmla="*/ 1327508 w 1346558"/>
              <a:gd name="connsiteY122" fmla="*/ 569119 h 1326356"/>
              <a:gd name="connsiteX123" fmla="*/ 1308458 w 1346558"/>
              <a:gd name="connsiteY123" fmla="*/ 528638 h 1326356"/>
              <a:gd name="connsiteX124" fmla="*/ 1303695 w 1346558"/>
              <a:gd name="connsiteY124" fmla="*/ 511969 h 1326356"/>
              <a:gd name="connsiteX125" fmla="*/ 1289408 w 1346558"/>
              <a:gd name="connsiteY125" fmla="*/ 492919 h 1326356"/>
              <a:gd name="connsiteX126" fmla="*/ 1246545 w 1346558"/>
              <a:gd name="connsiteY126" fmla="*/ 423863 h 1326356"/>
              <a:gd name="connsiteX127" fmla="*/ 1239402 w 1346558"/>
              <a:gd name="connsiteY127" fmla="*/ 414338 h 1326356"/>
              <a:gd name="connsiteX128" fmla="*/ 1232258 w 1346558"/>
              <a:gd name="connsiteY128" fmla="*/ 407194 h 1326356"/>
              <a:gd name="connsiteX129" fmla="*/ 1227495 w 1346558"/>
              <a:gd name="connsiteY129" fmla="*/ 400050 h 1326356"/>
              <a:gd name="connsiteX130" fmla="*/ 1220352 w 1346558"/>
              <a:gd name="connsiteY130" fmla="*/ 395288 h 1326356"/>
              <a:gd name="connsiteX131" fmla="*/ 1201302 w 1346558"/>
              <a:gd name="connsiteY131" fmla="*/ 369094 h 1326356"/>
              <a:gd name="connsiteX132" fmla="*/ 1184633 w 1346558"/>
              <a:gd name="connsiteY132" fmla="*/ 352425 h 1326356"/>
              <a:gd name="connsiteX133" fmla="*/ 1177489 w 1346558"/>
              <a:gd name="connsiteY133" fmla="*/ 342900 h 1326356"/>
              <a:gd name="connsiteX134" fmla="*/ 1167964 w 1346558"/>
              <a:gd name="connsiteY134" fmla="*/ 328613 h 1326356"/>
              <a:gd name="connsiteX135" fmla="*/ 1160820 w 1346558"/>
              <a:gd name="connsiteY135" fmla="*/ 321469 h 1326356"/>
              <a:gd name="connsiteX136" fmla="*/ 1153677 w 1346558"/>
              <a:gd name="connsiteY136" fmla="*/ 311944 h 1326356"/>
              <a:gd name="connsiteX137" fmla="*/ 1139389 w 1346558"/>
              <a:gd name="connsiteY137" fmla="*/ 295275 h 1326356"/>
              <a:gd name="connsiteX138" fmla="*/ 1137008 w 1346558"/>
              <a:gd name="connsiteY138" fmla="*/ 285750 h 1326356"/>
              <a:gd name="connsiteX139" fmla="*/ 1120339 w 1346558"/>
              <a:gd name="connsiteY139" fmla="*/ 269081 h 1326356"/>
              <a:gd name="connsiteX140" fmla="*/ 1108433 w 1346558"/>
              <a:gd name="connsiteY140" fmla="*/ 247650 h 1326356"/>
              <a:gd name="connsiteX141" fmla="*/ 1098908 w 1346558"/>
              <a:gd name="connsiteY141" fmla="*/ 242888 h 1326356"/>
              <a:gd name="connsiteX142" fmla="*/ 1091764 w 1346558"/>
              <a:gd name="connsiteY142" fmla="*/ 230981 h 1326356"/>
              <a:gd name="connsiteX143" fmla="*/ 1089383 w 1346558"/>
              <a:gd name="connsiteY143" fmla="*/ 223838 h 1326356"/>
              <a:gd name="connsiteX144" fmla="*/ 1070333 w 1346558"/>
              <a:gd name="connsiteY144" fmla="*/ 204788 h 1326356"/>
              <a:gd name="connsiteX145" fmla="*/ 1063189 w 1346558"/>
              <a:gd name="connsiteY145" fmla="*/ 195263 h 1326356"/>
              <a:gd name="connsiteX146" fmla="*/ 1048902 w 1346558"/>
              <a:gd name="connsiteY146" fmla="*/ 185738 h 1326356"/>
              <a:gd name="connsiteX147" fmla="*/ 1039377 w 1346558"/>
              <a:gd name="connsiteY147" fmla="*/ 176213 h 1326356"/>
              <a:gd name="connsiteX148" fmla="*/ 1032233 w 1346558"/>
              <a:gd name="connsiteY148" fmla="*/ 173831 h 1326356"/>
              <a:gd name="connsiteX149" fmla="*/ 1025089 w 1346558"/>
              <a:gd name="connsiteY149" fmla="*/ 169069 h 1326356"/>
              <a:gd name="connsiteX150" fmla="*/ 1006039 w 1346558"/>
              <a:gd name="connsiteY150" fmla="*/ 159544 h 1326356"/>
              <a:gd name="connsiteX151" fmla="*/ 979845 w 1346558"/>
              <a:gd name="connsiteY151" fmla="*/ 142875 h 1326356"/>
              <a:gd name="connsiteX152" fmla="*/ 967939 w 1346558"/>
              <a:gd name="connsiteY152" fmla="*/ 138113 h 1326356"/>
              <a:gd name="connsiteX153" fmla="*/ 960795 w 1346558"/>
              <a:gd name="connsiteY153" fmla="*/ 133350 h 1326356"/>
              <a:gd name="connsiteX154" fmla="*/ 953652 w 1346558"/>
              <a:gd name="connsiteY154" fmla="*/ 130969 h 1326356"/>
              <a:gd name="connsiteX155" fmla="*/ 929839 w 1346558"/>
              <a:gd name="connsiteY155" fmla="*/ 121444 h 1326356"/>
              <a:gd name="connsiteX156" fmla="*/ 929839 w 1346558"/>
              <a:gd name="connsiteY156" fmla="*/ 121444 h 1326356"/>
              <a:gd name="connsiteX157" fmla="*/ 917933 w 1346558"/>
              <a:gd name="connsiteY157" fmla="*/ 114300 h 1326356"/>
              <a:gd name="connsiteX158" fmla="*/ 910789 w 1346558"/>
              <a:gd name="connsiteY158" fmla="*/ 109538 h 1326356"/>
              <a:gd name="connsiteX159" fmla="*/ 903645 w 1346558"/>
              <a:gd name="connsiteY159" fmla="*/ 107156 h 1326356"/>
              <a:gd name="connsiteX160" fmla="*/ 884595 w 1346558"/>
              <a:gd name="connsiteY160" fmla="*/ 100013 h 1326356"/>
              <a:gd name="connsiteX161" fmla="*/ 877452 w 1346558"/>
              <a:gd name="connsiteY161" fmla="*/ 95250 h 1326356"/>
              <a:gd name="connsiteX162" fmla="*/ 865545 w 1346558"/>
              <a:gd name="connsiteY162" fmla="*/ 92869 h 1326356"/>
              <a:gd name="connsiteX163" fmla="*/ 856020 w 1346558"/>
              <a:gd name="connsiteY163" fmla="*/ 90488 h 1326356"/>
              <a:gd name="connsiteX164" fmla="*/ 836970 w 1346558"/>
              <a:gd name="connsiteY164" fmla="*/ 83344 h 1326356"/>
              <a:gd name="connsiteX165" fmla="*/ 827445 w 1346558"/>
              <a:gd name="connsiteY165" fmla="*/ 80963 h 1326356"/>
              <a:gd name="connsiteX166" fmla="*/ 820302 w 1346558"/>
              <a:gd name="connsiteY166" fmla="*/ 78581 h 1326356"/>
              <a:gd name="connsiteX167" fmla="*/ 806014 w 1346558"/>
              <a:gd name="connsiteY167" fmla="*/ 69056 h 1326356"/>
              <a:gd name="connsiteX168" fmla="*/ 786964 w 1346558"/>
              <a:gd name="connsiteY168" fmla="*/ 61913 h 1326356"/>
              <a:gd name="connsiteX169" fmla="*/ 758389 w 1346558"/>
              <a:gd name="connsiteY169" fmla="*/ 57150 h 1326356"/>
              <a:gd name="connsiteX170" fmla="*/ 746483 w 1346558"/>
              <a:gd name="connsiteY170" fmla="*/ 52388 h 1326356"/>
              <a:gd name="connsiteX171" fmla="*/ 715527 w 1346558"/>
              <a:gd name="connsiteY171" fmla="*/ 45244 h 1326356"/>
              <a:gd name="connsiteX172" fmla="*/ 708383 w 1346558"/>
              <a:gd name="connsiteY172" fmla="*/ 42863 h 1326356"/>
              <a:gd name="connsiteX173" fmla="*/ 689333 w 1346558"/>
              <a:gd name="connsiteY173" fmla="*/ 38100 h 1326356"/>
              <a:gd name="connsiteX174" fmla="*/ 682189 w 1346558"/>
              <a:gd name="connsiteY174" fmla="*/ 35719 h 1326356"/>
              <a:gd name="connsiteX175" fmla="*/ 672664 w 1346558"/>
              <a:gd name="connsiteY175" fmla="*/ 33338 h 1326356"/>
              <a:gd name="connsiteX176" fmla="*/ 660758 w 1346558"/>
              <a:gd name="connsiteY176" fmla="*/ 28575 h 1326356"/>
              <a:gd name="connsiteX177" fmla="*/ 648852 w 1346558"/>
              <a:gd name="connsiteY177" fmla="*/ 26194 h 1326356"/>
              <a:gd name="connsiteX178" fmla="*/ 629802 w 1346558"/>
              <a:gd name="connsiteY178" fmla="*/ 21431 h 1326356"/>
              <a:gd name="connsiteX179" fmla="*/ 622658 w 1346558"/>
              <a:gd name="connsiteY179" fmla="*/ 19050 h 1326356"/>
              <a:gd name="connsiteX180" fmla="*/ 610752 w 1346558"/>
              <a:gd name="connsiteY180" fmla="*/ 16669 h 1326356"/>
              <a:gd name="connsiteX181" fmla="*/ 546458 w 1346558"/>
              <a:gd name="connsiteY181" fmla="*/ 9525 h 1326356"/>
              <a:gd name="connsiteX182" fmla="*/ 510739 w 1346558"/>
              <a:gd name="connsiteY182" fmla="*/ 7144 h 1326356"/>
              <a:gd name="connsiteX183" fmla="*/ 444064 w 1346558"/>
              <a:gd name="connsiteY183" fmla="*/ 2381 h 1326356"/>
              <a:gd name="connsiteX184" fmla="*/ 405964 w 1346558"/>
              <a:gd name="connsiteY184" fmla="*/ 0 h 1326356"/>
              <a:gd name="connsiteX185" fmla="*/ 291664 w 1346558"/>
              <a:gd name="connsiteY185" fmla="*/ 4763 h 1326356"/>
              <a:gd name="connsiteX186" fmla="*/ 267852 w 1346558"/>
              <a:gd name="connsiteY186" fmla="*/ 11906 h 1326356"/>
              <a:gd name="connsiteX187" fmla="*/ 246420 w 1346558"/>
              <a:gd name="connsiteY187" fmla="*/ 23813 h 1326356"/>
              <a:gd name="connsiteX188" fmla="*/ 222608 w 1346558"/>
              <a:gd name="connsiteY188" fmla="*/ 28575 h 1326356"/>
              <a:gd name="connsiteX189" fmla="*/ 201177 w 1346558"/>
              <a:gd name="connsiteY189" fmla="*/ 38100 h 1326356"/>
              <a:gd name="connsiteX190" fmla="*/ 191652 w 1346558"/>
              <a:gd name="connsiteY190" fmla="*/ 42863 h 1326356"/>
              <a:gd name="connsiteX191" fmla="*/ 174983 w 1346558"/>
              <a:gd name="connsiteY191" fmla="*/ 59531 h 1326356"/>
              <a:gd name="connsiteX192" fmla="*/ 167839 w 1346558"/>
              <a:gd name="connsiteY192" fmla="*/ 61913 h 1326356"/>
              <a:gd name="connsiteX193" fmla="*/ 153552 w 1346558"/>
              <a:gd name="connsiteY193" fmla="*/ 71438 h 1326356"/>
              <a:gd name="connsiteX194" fmla="*/ 141645 w 1346558"/>
              <a:gd name="connsiteY194" fmla="*/ 80963 h 1326356"/>
              <a:gd name="connsiteX195" fmla="*/ 127358 w 1346558"/>
              <a:gd name="connsiteY195" fmla="*/ 95250 h 1326356"/>
              <a:gd name="connsiteX196" fmla="*/ 110689 w 1346558"/>
              <a:gd name="connsiteY196" fmla="*/ 109538 h 1326356"/>
              <a:gd name="connsiteX197" fmla="*/ 82114 w 1346558"/>
              <a:gd name="connsiteY197" fmla="*/ 130969 h 1326356"/>
              <a:gd name="connsiteX198" fmla="*/ 72589 w 1346558"/>
              <a:gd name="connsiteY198" fmla="*/ 150019 h 1326356"/>
              <a:gd name="connsiteX199" fmla="*/ 60683 w 1346558"/>
              <a:gd name="connsiteY199" fmla="*/ 169069 h 1326356"/>
              <a:gd name="connsiteX200" fmla="*/ 53539 w 1346558"/>
              <a:gd name="connsiteY200" fmla="*/ 176213 h 1326356"/>
              <a:gd name="connsiteX201" fmla="*/ 46395 w 1346558"/>
              <a:gd name="connsiteY201" fmla="*/ 185738 h 1326356"/>
              <a:gd name="connsiteX202" fmla="*/ 39252 w 1346558"/>
              <a:gd name="connsiteY202" fmla="*/ 192881 h 1326356"/>
              <a:gd name="connsiteX203" fmla="*/ 32108 w 1346558"/>
              <a:gd name="connsiteY203" fmla="*/ 204788 h 1326356"/>
              <a:gd name="connsiteX204" fmla="*/ 27345 w 1346558"/>
              <a:gd name="connsiteY204" fmla="*/ 211931 h 1326356"/>
              <a:gd name="connsiteX205" fmla="*/ 24964 w 1346558"/>
              <a:gd name="connsiteY205" fmla="*/ 221456 h 1326356"/>
              <a:gd name="connsiteX206" fmla="*/ 15439 w 1346558"/>
              <a:gd name="connsiteY206" fmla="*/ 238125 h 1326356"/>
              <a:gd name="connsiteX207" fmla="*/ 10677 w 1346558"/>
              <a:gd name="connsiteY207" fmla="*/ 247650 h 1326356"/>
              <a:gd name="connsiteX208" fmla="*/ 8295 w 1346558"/>
              <a:gd name="connsiteY208" fmla="*/ 254794 h 1326356"/>
              <a:gd name="connsiteX209" fmla="*/ 3533 w 1346558"/>
              <a:gd name="connsiteY209" fmla="*/ 261938 h 1326356"/>
              <a:gd name="connsiteX210" fmla="*/ 1152 w 1346558"/>
              <a:gd name="connsiteY210" fmla="*/ 309563 h 1326356"/>
              <a:gd name="connsiteX211" fmla="*/ 8295 w 1346558"/>
              <a:gd name="connsiteY211" fmla="*/ 388144 h 1326356"/>
              <a:gd name="connsiteX212" fmla="*/ 15439 w 1346558"/>
              <a:gd name="connsiteY212" fmla="*/ 395288 h 1326356"/>
              <a:gd name="connsiteX213" fmla="*/ 20202 w 1346558"/>
              <a:gd name="connsiteY213" fmla="*/ 409575 h 1326356"/>
              <a:gd name="connsiteX214" fmla="*/ 24964 w 1346558"/>
              <a:gd name="connsiteY214" fmla="*/ 409575 h 132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1346558" h="1326356">
                <a:moveTo>
                  <a:pt x="24964" y="409575"/>
                </a:moveTo>
                <a:cubicBezTo>
                  <a:pt x="110689" y="442913"/>
                  <a:pt x="205604" y="458572"/>
                  <a:pt x="282139" y="509588"/>
                </a:cubicBezTo>
                <a:cubicBezTo>
                  <a:pt x="284520" y="511175"/>
                  <a:pt x="286723" y="513070"/>
                  <a:pt x="289283" y="514350"/>
                </a:cubicBezTo>
                <a:cubicBezTo>
                  <a:pt x="293280" y="516348"/>
                  <a:pt x="302143" y="517970"/>
                  <a:pt x="305952" y="519113"/>
                </a:cubicBezTo>
                <a:cubicBezTo>
                  <a:pt x="310760" y="520556"/>
                  <a:pt x="320239" y="523875"/>
                  <a:pt x="320239" y="523875"/>
                </a:cubicBezTo>
                <a:cubicBezTo>
                  <a:pt x="322620" y="525463"/>
                  <a:pt x="324768" y="527476"/>
                  <a:pt x="327383" y="528638"/>
                </a:cubicBezTo>
                <a:cubicBezTo>
                  <a:pt x="327391" y="528642"/>
                  <a:pt x="345238" y="534589"/>
                  <a:pt x="348814" y="535781"/>
                </a:cubicBezTo>
                <a:cubicBezTo>
                  <a:pt x="351195" y="536575"/>
                  <a:pt x="353713" y="537040"/>
                  <a:pt x="355958" y="538163"/>
                </a:cubicBezTo>
                <a:cubicBezTo>
                  <a:pt x="367728" y="544047"/>
                  <a:pt x="362115" y="541803"/>
                  <a:pt x="372627" y="545306"/>
                </a:cubicBezTo>
                <a:cubicBezTo>
                  <a:pt x="390024" y="556906"/>
                  <a:pt x="368155" y="542751"/>
                  <a:pt x="389295" y="554831"/>
                </a:cubicBezTo>
                <a:cubicBezTo>
                  <a:pt x="391780" y="556251"/>
                  <a:pt x="393879" y="558314"/>
                  <a:pt x="396439" y="559594"/>
                </a:cubicBezTo>
                <a:cubicBezTo>
                  <a:pt x="400245" y="561497"/>
                  <a:pt x="409548" y="563339"/>
                  <a:pt x="413108" y="564356"/>
                </a:cubicBezTo>
                <a:cubicBezTo>
                  <a:pt x="415522" y="565046"/>
                  <a:pt x="417871" y="565944"/>
                  <a:pt x="420252" y="566738"/>
                </a:cubicBezTo>
                <a:lnTo>
                  <a:pt x="434539" y="581025"/>
                </a:lnTo>
                <a:cubicBezTo>
                  <a:pt x="436920" y="583406"/>
                  <a:pt x="438989" y="586148"/>
                  <a:pt x="441683" y="588169"/>
                </a:cubicBezTo>
                <a:cubicBezTo>
                  <a:pt x="444858" y="590550"/>
                  <a:pt x="448402" y="592507"/>
                  <a:pt x="451208" y="595313"/>
                </a:cubicBezTo>
                <a:cubicBezTo>
                  <a:pt x="468929" y="613034"/>
                  <a:pt x="448662" y="598378"/>
                  <a:pt x="465495" y="609600"/>
                </a:cubicBezTo>
                <a:cubicBezTo>
                  <a:pt x="467876" y="613569"/>
                  <a:pt x="470920" y="617209"/>
                  <a:pt x="472639" y="621506"/>
                </a:cubicBezTo>
                <a:cubicBezTo>
                  <a:pt x="473845" y="624522"/>
                  <a:pt x="474773" y="636613"/>
                  <a:pt x="477402" y="640556"/>
                </a:cubicBezTo>
                <a:cubicBezTo>
                  <a:pt x="479270" y="643358"/>
                  <a:pt x="482164" y="645319"/>
                  <a:pt x="484545" y="647700"/>
                </a:cubicBezTo>
                <a:cubicBezTo>
                  <a:pt x="486133" y="652463"/>
                  <a:pt x="488091" y="657118"/>
                  <a:pt x="489308" y="661988"/>
                </a:cubicBezTo>
                <a:cubicBezTo>
                  <a:pt x="490102" y="665163"/>
                  <a:pt x="490225" y="668586"/>
                  <a:pt x="491689" y="671513"/>
                </a:cubicBezTo>
                <a:cubicBezTo>
                  <a:pt x="493464" y="675063"/>
                  <a:pt x="496730" y="677672"/>
                  <a:pt x="498833" y="681038"/>
                </a:cubicBezTo>
                <a:cubicBezTo>
                  <a:pt x="500714" y="684048"/>
                  <a:pt x="501834" y="687481"/>
                  <a:pt x="503595" y="690563"/>
                </a:cubicBezTo>
                <a:cubicBezTo>
                  <a:pt x="505015" y="693048"/>
                  <a:pt x="506770" y="695325"/>
                  <a:pt x="508358" y="697706"/>
                </a:cubicBezTo>
                <a:cubicBezTo>
                  <a:pt x="509945" y="702469"/>
                  <a:pt x="511902" y="707124"/>
                  <a:pt x="513120" y="711994"/>
                </a:cubicBezTo>
                <a:cubicBezTo>
                  <a:pt x="513914" y="715169"/>
                  <a:pt x="514562" y="718384"/>
                  <a:pt x="515502" y="721519"/>
                </a:cubicBezTo>
                <a:cubicBezTo>
                  <a:pt x="516945" y="726327"/>
                  <a:pt x="518677" y="731044"/>
                  <a:pt x="520264" y="735806"/>
                </a:cubicBezTo>
                <a:cubicBezTo>
                  <a:pt x="521058" y="738187"/>
                  <a:pt x="521253" y="740861"/>
                  <a:pt x="522645" y="742950"/>
                </a:cubicBezTo>
                <a:lnTo>
                  <a:pt x="532170" y="757238"/>
                </a:lnTo>
                <a:cubicBezTo>
                  <a:pt x="532964" y="760413"/>
                  <a:pt x="533263" y="763755"/>
                  <a:pt x="534552" y="766763"/>
                </a:cubicBezTo>
                <a:cubicBezTo>
                  <a:pt x="535679" y="769393"/>
                  <a:pt x="537797" y="771479"/>
                  <a:pt x="539314" y="773906"/>
                </a:cubicBezTo>
                <a:cubicBezTo>
                  <a:pt x="541767" y="777831"/>
                  <a:pt x="544210" y="781767"/>
                  <a:pt x="546458" y="785813"/>
                </a:cubicBezTo>
                <a:cubicBezTo>
                  <a:pt x="554293" y="799917"/>
                  <a:pt x="547223" y="791341"/>
                  <a:pt x="558364" y="802481"/>
                </a:cubicBezTo>
                <a:cubicBezTo>
                  <a:pt x="559158" y="804862"/>
                  <a:pt x="559177" y="807665"/>
                  <a:pt x="560745" y="809625"/>
                </a:cubicBezTo>
                <a:cubicBezTo>
                  <a:pt x="576166" y="828903"/>
                  <a:pt x="560406" y="799081"/>
                  <a:pt x="572652" y="821531"/>
                </a:cubicBezTo>
                <a:cubicBezTo>
                  <a:pt x="576052" y="827764"/>
                  <a:pt x="578239" y="834674"/>
                  <a:pt x="582177" y="840581"/>
                </a:cubicBezTo>
                <a:cubicBezTo>
                  <a:pt x="585352" y="845344"/>
                  <a:pt x="588268" y="850290"/>
                  <a:pt x="591702" y="854869"/>
                </a:cubicBezTo>
                <a:cubicBezTo>
                  <a:pt x="600562" y="866684"/>
                  <a:pt x="596644" y="861092"/>
                  <a:pt x="603608" y="871538"/>
                </a:cubicBezTo>
                <a:cubicBezTo>
                  <a:pt x="609068" y="887917"/>
                  <a:pt x="601599" y="868022"/>
                  <a:pt x="613133" y="888206"/>
                </a:cubicBezTo>
                <a:cubicBezTo>
                  <a:pt x="614378" y="890385"/>
                  <a:pt x="614391" y="893105"/>
                  <a:pt x="615514" y="895350"/>
                </a:cubicBezTo>
                <a:cubicBezTo>
                  <a:pt x="616794" y="897910"/>
                  <a:pt x="618689" y="900113"/>
                  <a:pt x="620277" y="902494"/>
                </a:cubicBezTo>
                <a:cubicBezTo>
                  <a:pt x="626084" y="925724"/>
                  <a:pt x="618993" y="896717"/>
                  <a:pt x="625039" y="923925"/>
                </a:cubicBezTo>
                <a:cubicBezTo>
                  <a:pt x="625651" y="926678"/>
                  <a:pt x="628209" y="937408"/>
                  <a:pt x="629802" y="940594"/>
                </a:cubicBezTo>
                <a:cubicBezTo>
                  <a:pt x="631082" y="943154"/>
                  <a:pt x="633284" y="945178"/>
                  <a:pt x="634564" y="947738"/>
                </a:cubicBezTo>
                <a:cubicBezTo>
                  <a:pt x="639194" y="956999"/>
                  <a:pt x="634753" y="953733"/>
                  <a:pt x="639327" y="964406"/>
                </a:cubicBezTo>
                <a:cubicBezTo>
                  <a:pt x="640454" y="967036"/>
                  <a:pt x="642502" y="969169"/>
                  <a:pt x="644089" y="971550"/>
                </a:cubicBezTo>
                <a:cubicBezTo>
                  <a:pt x="644883" y="978694"/>
                  <a:pt x="645060" y="985933"/>
                  <a:pt x="646470" y="992981"/>
                </a:cubicBezTo>
                <a:cubicBezTo>
                  <a:pt x="647455" y="997904"/>
                  <a:pt x="650016" y="1002399"/>
                  <a:pt x="651233" y="1007269"/>
                </a:cubicBezTo>
                <a:lnTo>
                  <a:pt x="653614" y="1016794"/>
                </a:lnTo>
                <a:cubicBezTo>
                  <a:pt x="654408" y="1025525"/>
                  <a:pt x="655027" y="1034274"/>
                  <a:pt x="655995" y="1042988"/>
                </a:cubicBezTo>
                <a:cubicBezTo>
                  <a:pt x="656615" y="1048566"/>
                  <a:pt x="657789" y="1054074"/>
                  <a:pt x="658377" y="1059656"/>
                </a:cubicBezTo>
                <a:cubicBezTo>
                  <a:pt x="662237" y="1096322"/>
                  <a:pt x="658027" y="1077305"/>
                  <a:pt x="663139" y="1097756"/>
                </a:cubicBezTo>
                <a:cubicBezTo>
                  <a:pt x="666429" y="1150404"/>
                  <a:pt x="663473" y="1119313"/>
                  <a:pt x="667902" y="1152525"/>
                </a:cubicBezTo>
                <a:cubicBezTo>
                  <a:pt x="668748" y="1158868"/>
                  <a:pt x="668731" y="1165367"/>
                  <a:pt x="670283" y="1171575"/>
                </a:cubicBezTo>
                <a:cubicBezTo>
                  <a:pt x="671144" y="1175019"/>
                  <a:pt x="673727" y="1177804"/>
                  <a:pt x="675045" y="1181100"/>
                </a:cubicBezTo>
                <a:lnTo>
                  <a:pt x="682189" y="1202531"/>
                </a:lnTo>
                <a:cubicBezTo>
                  <a:pt x="682983" y="1204912"/>
                  <a:pt x="683178" y="1207587"/>
                  <a:pt x="684570" y="1209675"/>
                </a:cubicBezTo>
                <a:lnTo>
                  <a:pt x="689333" y="1216819"/>
                </a:lnTo>
                <a:cubicBezTo>
                  <a:pt x="695000" y="1233821"/>
                  <a:pt x="691310" y="1226929"/>
                  <a:pt x="698858" y="1238250"/>
                </a:cubicBezTo>
                <a:cubicBezTo>
                  <a:pt x="699652" y="1240631"/>
                  <a:pt x="700020" y="1243200"/>
                  <a:pt x="701239" y="1245394"/>
                </a:cubicBezTo>
                <a:cubicBezTo>
                  <a:pt x="704019" y="1250397"/>
                  <a:pt x="710764" y="1259681"/>
                  <a:pt x="710764" y="1259681"/>
                </a:cubicBezTo>
                <a:cubicBezTo>
                  <a:pt x="711162" y="1262471"/>
                  <a:pt x="713778" y="1287885"/>
                  <a:pt x="717908" y="1290638"/>
                </a:cubicBezTo>
                <a:lnTo>
                  <a:pt x="725052" y="1295400"/>
                </a:lnTo>
                <a:cubicBezTo>
                  <a:pt x="726873" y="1302685"/>
                  <a:pt x="726714" y="1306588"/>
                  <a:pt x="732195" y="1312069"/>
                </a:cubicBezTo>
                <a:cubicBezTo>
                  <a:pt x="734219" y="1314093"/>
                  <a:pt x="736958" y="1315244"/>
                  <a:pt x="739339" y="1316831"/>
                </a:cubicBezTo>
                <a:cubicBezTo>
                  <a:pt x="740927" y="1319212"/>
                  <a:pt x="741867" y="1322187"/>
                  <a:pt x="744102" y="1323975"/>
                </a:cubicBezTo>
                <a:cubicBezTo>
                  <a:pt x="746062" y="1325543"/>
                  <a:pt x="748735" y="1326356"/>
                  <a:pt x="751245" y="1326356"/>
                </a:cubicBezTo>
                <a:cubicBezTo>
                  <a:pt x="767933" y="1326356"/>
                  <a:pt x="784583" y="1324769"/>
                  <a:pt x="801252" y="1323975"/>
                </a:cubicBezTo>
                <a:cubicBezTo>
                  <a:pt x="809964" y="1322233"/>
                  <a:pt x="819385" y="1320861"/>
                  <a:pt x="827445" y="1316831"/>
                </a:cubicBezTo>
                <a:lnTo>
                  <a:pt x="846495" y="1307306"/>
                </a:lnTo>
                <a:cubicBezTo>
                  <a:pt x="848083" y="1304925"/>
                  <a:pt x="848877" y="1301750"/>
                  <a:pt x="851258" y="1300163"/>
                </a:cubicBezTo>
                <a:cubicBezTo>
                  <a:pt x="853981" y="1298348"/>
                  <a:pt x="857719" y="1298930"/>
                  <a:pt x="860783" y="1297781"/>
                </a:cubicBezTo>
                <a:cubicBezTo>
                  <a:pt x="864107" y="1296535"/>
                  <a:pt x="867133" y="1294606"/>
                  <a:pt x="870308" y="1293019"/>
                </a:cubicBezTo>
                <a:cubicBezTo>
                  <a:pt x="871895" y="1290638"/>
                  <a:pt x="873046" y="1287899"/>
                  <a:pt x="875070" y="1285875"/>
                </a:cubicBezTo>
                <a:cubicBezTo>
                  <a:pt x="880690" y="1280255"/>
                  <a:pt x="885209" y="1281015"/>
                  <a:pt x="891739" y="1276350"/>
                </a:cubicBezTo>
                <a:cubicBezTo>
                  <a:pt x="894479" y="1274392"/>
                  <a:pt x="896143" y="1271163"/>
                  <a:pt x="898883" y="1269206"/>
                </a:cubicBezTo>
                <a:cubicBezTo>
                  <a:pt x="901772" y="1267143"/>
                  <a:pt x="905326" y="1266205"/>
                  <a:pt x="908408" y="1264444"/>
                </a:cubicBezTo>
                <a:cubicBezTo>
                  <a:pt x="910893" y="1263024"/>
                  <a:pt x="913039" y="1261052"/>
                  <a:pt x="915552" y="1259681"/>
                </a:cubicBezTo>
                <a:cubicBezTo>
                  <a:pt x="921785" y="1256281"/>
                  <a:pt x="929582" y="1255176"/>
                  <a:pt x="934602" y="1250156"/>
                </a:cubicBezTo>
                <a:cubicBezTo>
                  <a:pt x="937777" y="1246981"/>
                  <a:pt x="941205" y="1244040"/>
                  <a:pt x="944127" y="1240631"/>
                </a:cubicBezTo>
                <a:cubicBezTo>
                  <a:pt x="945989" y="1238458"/>
                  <a:pt x="946988" y="1235627"/>
                  <a:pt x="948889" y="1233488"/>
                </a:cubicBezTo>
                <a:cubicBezTo>
                  <a:pt x="953364" y="1228454"/>
                  <a:pt x="958414" y="1223963"/>
                  <a:pt x="963177" y="1219200"/>
                </a:cubicBezTo>
                <a:lnTo>
                  <a:pt x="979845" y="1202531"/>
                </a:lnTo>
                <a:cubicBezTo>
                  <a:pt x="982226" y="1200150"/>
                  <a:pt x="984857" y="1197994"/>
                  <a:pt x="986989" y="1195388"/>
                </a:cubicBezTo>
                <a:cubicBezTo>
                  <a:pt x="994133" y="1186657"/>
                  <a:pt x="999611" y="1176241"/>
                  <a:pt x="1008420" y="1169194"/>
                </a:cubicBezTo>
                <a:cubicBezTo>
                  <a:pt x="1012389" y="1166019"/>
                  <a:pt x="1016733" y="1163263"/>
                  <a:pt x="1020327" y="1159669"/>
                </a:cubicBezTo>
                <a:cubicBezTo>
                  <a:pt x="1023921" y="1156075"/>
                  <a:pt x="1026258" y="1151357"/>
                  <a:pt x="1029852" y="1147763"/>
                </a:cubicBezTo>
                <a:cubicBezTo>
                  <a:pt x="1032658" y="1144957"/>
                  <a:pt x="1036571" y="1143425"/>
                  <a:pt x="1039377" y="1140619"/>
                </a:cubicBezTo>
                <a:cubicBezTo>
                  <a:pt x="1048154" y="1131841"/>
                  <a:pt x="1044913" y="1128991"/>
                  <a:pt x="1056045" y="1121569"/>
                </a:cubicBezTo>
                <a:cubicBezTo>
                  <a:pt x="1059602" y="1119198"/>
                  <a:pt x="1064286" y="1119005"/>
                  <a:pt x="1067952" y="1116806"/>
                </a:cubicBezTo>
                <a:cubicBezTo>
                  <a:pt x="1072310" y="1114191"/>
                  <a:pt x="1075748" y="1110270"/>
                  <a:pt x="1079858" y="1107281"/>
                </a:cubicBezTo>
                <a:cubicBezTo>
                  <a:pt x="1084487" y="1103914"/>
                  <a:pt x="1089891" y="1101585"/>
                  <a:pt x="1094145" y="1097756"/>
                </a:cubicBezTo>
                <a:cubicBezTo>
                  <a:pt x="1117437" y="1076793"/>
                  <a:pt x="1087408" y="1094476"/>
                  <a:pt x="1117958" y="1071563"/>
                </a:cubicBezTo>
                <a:cubicBezTo>
                  <a:pt x="1121133" y="1069182"/>
                  <a:pt x="1124181" y="1066621"/>
                  <a:pt x="1127483" y="1064419"/>
                </a:cubicBezTo>
                <a:cubicBezTo>
                  <a:pt x="1131334" y="1061852"/>
                  <a:pt x="1135597" y="1059929"/>
                  <a:pt x="1139389" y="1057275"/>
                </a:cubicBezTo>
                <a:cubicBezTo>
                  <a:pt x="1156389" y="1045375"/>
                  <a:pt x="1146916" y="1050095"/>
                  <a:pt x="1163202" y="1035844"/>
                </a:cubicBezTo>
                <a:cubicBezTo>
                  <a:pt x="1165356" y="1033959"/>
                  <a:pt x="1168147" y="1032913"/>
                  <a:pt x="1170345" y="1031081"/>
                </a:cubicBezTo>
                <a:cubicBezTo>
                  <a:pt x="1172932" y="1028925"/>
                  <a:pt x="1174932" y="1026129"/>
                  <a:pt x="1177489" y="1023938"/>
                </a:cubicBezTo>
                <a:cubicBezTo>
                  <a:pt x="1180502" y="1021355"/>
                  <a:pt x="1184208" y="1019600"/>
                  <a:pt x="1187014" y="1016794"/>
                </a:cubicBezTo>
                <a:cubicBezTo>
                  <a:pt x="1189038" y="1014770"/>
                  <a:pt x="1189753" y="1011674"/>
                  <a:pt x="1191777" y="1009650"/>
                </a:cubicBezTo>
                <a:cubicBezTo>
                  <a:pt x="1193800" y="1007627"/>
                  <a:pt x="1196897" y="1006912"/>
                  <a:pt x="1198920" y="1004888"/>
                </a:cubicBezTo>
                <a:cubicBezTo>
                  <a:pt x="1202514" y="1001294"/>
                  <a:pt x="1205270" y="996950"/>
                  <a:pt x="1208445" y="992981"/>
                </a:cubicBezTo>
                <a:cubicBezTo>
                  <a:pt x="1209239" y="990600"/>
                  <a:pt x="1209368" y="987880"/>
                  <a:pt x="1210827" y="985838"/>
                </a:cubicBezTo>
                <a:cubicBezTo>
                  <a:pt x="1217638" y="976303"/>
                  <a:pt x="1223986" y="975061"/>
                  <a:pt x="1232258" y="966788"/>
                </a:cubicBezTo>
                <a:cubicBezTo>
                  <a:pt x="1234282" y="964764"/>
                  <a:pt x="1235503" y="962071"/>
                  <a:pt x="1237020" y="959644"/>
                </a:cubicBezTo>
                <a:cubicBezTo>
                  <a:pt x="1239473" y="955719"/>
                  <a:pt x="1241711" y="951663"/>
                  <a:pt x="1244164" y="947738"/>
                </a:cubicBezTo>
                <a:cubicBezTo>
                  <a:pt x="1250895" y="936969"/>
                  <a:pt x="1248651" y="941757"/>
                  <a:pt x="1258452" y="928688"/>
                </a:cubicBezTo>
                <a:cubicBezTo>
                  <a:pt x="1266834" y="917512"/>
                  <a:pt x="1260694" y="923362"/>
                  <a:pt x="1270358" y="907256"/>
                </a:cubicBezTo>
                <a:cubicBezTo>
                  <a:pt x="1272400" y="903853"/>
                  <a:pt x="1275399" y="901097"/>
                  <a:pt x="1277502" y="897731"/>
                </a:cubicBezTo>
                <a:cubicBezTo>
                  <a:pt x="1279383" y="894721"/>
                  <a:pt x="1280295" y="891160"/>
                  <a:pt x="1282264" y="888206"/>
                </a:cubicBezTo>
                <a:cubicBezTo>
                  <a:pt x="1286667" y="881602"/>
                  <a:pt x="1293002" y="876256"/>
                  <a:pt x="1296552" y="869156"/>
                </a:cubicBezTo>
                <a:cubicBezTo>
                  <a:pt x="1298139" y="865981"/>
                  <a:pt x="1299590" y="862734"/>
                  <a:pt x="1301314" y="859631"/>
                </a:cubicBezTo>
                <a:cubicBezTo>
                  <a:pt x="1303562" y="855585"/>
                  <a:pt x="1306388" y="851865"/>
                  <a:pt x="1308458" y="847725"/>
                </a:cubicBezTo>
                <a:cubicBezTo>
                  <a:pt x="1310370" y="843902"/>
                  <a:pt x="1311173" y="839571"/>
                  <a:pt x="1313220" y="835819"/>
                </a:cubicBezTo>
                <a:cubicBezTo>
                  <a:pt x="1325625" y="813075"/>
                  <a:pt x="1318840" y="829683"/>
                  <a:pt x="1329889" y="812006"/>
                </a:cubicBezTo>
                <a:cubicBezTo>
                  <a:pt x="1333285" y="806572"/>
                  <a:pt x="1340184" y="789571"/>
                  <a:pt x="1341795" y="785813"/>
                </a:cubicBezTo>
                <a:cubicBezTo>
                  <a:pt x="1342589" y="777082"/>
                  <a:pt x="1343018" y="768309"/>
                  <a:pt x="1344177" y="759619"/>
                </a:cubicBezTo>
                <a:cubicBezTo>
                  <a:pt x="1344610" y="756375"/>
                  <a:pt x="1346558" y="753367"/>
                  <a:pt x="1346558" y="750094"/>
                </a:cubicBezTo>
                <a:cubicBezTo>
                  <a:pt x="1346558" y="716747"/>
                  <a:pt x="1345537" y="683400"/>
                  <a:pt x="1344177" y="650081"/>
                </a:cubicBezTo>
                <a:cubicBezTo>
                  <a:pt x="1343948" y="644473"/>
                  <a:pt x="1342670" y="638957"/>
                  <a:pt x="1341795" y="633413"/>
                </a:cubicBezTo>
                <a:cubicBezTo>
                  <a:pt x="1337721" y="607612"/>
                  <a:pt x="1338180" y="607949"/>
                  <a:pt x="1332270" y="585788"/>
                </a:cubicBezTo>
                <a:cubicBezTo>
                  <a:pt x="1330781" y="580204"/>
                  <a:pt x="1329654" y="574484"/>
                  <a:pt x="1327508" y="569119"/>
                </a:cubicBezTo>
                <a:cubicBezTo>
                  <a:pt x="1303570" y="509272"/>
                  <a:pt x="1332887" y="593780"/>
                  <a:pt x="1308458" y="528638"/>
                </a:cubicBezTo>
                <a:cubicBezTo>
                  <a:pt x="1306429" y="523227"/>
                  <a:pt x="1306414" y="517068"/>
                  <a:pt x="1303695" y="511969"/>
                </a:cubicBezTo>
                <a:cubicBezTo>
                  <a:pt x="1299960" y="504965"/>
                  <a:pt x="1293744" y="499568"/>
                  <a:pt x="1289408" y="492919"/>
                </a:cubicBezTo>
                <a:cubicBezTo>
                  <a:pt x="1274688" y="470347"/>
                  <a:pt x="1262782" y="445514"/>
                  <a:pt x="1246545" y="423863"/>
                </a:cubicBezTo>
                <a:cubicBezTo>
                  <a:pt x="1244164" y="420688"/>
                  <a:pt x="1241985" y="417351"/>
                  <a:pt x="1239402" y="414338"/>
                </a:cubicBezTo>
                <a:cubicBezTo>
                  <a:pt x="1237210" y="411781"/>
                  <a:pt x="1234414" y="409781"/>
                  <a:pt x="1232258" y="407194"/>
                </a:cubicBezTo>
                <a:cubicBezTo>
                  <a:pt x="1230426" y="404995"/>
                  <a:pt x="1229519" y="402074"/>
                  <a:pt x="1227495" y="400050"/>
                </a:cubicBezTo>
                <a:cubicBezTo>
                  <a:pt x="1225472" y="398027"/>
                  <a:pt x="1222200" y="397473"/>
                  <a:pt x="1220352" y="395288"/>
                </a:cubicBezTo>
                <a:cubicBezTo>
                  <a:pt x="1213378" y="387046"/>
                  <a:pt x="1208936" y="376728"/>
                  <a:pt x="1201302" y="369094"/>
                </a:cubicBezTo>
                <a:cubicBezTo>
                  <a:pt x="1195746" y="363538"/>
                  <a:pt x="1189348" y="358711"/>
                  <a:pt x="1184633" y="352425"/>
                </a:cubicBezTo>
                <a:cubicBezTo>
                  <a:pt x="1182252" y="349250"/>
                  <a:pt x="1179765" y="346151"/>
                  <a:pt x="1177489" y="342900"/>
                </a:cubicBezTo>
                <a:cubicBezTo>
                  <a:pt x="1174207" y="338211"/>
                  <a:pt x="1171478" y="333131"/>
                  <a:pt x="1167964" y="328613"/>
                </a:cubicBezTo>
                <a:cubicBezTo>
                  <a:pt x="1165896" y="325955"/>
                  <a:pt x="1163012" y="324026"/>
                  <a:pt x="1160820" y="321469"/>
                </a:cubicBezTo>
                <a:cubicBezTo>
                  <a:pt x="1158237" y="318456"/>
                  <a:pt x="1156290" y="314931"/>
                  <a:pt x="1153677" y="311944"/>
                </a:cubicBezTo>
                <a:cubicBezTo>
                  <a:pt x="1137505" y="293461"/>
                  <a:pt x="1149590" y="310575"/>
                  <a:pt x="1139389" y="295275"/>
                </a:cubicBezTo>
                <a:cubicBezTo>
                  <a:pt x="1138595" y="292100"/>
                  <a:pt x="1138472" y="288677"/>
                  <a:pt x="1137008" y="285750"/>
                </a:cubicBezTo>
                <a:cubicBezTo>
                  <a:pt x="1132563" y="276861"/>
                  <a:pt x="1127958" y="274796"/>
                  <a:pt x="1120339" y="269081"/>
                </a:cubicBezTo>
                <a:cubicBezTo>
                  <a:pt x="1120121" y="268645"/>
                  <a:pt x="1111738" y="250404"/>
                  <a:pt x="1108433" y="247650"/>
                </a:cubicBezTo>
                <a:cubicBezTo>
                  <a:pt x="1105706" y="245378"/>
                  <a:pt x="1102083" y="244475"/>
                  <a:pt x="1098908" y="242888"/>
                </a:cubicBezTo>
                <a:cubicBezTo>
                  <a:pt x="1096527" y="238919"/>
                  <a:pt x="1093834" y="235121"/>
                  <a:pt x="1091764" y="230981"/>
                </a:cubicBezTo>
                <a:cubicBezTo>
                  <a:pt x="1090642" y="228736"/>
                  <a:pt x="1090972" y="225780"/>
                  <a:pt x="1089383" y="223838"/>
                </a:cubicBezTo>
                <a:cubicBezTo>
                  <a:pt x="1083696" y="216888"/>
                  <a:pt x="1075721" y="211972"/>
                  <a:pt x="1070333" y="204788"/>
                </a:cubicBezTo>
                <a:cubicBezTo>
                  <a:pt x="1067952" y="201613"/>
                  <a:pt x="1066155" y="197900"/>
                  <a:pt x="1063189" y="195263"/>
                </a:cubicBezTo>
                <a:cubicBezTo>
                  <a:pt x="1058911" y="191460"/>
                  <a:pt x="1052949" y="189785"/>
                  <a:pt x="1048902" y="185738"/>
                </a:cubicBezTo>
                <a:cubicBezTo>
                  <a:pt x="1045727" y="182563"/>
                  <a:pt x="1043031" y="178823"/>
                  <a:pt x="1039377" y="176213"/>
                </a:cubicBezTo>
                <a:cubicBezTo>
                  <a:pt x="1037334" y="174754"/>
                  <a:pt x="1034478" y="174954"/>
                  <a:pt x="1032233" y="173831"/>
                </a:cubicBezTo>
                <a:cubicBezTo>
                  <a:pt x="1029673" y="172551"/>
                  <a:pt x="1027601" y="170439"/>
                  <a:pt x="1025089" y="169069"/>
                </a:cubicBezTo>
                <a:cubicBezTo>
                  <a:pt x="1018856" y="165669"/>
                  <a:pt x="1011946" y="163482"/>
                  <a:pt x="1006039" y="159544"/>
                </a:cubicBezTo>
                <a:cubicBezTo>
                  <a:pt x="1000374" y="155767"/>
                  <a:pt x="986573" y="146239"/>
                  <a:pt x="979845" y="142875"/>
                </a:cubicBezTo>
                <a:cubicBezTo>
                  <a:pt x="976022" y="140964"/>
                  <a:pt x="971762" y="140025"/>
                  <a:pt x="967939" y="138113"/>
                </a:cubicBezTo>
                <a:cubicBezTo>
                  <a:pt x="965379" y="136833"/>
                  <a:pt x="963355" y="134630"/>
                  <a:pt x="960795" y="133350"/>
                </a:cubicBezTo>
                <a:cubicBezTo>
                  <a:pt x="958550" y="132228"/>
                  <a:pt x="955995" y="131870"/>
                  <a:pt x="953652" y="130969"/>
                </a:cubicBezTo>
                <a:cubicBezTo>
                  <a:pt x="945673" y="127900"/>
                  <a:pt x="937777" y="124619"/>
                  <a:pt x="929839" y="121444"/>
                </a:cubicBezTo>
                <a:lnTo>
                  <a:pt x="929839" y="121444"/>
                </a:lnTo>
                <a:cubicBezTo>
                  <a:pt x="925870" y="119063"/>
                  <a:pt x="921858" y="116753"/>
                  <a:pt x="917933" y="114300"/>
                </a:cubicBezTo>
                <a:cubicBezTo>
                  <a:pt x="915506" y="112783"/>
                  <a:pt x="913349" y="110818"/>
                  <a:pt x="910789" y="109538"/>
                </a:cubicBezTo>
                <a:cubicBezTo>
                  <a:pt x="908544" y="108415"/>
                  <a:pt x="905952" y="108145"/>
                  <a:pt x="903645" y="107156"/>
                </a:cubicBezTo>
                <a:cubicBezTo>
                  <a:pt x="886217" y="99687"/>
                  <a:pt x="902151" y="104402"/>
                  <a:pt x="884595" y="100013"/>
                </a:cubicBezTo>
                <a:cubicBezTo>
                  <a:pt x="882214" y="98425"/>
                  <a:pt x="880132" y="96255"/>
                  <a:pt x="877452" y="95250"/>
                </a:cubicBezTo>
                <a:cubicBezTo>
                  <a:pt x="873662" y="93829"/>
                  <a:pt x="869496" y="93747"/>
                  <a:pt x="865545" y="92869"/>
                </a:cubicBezTo>
                <a:cubicBezTo>
                  <a:pt x="862350" y="92159"/>
                  <a:pt x="859125" y="91523"/>
                  <a:pt x="856020" y="90488"/>
                </a:cubicBezTo>
                <a:cubicBezTo>
                  <a:pt x="849586" y="88343"/>
                  <a:pt x="843404" y="85489"/>
                  <a:pt x="836970" y="83344"/>
                </a:cubicBezTo>
                <a:cubicBezTo>
                  <a:pt x="833865" y="82309"/>
                  <a:pt x="830592" y="81862"/>
                  <a:pt x="827445" y="80963"/>
                </a:cubicBezTo>
                <a:cubicBezTo>
                  <a:pt x="825032" y="80273"/>
                  <a:pt x="822496" y="79800"/>
                  <a:pt x="820302" y="78581"/>
                </a:cubicBezTo>
                <a:cubicBezTo>
                  <a:pt x="815298" y="75801"/>
                  <a:pt x="811567" y="70444"/>
                  <a:pt x="806014" y="69056"/>
                </a:cubicBezTo>
                <a:cubicBezTo>
                  <a:pt x="781574" y="62947"/>
                  <a:pt x="811858" y="71249"/>
                  <a:pt x="786964" y="61913"/>
                </a:cubicBezTo>
                <a:cubicBezTo>
                  <a:pt x="779092" y="58961"/>
                  <a:pt x="765314" y="58016"/>
                  <a:pt x="758389" y="57150"/>
                </a:cubicBezTo>
                <a:cubicBezTo>
                  <a:pt x="754420" y="55563"/>
                  <a:pt x="750568" y="53645"/>
                  <a:pt x="746483" y="52388"/>
                </a:cubicBezTo>
                <a:cubicBezTo>
                  <a:pt x="720796" y="44484"/>
                  <a:pt x="735528" y="50244"/>
                  <a:pt x="715527" y="45244"/>
                </a:cubicBezTo>
                <a:cubicBezTo>
                  <a:pt x="713092" y="44635"/>
                  <a:pt x="710805" y="43523"/>
                  <a:pt x="708383" y="42863"/>
                </a:cubicBezTo>
                <a:cubicBezTo>
                  <a:pt x="702068" y="41141"/>
                  <a:pt x="695543" y="40170"/>
                  <a:pt x="689333" y="38100"/>
                </a:cubicBezTo>
                <a:cubicBezTo>
                  <a:pt x="686952" y="37306"/>
                  <a:pt x="684603" y="36409"/>
                  <a:pt x="682189" y="35719"/>
                </a:cubicBezTo>
                <a:cubicBezTo>
                  <a:pt x="679042" y="34820"/>
                  <a:pt x="675769" y="34373"/>
                  <a:pt x="672664" y="33338"/>
                </a:cubicBezTo>
                <a:cubicBezTo>
                  <a:pt x="668609" y="31986"/>
                  <a:pt x="664852" y="29803"/>
                  <a:pt x="660758" y="28575"/>
                </a:cubicBezTo>
                <a:cubicBezTo>
                  <a:pt x="656881" y="27412"/>
                  <a:pt x="652796" y="27104"/>
                  <a:pt x="648852" y="26194"/>
                </a:cubicBezTo>
                <a:cubicBezTo>
                  <a:pt x="642474" y="24722"/>
                  <a:pt x="636012" y="23501"/>
                  <a:pt x="629802" y="21431"/>
                </a:cubicBezTo>
                <a:cubicBezTo>
                  <a:pt x="627421" y="20637"/>
                  <a:pt x="625093" y="19659"/>
                  <a:pt x="622658" y="19050"/>
                </a:cubicBezTo>
                <a:cubicBezTo>
                  <a:pt x="618732" y="18068"/>
                  <a:pt x="614721" y="17463"/>
                  <a:pt x="610752" y="16669"/>
                </a:cubicBezTo>
                <a:cubicBezTo>
                  <a:pt x="582271" y="5276"/>
                  <a:pt x="604523" y="12663"/>
                  <a:pt x="546458" y="9525"/>
                </a:cubicBezTo>
                <a:cubicBezTo>
                  <a:pt x="534543" y="8881"/>
                  <a:pt x="522645" y="7938"/>
                  <a:pt x="510739" y="7144"/>
                </a:cubicBezTo>
                <a:cubicBezTo>
                  <a:pt x="476196" y="2210"/>
                  <a:pt x="503701" y="5605"/>
                  <a:pt x="444064" y="2381"/>
                </a:cubicBezTo>
                <a:lnTo>
                  <a:pt x="405964" y="0"/>
                </a:lnTo>
                <a:cubicBezTo>
                  <a:pt x="383214" y="615"/>
                  <a:pt x="324998" y="318"/>
                  <a:pt x="291664" y="4763"/>
                </a:cubicBezTo>
                <a:cubicBezTo>
                  <a:pt x="286775" y="5415"/>
                  <a:pt x="270662" y="10629"/>
                  <a:pt x="267852" y="11906"/>
                </a:cubicBezTo>
                <a:cubicBezTo>
                  <a:pt x="262641" y="14275"/>
                  <a:pt x="252615" y="22043"/>
                  <a:pt x="246420" y="23813"/>
                </a:cubicBezTo>
                <a:cubicBezTo>
                  <a:pt x="238637" y="26037"/>
                  <a:pt x="230545" y="26988"/>
                  <a:pt x="222608" y="28575"/>
                </a:cubicBezTo>
                <a:cubicBezTo>
                  <a:pt x="199160" y="40300"/>
                  <a:pt x="228541" y="25938"/>
                  <a:pt x="201177" y="38100"/>
                </a:cubicBezTo>
                <a:cubicBezTo>
                  <a:pt x="197933" y="39542"/>
                  <a:pt x="194827" y="41275"/>
                  <a:pt x="191652" y="42863"/>
                </a:cubicBezTo>
                <a:cubicBezTo>
                  <a:pt x="185662" y="51846"/>
                  <a:pt x="186295" y="52461"/>
                  <a:pt x="174983" y="59531"/>
                </a:cubicBezTo>
                <a:cubicBezTo>
                  <a:pt x="172854" y="60861"/>
                  <a:pt x="170033" y="60694"/>
                  <a:pt x="167839" y="61913"/>
                </a:cubicBezTo>
                <a:cubicBezTo>
                  <a:pt x="162836" y="64693"/>
                  <a:pt x="158022" y="67863"/>
                  <a:pt x="153552" y="71438"/>
                </a:cubicBezTo>
                <a:cubicBezTo>
                  <a:pt x="149583" y="74613"/>
                  <a:pt x="145406" y="77544"/>
                  <a:pt x="141645" y="80963"/>
                </a:cubicBezTo>
                <a:cubicBezTo>
                  <a:pt x="136661" y="85493"/>
                  <a:pt x="132746" y="91209"/>
                  <a:pt x="127358" y="95250"/>
                </a:cubicBezTo>
                <a:cubicBezTo>
                  <a:pt x="91671" y="122016"/>
                  <a:pt x="140553" y="84652"/>
                  <a:pt x="110689" y="109538"/>
                </a:cubicBezTo>
                <a:cubicBezTo>
                  <a:pt x="94900" y="122695"/>
                  <a:pt x="94289" y="122852"/>
                  <a:pt x="82114" y="130969"/>
                </a:cubicBezTo>
                <a:cubicBezTo>
                  <a:pt x="72737" y="154414"/>
                  <a:pt x="82102" y="133371"/>
                  <a:pt x="72589" y="150019"/>
                </a:cubicBezTo>
                <a:cubicBezTo>
                  <a:pt x="65618" y="162218"/>
                  <a:pt x="70442" y="157684"/>
                  <a:pt x="60683" y="169069"/>
                </a:cubicBezTo>
                <a:cubicBezTo>
                  <a:pt x="58491" y="171626"/>
                  <a:pt x="55731" y="173656"/>
                  <a:pt x="53539" y="176213"/>
                </a:cubicBezTo>
                <a:cubicBezTo>
                  <a:pt x="50956" y="179226"/>
                  <a:pt x="48978" y="182725"/>
                  <a:pt x="46395" y="185738"/>
                </a:cubicBezTo>
                <a:cubicBezTo>
                  <a:pt x="44204" y="188295"/>
                  <a:pt x="41272" y="190187"/>
                  <a:pt x="39252" y="192881"/>
                </a:cubicBezTo>
                <a:cubicBezTo>
                  <a:pt x="36475" y="196584"/>
                  <a:pt x="34561" y="200863"/>
                  <a:pt x="32108" y="204788"/>
                </a:cubicBezTo>
                <a:cubicBezTo>
                  <a:pt x="30591" y="207215"/>
                  <a:pt x="28933" y="209550"/>
                  <a:pt x="27345" y="211931"/>
                </a:cubicBezTo>
                <a:cubicBezTo>
                  <a:pt x="26551" y="215106"/>
                  <a:pt x="26113" y="218392"/>
                  <a:pt x="24964" y="221456"/>
                </a:cubicBezTo>
                <a:cubicBezTo>
                  <a:pt x="21038" y="231927"/>
                  <a:pt x="20465" y="229329"/>
                  <a:pt x="15439" y="238125"/>
                </a:cubicBezTo>
                <a:cubicBezTo>
                  <a:pt x="13678" y="241207"/>
                  <a:pt x="12075" y="244387"/>
                  <a:pt x="10677" y="247650"/>
                </a:cubicBezTo>
                <a:cubicBezTo>
                  <a:pt x="9688" y="249957"/>
                  <a:pt x="9418" y="252549"/>
                  <a:pt x="8295" y="254794"/>
                </a:cubicBezTo>
                <a:cubicBezTo>
                  <a:pt x="7015" y="257354"/>
                  <a:pt x="5120" y="259557"/>
                  <a:pt x="3533" y="261938"/>
                </a:cubicBezTo>
                <a:cubicBezTo>
                  <a:pt x="2739" y="277813"/>
                  <a:pt x="1152" y="293668"/>
                  <a:pt x="1152" y="309563"/>
                </a:cubicBezTo>
                <a:cubicBezTo>
                  <a:pt x="1152" y="315472"/>
                  <a:pt x="-4239" y="368089"/>
                  <a:pt x="8295" y="388144"/>
                </a:cubicBezTo>
                <a:cubicBezTo>
                  <a:pt x="10080" y="391000"/>
                  <a:pt x="13058" y="392907"/>
                  <a:pt x="15439" y="395288"/>
                </a:cubicBezTo>
                <a:cubicBezTo>
                  <a:pt x="17027" y="400050"/>
                  <a:pt x="15440" y="407988"/>
                  <a:pt x="20202" y="409575"/>
                </a:cubicBezTo>
                <a:lnTo>
                  <a:pt x="24964" y="409575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3000">
                <a:schemeClr val="bg1"/>
              </a:gs>
            </a:gsLst>
            <a:lin ang="3600000" scaled="0"/>
          </a:gra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3060"/>
              </a:solidFill>
            </a:endParaRPr>
          </a:p>
        </p:txBody>
      </p:sp>
      <p:sp>
        <p:nvSpPr>
          <p:cNvPr id="53" name="Forme libre : forme 6">
            <a:extLst>
              <a:ext uri="{FF2B5EF4-FFF2-40B4-BE49-F238E27FC236}">
                <a16:creationId xmlns:a16="http://schemas.microsoft.com/office/drawing/2014/main" id="{B37D6CC2-DCE6-33F3-4CB0-5192AD2CFEAD}"/>
              </a:ext>
            </a:extLst>
          </p:cNvPr>
          <p:cNvSpPr/>
          <p:nvPr/>
        </p:nvSpPr>
        <p:spPr bwMode="auto">
          <a:xfrm>
            <a:off x="251619" y="3561843"/>
            <a:ext cx="1733550" cy="450850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6752" tIns="196752" rIns="196752" bIns="196752" spcCol="1270" anchor="ctr"/>
          <a:lstStyle/>
          <a:p>
            <a:pPr marL="0" lvl="1" algn="ctr" defTabSz="1289050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GB" sz="1200" dirty="0" err="1">
                <a:solidFill>
                  <a:srgbClr val="003060"/>
                </a:solidFill>
              </a:rPr>
              <a:t>Répliques</a:t>
            </a:r>
            <a:r>
              <a:rPr lang="en-GB" sz="1200" dirty="0">
                <a:solidFill>
                  <a:srgbClr val="003060"/>
                </a:solidFill>
              </a:rPr>
              <a:t> de </a:t>
            </a:r>
            <a:r>
              <a:rPr lang="en-GB" sz="1200" dirty="0" err="1">
                <a:solidFill>
                  <a:srgbClr val="003060"/>
                </a:solidFill>
              </a:rPr>
              <a:t>villosités</a:t>
            </a:r>
            <a:endParaRPr lang="en-GB" sz="1200" dirty="0">
              <a:solidFill>
                <a:srgbClr val="003060"/>
              </a:solidFill>
            </a:endParaRPr>
          </a:p>
        </p:txBody>
      </p:sp>
      <p:sp>
        <p:nvSpPr>
          <p:cNvPr id="2" name="Accolade ouvrante 1">
            <a:extLst>
              <a:ext uri="{FF2B5EF4-FFF2-40B4-BE49-F238E27FC236}">
                <a16:creationId xmlns:a16="http://schemas.microsoft.com/office/drawing/2014/main" id="{B0F51CBE-3E30-228A-306F-4621CB1A5DD6}"/>
              </a:ext>
            </a:extLst>
          </p:cNvPr>
          <p:cNvSpPr/>
          <p:nvPr/>
        </p:nvSpPr>
        <p:spPr>
          <a:xfrm>
            <a:off x="7312025" y="908050"/>
            <a:ext cx="1016000" cy="4886325"/>
          </a:xfrm>
          <a:prstGeom prst="leftBrace">
            <a:avLst>
              <a:gd name="adj1" fmla="val 8333"/>
              <a:gd name="adj2" fmla="val 43366"/>
            </a:avLst>
          </a:prstGeom>
          <a:ln w="76200">
            <a:solidFill>
              <a:srgbClr val="E88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grpSp>
        <p:nvGrpSpPr>
          <p:cNvPr id="3" name="Groupe 48">
            <a:extLst>
              <a:ext uri="{FF2B5EF4-FFF2-40B4-BE49-F238E27FC236}">
                <a16:creationId xmlns:a16="http://schemas.microsoft.com/office/drawing/2014/main" id="{4352E78A-8D03-CF74-4889-A3D8BD05B69F}"/>
              </a:ext>
            </a:extLst>
          </p:cNvPr>
          <p:cNvGrpSpPr>
            <a:grpSpLocks/>
          </p:cNvGrpSpPr>
          <p:nvPr/>
        </p:nvGrpSpPr>
        <p:grpSpPr bwMode="auto">
          <a:xfrm>
            <a:off x="8288338" y="1504950"/>
            <a:ext cx="2847975" cy="3341688"/>
            <a:chOff x="469052" y="995889"/>
            <a:chExt cx="1483985" cy="1741047"/>
          </a:xfrm>
        </p:grpSpPr>
        <p:pic>
          <p:nvPicPr>
            <p:cNvPr id="5" name="Image 49">
              <a:extLst>
                <a:ext uri="{FF2B5EF4-FFF2-40B4-BE49-F238E27FC236}">
                  <a16:creationId xmlns:a16="http://schemas.microsoft.com/office/drawing/2014/main" id="{04F0FC85-DF94-8DAA-4850-4154FDCAC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0" t="836" r="2788" b="3336"/>
            <a:stretch>
              <a:fillRect/>
            </a:stretch>
          </p:blipFill>
          <p:spPr bwMode="auto">
            <a:xfrm>
              <a:off x="489636" y="995889"/>
              <a:ext cx="1388539" cy="1741047"/>
            </a:xfrm>
            <a:prstGeom prst="rect">
              <a:avLst/>
            </a:prstGeom>
            <a:noFill/>
            <a:ln w="38100">
              <a:solidFill>
                <a:srgbClr val="E8892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9138D1-964D-9543-0E54-02A7C0FF49AA}"/>
                </a:ext>
              </a:extLst>
            </p:cNvPr>
            <p:cNvSpPr/>
            <p:nvPr/>
          </p:nvSpPr>
          <p:spPr>
            <a:xfrm>
              <a:off x="1565083" y="1079426"/>
              <a:ext cx="218379" cy="4549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dirty="0"/>
            </a:p>
          </p:txBody>
        </p:sp>
        <p:sp>
          <p:nvSpPr>
            <p:cNvPr id="55" name="ZoneTexte 51">
              <a:extLst>
                <a:ext uri="{FF2B5EF4-FFF2-40B4-BE49-F238E27FC236}">
                  <a16:creationId xmlns:a16="http://schemas.microsoft.com/office/drawing/2014/main" id="{C9C0226E-0C9B-DCAF-D007-B13CAA35DB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4489" y="1131148"/>
              <a:ext cx="54854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fr-FR" sz="1100" b="1">
                  <a:solidFill>
                    <a:schemeClr val="bg1"/>
                  </a:solidFill>
                </a:rPr>
                <a:t>50µm</a:t>
              </a:r>
            </a:p>
          </p:txBody>
        </p:sp>
        <p:sp>
          <p:nvSpPr>
            <p:cNvPr id="56" name="ZoneTexte 52">
              <a:extLst>
                <a:ext uri="{FF2B5EF4-FFF2-40B4-BE49-F238E27FC236}">
                  <a16:creationId xmlns:a16="http://schemas.microsoft.com/office/drawing/2014/main" id="{9969A3DB-0B56-9326-F773-29093EF46E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052" y="995889"/>
              <a:ext cx="318674" cy="229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fr-FR" sz="1000">
                  <a:solidFill>
                    <a:schemeClr val="bg1"/>
                  </a:solidFill>
                </a:rPr>
                <a:t>(3)</a:t>
              </a:r>
            </a:p>
          </p:txBody>
        </p:sp>
      </p:grpSp>
      <p:pic>
        <p:nvPicPr>
          <p:cNvPr id="58" name="Image 57" descr="Une image contenant conception, art&#10;&#10;Description générée automatiquement avec une confiance moyenne">
            <a:extLst>
              <a:ext uri="{FF2B5EF4-FFF2-40B4-BE49-F238E27FC236}">
                <a16:creationId xmlns:a16="http://schemas.microsoft.com/office/drawing/2014/main" id="{41BE0427-2988-7E5C-FE3E-93E036FB7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20" y="2450475"/>
            <a:ext cx="3426704" cy="112254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66AFADDD-4C9E-D9E9-8A82-805901967091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D13D5CB-AAF3-8313-7C64-739E4B6348B5}"/>
              </a:ext>
            </a:extLst>
          </p:cNvPr>
          <p:cNvCxnSpPr>
            <a:cxnSpLocks/>
          </p:cNvCxnSpPr>
          <p:nvPr/>
        </p:nvCxnSpPr>
        <p:spPr>
          <a:xfrm>
            <a:off x="1771743" y="1387398"/>
            <a:ext cx="1731969" cy="385418"/>
          </a:xfrm>
          <a:prstGeom prst="straightConnector1">
            <a:avLst/>
          </a:prstGeom>
          <a:ln w="76200">
            <a:gradFill flip="none" rotWithShape="1">
              <a:gsLst>
                <a:gs pos="50000">
                  <a:srgbClr val="F8CCC0"/>
                </a:gs>
                <a:gs pos="0">
                  <a:srgbClr val="F19880"/>
                </a:gs>
                <a:gs pos="100000">
                  <a:schemeClr val="accent3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orme libre : forme 6">
            <a:extLst>
              <a:ext uri="{FF2B5EF4-FFF2-40B4-BE49-F238E27FC236}">
                <a16:creationId xmlns:a16="http://schemas.microsoft.com/office/drawing/2014/main" id="{3EB516F7-278C-F906-72DD-CFB9A276D4B0}"/>
              </a:ext>
            </a:extLst>
          </p:cNvPr>
          <p:cNvSpPr/>
          <p:nvPr/>
        </p:nvSpPr>
        <p:spPr bwMode="auto">
          <a:xfrm>
            <a:off x="186581" y="5480592"/>
            <a:ext cx="1869232" cy="443958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6752" tIns="196752" rIns="196752" bIns="196752" spcCol="1270" anchor="ctr"/>
          <a:lstStyle/>
          <a:p>
            <a:pPr marL="0" lvl="1" algn="ctr" defTabSz="1289050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fr-FR" sz="1200" dirty="0">
                <a:solidFill>
                  <a:srgbClr val="003060"/>
                </a:solidFill>
              </a:rPr>
              <a:t>Cultures d’</a:t>
            </a:r>
            <a:r>
              <a:rPr lang="fr-FR" sz="1200" dirty="0" err="1">
                <a:solidFill>
                  <a:srgbClr val="003060"/>
                </a:solidFill>
              </a:rPr>
              <a:t>orgnaoïdes</a:t>
            </a:r>
            <a:endParaRPr lang="fr-FR" sz="1200" dirty="0">
              <a:solidFill>
                <a:srgbClr val="003060"/>
              </a:solidFill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62D1E6AE-C905-B89C-3CE9-73A3C06B20F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8150" y="115888"/>
            <a:ext cx="10972800" cy="49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dirty="0"/>
              <a:t>Stratégie envisagée pour développer un intestin sur puce</a:t>
            </a:r>
          </a:p>
        </p:txBody>
      </p:sp>
      <p:pic>
        <p:nvPicPr>
          <p:cNvPr id="61" name="Image 60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910CED9A-F778-053F-5702-F3345929E8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AE80866F-5CB0-8C39-E974-535D251158E3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6771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A7BDC15-96BA-F7A6-4043-AE9824A2A464}"/>
              </a:ext>
            </a:extLst>
          </p:cNvPr>
          <p:cNvCxnSpPr>
            <a:cxnSpLocks/>
          </p:cNvCxnSpPr>
          <p:nvPr/>
        </p:nvCxnSpPr>
        <p:spPr>
          <a:xfrm>
            <a:off x="1779425" y="3233738"/>
            <a:ext cx="1724287" cy="0"/>
          </a:xfrm>
          <a:prstGeom prst="straightConnector1">
            <a:avLst/>
          </a:prstGeom>
          <a:ln w="76200">
            <a:gradFill flip="none" rotWithShape="1">
              <a:gsLst>
                <a:gs pos="0">
                  <a:srgbClr val="F1BE7F"/>
                </a:gs>
                <a:gs pos="100000">
                  <a:schemeClr val="accent4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847A36C-85E3-8EDA-2B5C-F943082318FF}"/>
              </a:ext>
            </a:extLst>
          </p:cNvPr>
          <p:cNvCxnSpPr>
            <a:cxnSpLocks/>
          </p:cNvCxnSpPr>
          <p:nvPr/>
        </p:nvCxnSpPr>
        <p:spPr>
          <a:xfrm flipV="1">
            <a:off x="1779425" y="4696906"/>
            <a:ext cx="1724287" cy="171340"/>
          </a:xfrm>
          <a:prstGeom prst="straightConnector1">
            <a:avLst/>
          </a:prstGeom>
          <a:ln w="76200">
            <a:gradFill flip="none" rotWithShape="1">
              <a:gsLst>
                <a:gs pos="0">
                  <a:srgbClr val="A3A3E0"/>
                </a:gs>
                <a:gs pos="100000">
                  <a:schemeClr val="accent2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9A5F4B4-827D-B64E-4A6B-2CEFEAE44150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4240213"/>
            <a:ext cx="1874838" cy="1535112"/>
            <a:chOff x="328537" y="3429000"/>
            <a:chExt cx="2494231" cy="204213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110C00A-B995-ABA4-6A0D-4FDD8A454FE4}"/>
                </a:ext>
              </a:extLst>
            </p:cNvPr>
            <p:cNvSpPr/>
            <p:nvPr/>
          </p:nvSpPr>
          <p:spPr>
            <a:xfrm>
              <a:off x="624212" y="3429000"/>
              <a:ext cx="1902881" cy="1904868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>
                <a:solidFill>
                  <a:srgbClr val="003060"/>
                </a:solidFill>
              </a:endParaRPr>
            </a:p>
          </p:txBody>
        </p:sp>
        <p:sp>
          <p:nvSpPr>
            <p:cNvPr id="13" name="Forme libre : forme 33">
              <a:extLst>
                <a:ext uri="{FF2B5EF4-FFF2-40B4-BE49-F238E27FC236}">
                  <a16:creationId xmlns:a16="http://schemas.microsoft.com/office/drawing/2014/main" id="{15B2FFAE-DF2C-0CA0-5C90-EAEA7ECD5806}"/>
                </a:ext>
              </a:extLst>
            </p:cNvPr>
            <p:cNvSpPr/>
            <p:nvPr/>
          </p:nvSpPr>
          <p:spPr>
            <a:xfrm>
              <a:off x="328537" y="5110014"/>
              <a:ext cx="2494231" cy="361122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en-GB" sz="1200" dirty="0">
                <a:solidFill>
                  <a:srgbClr val="003060"/>
                </a:solidFill>
              </a:endParaRPr>
            </a:p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GB" sz="1200" dirty="0">
                  <a:solidFill>
                    <a:srgbClr val="003060"/>
                  </a:solidFill>
                </a:rPr>
                <a:t>Culture of organoids</a:t>
              </a:r>
            </a:p>
            <a:p>
              <a:pPr marL="285750" lvl="1" indent="-285750" algn="ctr" defTabSz="128905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en-GB" sz="1200" dirty="0">
                <a:solidFill>
                  <a:srgbClr val="003060"/>
                </a:solidFill>
              </a:endParaRPr>
            </a:p>
          </p:txBody>
        </p:sp>
        <p:pic>
          <p:nvPicPr>
            <p:cNvPr id="14" name="Picture 2" descr="Organoid News | Science News">
              <a:extLst>
                <a:ext uri="{FF2B5EF4-FFF2-40B4-BE49-F238E27FC236}">
                  <a16:creationId xmlns:a16="http://schemas.microsoft.com/office/drawing/2014/main" id="{63898E3D-A897-DD89-5CC5-15F307B80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73424" y="3600057"/>
              <a:ext cx="1404457" cy="14043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352AFC4-D917-39F4-88B5-77F085DF528F}"/>
              </a:ext>
            </a:extLst>
          </p:cNvPr>
          <p:cNvGrpSpPr>
            <a:grpSpLocks/>
          </p:cNvGrpSpPr>
          <p:nvPr/>
        </p:nvGrpSpPr>
        <p:grpSpPr bwMode="auto">
          <a:xfrm>
            <a:off x="3716338" y="1601788"/>
            <a:ext cx="3243262" cy="4157662"/>
            <a:chOff x="8328232" y="1513913"/>
            <a:chExt cx="3244137" cy="415786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A6FB3E2-ECAB-EE82-E657-A94D9698E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8232" y="1513913"/>
              <a:ext cx="3244137" cy="3244137"/>
            </a:xfrm>
            <a:prstGeom prst="rect">
              <a:avLst/>
            </a:prstGeom>
            <a:ln w="38100">
              <a:gradFill>
                <a:gsLst>
                  <a:gs pos="50000">
                    <a:schemeClr val="accent4"/>
                  </a:gs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</p:pic>
        <p:sp>
          <p:nvSpPr>
            <p:cNvPr id="17" name="Forme libre : forme 293">
              <a:extLst>
                <a:ext uri="{FF2B5EF4-FFF2-40B4-BE49-F238E27FC236}">
                  <a16:creationId xmlns:a16="http://schemas.microsoft.com/office/drawing/2014/main" id="{1E15AE41-B14C-BDE1-5006-14DDA18D8FA5}"/>
                </a:ext>
              </a:extLst>
            </p:cNvPr>
            <p:cNvSpPr/>
            <p:nvPr/>
          </p:nvSpPr>
          <p:spPr>
            <a:xfrm>
              <a:off x="8774439" y="4608104"/>
              <a:ext cx="2331079" cy="1063678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GB" sz="1600" dirty="0">
                  <a:solidFill>
                    <a:srgbClr val="003060"/>
                  </a:solidFill>
                </a:rPr>
                <a:t>Culture </a:t>
              </a:r>
              <a:r>
                <a:rPr lang="en-GB" sz="1600" dirty="0" err="1">
                  <a:solidFill>
                    <a:srgbClr val="003060"/>
                  </a:solidFill>
                </a:rPr>
                <a:t>d'organoïdes</a:t>
              </a:r>
              <a:r>
                <a:rPr lang="en-GB" sz="1600" dirty="0">
                  <a:solidFill>
                    <a:srgbClr val="003060"/>
                  </a:solidFill>
                </a:rPr>
                <a:t> sur des </a:t>
              </a:r>
              <a:r>
                <a:rPr lang="en-GB" sz="1600" dirty="0" err="1">
                  <a:solidFill>
                    <a:srgbClr val="003060"/>
                  </a:solidFill>
                </a:rPr>
                <a:t>substrats</a:t>
              </a:r>
              <a:r>
                <a:rPr lang="en-GB" sz="1600" dirty="0">
                  <a:solidFill>
                    <a:srgbClr val="003060"/>
                  </a:solidFill>
                </a:rPr>
                <a:t> mobiles et </a:t>
              </a:r>
              <a:r>
                <a:rPr lang="en-GB" sz="1600" dirty="0" err="1">
                  <a:solidFill>
                    <a:srgbClr val="003060"/>
                  </a:solidFill>
                </a:rPr>
                <a:t>microstructurés</a:t>
              </a:r>
              <a:endParaRPr lang="en-GB" sz="1600" dirty="0">
                <a:solidFill>
                  <a:srgbClr val="003060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248285-00A0-FBB5-EBDE-B4B66968A018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777875"/>
            <a:ext cx="1733550" cy="1611314"/>
            <a:chOff x="399134" y="777419"/>
            <a:chExt cx="1733750" cy="1612103"/>
          </a:xfrm>
        </p:grpSpPr>
        <p:grpSp>
          <p:nvGrpSpPr>
            <p:cNvPr id="19" name="Groupe 59">
              <a:extLst>
                <a:ext uri="{FF2B5EF4-FFF2-40B4-BE49-F238E27FC236}">
                  <a16:creationId xmlns:a16="http://schemas.microsoft.com/office/drawing/2014/main" id="{174EB19C-344C-160E-0E49-E98333BC6D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802" y="777419"/>
              <a:ext cx="1450824" cy="1170322"/>
              <a:chOff x="2739188" y="2464860"/>
              <a:chExt cx="1111168" cy="746756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F674FF3A-CE62-163B-11A4-159D3386B4B9}"/>
                  </a:ext>
                </a:extLst>
              </p:cNvPr>
              <p:cNvSpPr/>
              <p:nvPr/>
            </p:nvSpPr>
            <p:spPr>
              <a:xfrm>
                <a:off x="2739178" y="2464860"/>
                <a:ext cx="1111412" cy="746909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fr-FR" dirty="0">
                  <a:solidFill>
                    <a:srgbClr val="003060"/>
                  </a:solidFill>
                </a:endParaRPr>
              </a:p>
            </p:txBody>
          </p:sp>
          <p:sp>
            <p:nvSpPr>
              <p:cNvPr id="22" name="Forme libre : forme 61">
                <a:extLst>
                  <a:ext uri="{FF2B5EF4-FFF2-40B4-BE49-F238E27FC236}">
                    <a16:creationId xmlns:a16="http://schemas.microsoft.com/office/drawing/2014/main" id="{809F4E20-E5ED-59B8-9B1E-7236ED2BFF38}"/>
                  </a:ext>
                </a:extLst>
              </p:cNvPr>
              <p:cNvSpPr/>
              <p:nvPr/>
            </p:nvSpPr>
            <p:spPr>
              <a:xfrm>
                <a:off x="2897003" y="2627656"/>
                <a:ext cx="859154" cy="274414"/>
              </a:xfrm>
              <a:custGeom>
                <a:avLst/>
                <a:gdLst>
                  <a:gd name="connsiteX0" fmla="*/ 0 w 3114675"/>
                  <a:gd name="connsiteY0" fmla="*/ 1190626 h 1190626"/>
                  <a:gd name="connsiteX1" fmla="*/ 600075 w 3114675"/>
                  <a:gd name="connsiteY1" fmla="*/ 1 h 1190626"/>
                  <a:gd name="connsiteX2" fmla="*/ 1409700 w 3114675"/>
                  <a:gd name="connsiteY2" fmla="*/ 1181101 h 1190626"/>
                  <a:gd name="connsiteX3" fmla="*/ 2181225 w 3114675"/>
                  <a:gd name="connsiteY3" fmla="*/ 28576 h 1190626"/>
                  <a:gd name="connsiteX4" fmla="*/ 3114675 w 3114675"/>
                  <a:gd name="connsiteY4" fmla="*/ 1171576 h 119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4675" h="1190626">
                    <a:moveTo>
                      <a:pt x="0" y="1190626"/>
                    </a:moveTo>
                    <a:cubicBezTo>
                      <a:pt x="182562" y="596107"/>
                      <a:pt x="365125" y="1588"/>
                      <a:pt x="600075" y="1"/>
                    </a:cubicBezTo>
                    <a:cubicBezTo>
                      <a:pt x="835025" y="-1587"/>
                      <a:pt x="1146175" y="1176338"/>
                      <a:pt x="1409700" y="1181101"/>
                    </a:cubicBezTo>
                    <a:cubicBezTo>
                      <a:pt x="1673225" y="1185863"/>
                      <a:pt x="1897063" y="30163"/>
                      <a:pt x="2181225" y="28576"/>
                    </a:cubicBezTo>
                    <a:cubicBezTo>
                      <a:pt x="2465387" y="26989"/>
                      <a:pt x="2900363" y="968376"/>
                      <a:pt x="3114675" y="1171576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571500" contourW="12700"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 dirty="0">
                  <a:solidFill>
                    <a:srgbClr val="003060"/>
                  </a:solidFill>
                </a:endParaRPr>
              </a:p>
            </p:txBody>
          </p:sp>
        </p:grpSp>
        <p:sp>
          <p:nvSpPr>
            <p:cNvPr id="20" name="Forme libre : forme 6">
              <a:extLst>
                <a:ext uri="{FF2B5EF4-FFF2-40B4-BE49-F238E27FC236}">
                  <a16:creationId xmlns:a16="http://schemas.microsoft.com/office/drawing/2014/main" id="{0826B919-BE36-EFF7-B4BF-90D6DD4B79EB}"/>
                </a:ext>
              </a:extLst>
            </p:cNvPr>
            <p:cNvSpPr/>
            <p:nvPr/>
          </p:nvSpPr>
          <p:spPr>
            <a:xfrm>
              <a:off x="399134" y="1601735"/>
              <a:ext cx="1733749" cy="787786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GB" sz="1200" dirty="0" err="1">
                  <a:solidFill>
                    <a:srgbClr val="003060"/>
                  </a:solidFill>
                </a:rPr>
                <a:t>Développement</a:t>
              </a:r>
              <a:r>
                <a:rPr lang="en-GB" sz="1200" dirty="0">
                  <a:solidFill>
                    <a:srgbClr val="003060"/>
                  </a:solidFill>
                </a:rPr>
                <a:t> et </a:t>
              </a:r>
              <a:r>
                <a:rPr lang="en-GB" sz="1200" dirty="0" err="1">
                  <a:solidFill>
                    <a:srgbClr val="003060"/>
                  </a:solidFill>
                </a:rPr>
                <a:t>caractérisation</a:t>
              </a:r>
              <a:r>
                <a:rPr lang="en-GB" sz="1200" dirty="0">
                  <a:solidFill>
                    <a:srgbClr val="003060"/>
                  </a:solidFill>
                </a:rPr>
                <a:t> de </a:t>
              </a:r>
              <a:r>
                <a:rPr lang="en-GB" sz="1200" dirty="0" err="1">
                  <a:solidFill>
                    <a:srgbClr val="003060"/>
                  </a:solidFill>
                </a:rPr>
                <a:t>substrats</a:t>
              </a:r>
              <a:r>
                <a:rPr lang="en-GB" sz="1200" dirty="0">
                  <a:solidFill>
                    <a:srgbClr val="003060"/>
                  </a:solidFill>
                </a:rPr>
                <a:t> </a:t>
              </a:r>
              <a:r>
                <a:rPr lang="en-GB" sz="1200" dirty="0" err="1">
                  <a:solidFill>
                    <a:srgbClr val="003060"/>
                  </a:solidFill>
                </a:rPr>
                <a:t>magnétiques</a:t>
              </a:r>
              <a:endParaRPr lang="en-GB" sz="1200" dirty="0">
                <a:solidFill>
                  <a:srgbClr val="003060"/>
                </a:solidFill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0410EA7-2A7D-FAAE-0DB4-3E235216FC06}"/>
              </a:ext>
            </a:extLst>
          </p:cNvPr>
          <p:cNvGrpSpPr>
            <a:grpSpLocks/>
          </p:cNvGrpSpPr>
          <p:nvPr/>
        </p:nvGrpSpPr>
        <p:grpSpPr bwMode="auto">
          <a:xfrm>
            <a:off x="249238" y="2492375"/>
            <a:ext cx="1733550" cy="1530350"/>
            <a:chOff x="396959" y="2492895"/>
            <a:chExt cx="1733749" cy="1530357"/>
          </a:xfrm>
        </p:grpSpPr>
        <p:grpSp>
          <p:nvGrpSpPr>
            <p:cNvPr id="24" name="Groupe 5">
              <a:extLst>
                <a:ext uri="{FF2B5EF4-FFF2-40B4-BE49-F238E27FC236}">
                  <a16:creationId xmlns:a16="http://schemas.microsoft.com/office/drawing/2014/main" id="{4CDB2DBF-A69E-0D37-5051-52B40DF40E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802" y="2492895"/>
              <a:ext cx="1435034" cy="1212597"/>
              <a:chOff x="546802" y="2492895"/>
              <a:chExt cx="1435034" cy="1212597"/>
            </a:xfrm>
          </p:grpSpPr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9899F33C-2419-9115-FA4A-CFB651A35FA6}"/>
                  </a:ext>
                </a:extLst>
              </p:cNvPr>
              <p:cNvSpPr/>
              <p:nvPr/>
            </p:nvSpPr>
            <p:spPr>
              <a:xfrm>
                <a:off x="546201" y="2492895"/>
                <a:ext cx="1435265" cy="1212856"/>
              </a:xfrm>
              <a:prstGeom prst="roundRect">
                <a:avLst>
                  <a:gd name="adj" fmla="val 10000"/>
                </a:avLst>
              </a:prstGeom>
              <a:solidFill>
                <a:srgbClr val="F1BE7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fr-FR" dirty="0">
                  <a:solidFill>
                    <a:srgbClr val="003060"/>
                  </a:solidFill>
                </a:endParaRPr>
              </a:p>
            </p:txBody>
          </p:sp>
          <p:grpSp>
            <p:nvGrpSpPr>
              <p:cNvPr id="27" name="Groupe 67">
                <a:extLst>
                  <a:ext uri="{FF2B5EF4-FFF2-40B4-BE49-F238E27FC236}">
                    <a16:creationId xmlns:a16="http://schemas.microsoft.com/office/drawing/2014/main" id="{4A28647D-1E62-C596-6507-013E7917F0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6446" y="2728455"/>
                <a:ext cx="1286986" cy="628537"/>
                <a:chOff x="6374002" y="3709722"/>
                <a:chExt cx="37225952" cy="21088765"/>
              </a:xfrm>
            </p:grpSpPr>
            <p:grpSp>
              <p:nvGrpSpPr>
                <p:cNvPr id="28" name="Groupe 68">
                  <a:extLst>
                    <a:ext uri="{FF2B5EF4-FFF2-40B4-BE49-F238E27FC236}">
                      <a16:creationId xmlns:a16="http://schemas.microsoft.com/office/drawing/2014/main" id="{0BFF0525-B75E-6083-D789-85D83F72C2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74002" y="3709722"/>
                  <a:ext cx="37225952" cy="21088765"/>
                  <a:chOff x="30108506" y="19716516"/>
                  <a:chExt cx="13034247" cy="7383993"/>
                </a:xfrm>
              </p:grpSpPr>
              <p:grpSp>
                <p:nvGrpSpPr>
                  <p:cNvPr id="33" name="Groupe 73">
                    <a:extLst>
                      <a:ext uri="{FF2B5EF4-FFF2-40B4-BE49-F238E27FC236}">
                        <a16:creationId xmlns:a16="http://schemas.microsoft.com/office/drawing/2014/main" id="{F5915B62-286B-6FFC-D20F-4840DEE9B73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08506" y="19716516"/>
                    <a:ext cx="13034247" cy="7383993"/>
                    <a:chOff x="19724835" y="14528377"/>
                    <a:chExt cx="15602804" cy="8839100"/>
                  </a:xfrm>
                </p:grpSpPr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BA0C59C4-C16A-4FC7-1CCA-591835C9A4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20143" y="19721563"/>
                      <a:ext cx="15610370" cy="3638981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en-GB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D068274B-B6A1-B8D2-9B28-855C658C0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7746" y="19654581"/>
                      <a:ext cx="3137480" cy="1763688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en-GB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34F9061D-F18A-A365-48F9-59882F769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5972" y="19699231"/>
                      <a:ext cx="3233715" cy="1763688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en-GB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612649FD-D135-ABCC-CA96-664EEF7851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50445" y="19721563"/>
                      <a:ext cx="3137468" cy="1763674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en-GB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40EBDE05-05CD-4408-84E7-9EFFF99FC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2423" y="19699231"/>
                      <a:ext cx="3310709" cy="1786006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en-GB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3" name="Forme libre : forme 85">
                      <a:extLst>
                        <a:ext uri="{FF2B5EF4-FFF2-40B4-BE49-F238E27FC236}">
                          <a16:creationId xmlns:a16="http://schemas.microsoft.com/office/drawing/2014/main" id="{39837076-35D2-C823-3469-7C84F82F879B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20855787" y="14519813"/>
                      <a:ext cx="4003648" cy="5335701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4" name="Forme libre : forme 86">
                      <a:extLst>
                        <a:ext uri="{FF2B5EF4-FFF2-40B4-BE49-F238E27FC236}">
                          <a16:creationId xmlns:a16="http://schemas.microsoft.com/office/drawing/2014/main" id="{AC5E2DB8-CE86-8ACE-EE44-A2C4D051715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4031763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5" name="Forme libre : forme 87">
                      <a:extLst>
                        <a:ext uri="{FF2B5EF4-FFF2-40B4-BE49-F238E27FC236}">
                          <a16:creationId xmlns:a16="http://schemas.microsoft.com/office/drawing/2014/main" id="{B9A35EF1-6937-34FB-C5B4-ADE8A732FDC5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27169231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6" name="Forme libre : forme 88">
                      <a:extLst>
                        <a:ext uri="{FF2B5EF4-FFF2-40B4-BE49-F238E27FC236}">
                          <a16:creationId xmlns:a16="http://schemas.microsoft.com/office/drawing/2014/main" id="{A4A8AE8D-068F-4CE4-D02F-D049A2F12BC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0306711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7" name="Ellipse 46">
                      <a:extLst>
                        <a:ext uri="{FF2B5EF4-FFF2-40B4-BE49-F238E27FC236}">
                          <a16:creationId xmlns:a16="http://schemas.microsoft.com/office/drawing/2014/main" id="{E1200B48-BD89-C03E-D213-DA65029FAD86}"/>
                        </a:ext>
                      </a:extLst>
                    </p:cNvPr>
                    <p:cNvSpPr/>
                    <p:nvPr/>
                  </p:nvSpPr>
                  <p:spPr>
                    <a:xfrm rot="271279">
                      <a:off x="33251696" y="18694609"/>
                      <a:ext cx="1289643" cy="1116254"/>
                    </a:xfrm>
                    <a:prstGeom prst="ellipse">
                      <a:avLst/>
                    </a:prstGeom>
                    <a:solidFill>
                      <a:srgbClr val="F1BE7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>
                        <a:solidFill>
                          <a:srgbClr val="003060"/>
                        </a:solidFill>
                      </a:endParaRPr>
                    </a:p>
                  </p:txBody>
                </p:sp>
              </p:grpSp>
              <p:sp>
                <p:nvSpPr>
                  <p:cNvPr id="34" name="Organigramme : Délai 74">
                    <a:extLst>
                      <a:ext uri="{FF2B5EF4-FFF2-40B4-BE49-F238E27FC236}">
                        <a16:creationId xmlns:a16="http://schemas.microsoft.com/office/drawing/2014/main" id="{93FFEBE1-5540-480C-4DE1-4A27A714B58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632837" y="23920651"/>
                    <a:ext cx="951138" cy="771822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5" name="Organigramme : Délai 75">
                    <a:extLst>
                      <a:ext uri="{FF2B5EF4-FFF2-40B4-BE49-F238E27FC236}">
                        <a16:creationId xmlns:a16="http://schemas.microsoft.com/office/drawing/2014/main" id="{82FCFDED-9A00-46A4-FCAA-2CFA98FBEB6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277927" y="23968564"/>
                    <a:ext cx="951150" cy="787906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 dirty="0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6" name="Organigramme : Délai 76">
                    <a:extLst>
                      <a:ext uri="{FF2B5EF4-FFF2-40B4-BE49-F238E27FC236}">
                        <a16:creationId xmlns:a16="http://schemas.microsoft.com/office/drawing/2014/main" id="{CE0584E9-65CB-1092-8C9C-E92BC46231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876079" y="23940591"/>
                    <a:ext cx="932494" cy="787896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7" name="Organigramme : Délai 79">
                    <a:extLst>
                      <a:ext uri="{FF2B5EF4-FFF2-40B4-BE49-F238E27FC236}">
                        <a16:creationId xmlns:a16="http://schemas.microsoft.com/office/drawing/2014/main" id="{67CA9BCC-BCB4-DCD8-B94F-8A3AC72362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037256" y="24004578"/>
                    <a:ext cx="932494" cy="771822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>
                      <a:solidFill>
                        <a:srgbClr val="003060"/>
                      </a:solidFill>
                    </a:endParaRPr>
                  </a:p>
                </p:txBody>
              </p:sp>
            </p:grpSp>
            <p:sp>
              <p:nvSpPr>
                <p:cNvPr id="29" name="Rectangle : coins arrondis 28">
                  <a:extLst>
                    <a:ext uri="{FF2B5EF4-FFF2-40B4-BE49-F238E27FC236}">
                      <a16:creationId xmlns:a16="http://schemas.microsoft.com/office/drawing/2014/main" id="{15A0B5F9-FDCF-15DA-6AA0-47C08FABBEF1}"/>
                    </a:ext>
                  </a:extLst>
                </p:cNvPr>
                <p:cNvSpPr/>
                <p:nvPr/>
              </p:nvSpPr>
              <p:spPr>
                <a:xfrm>
                  <a:off x="16420055" y="13276860"/>
                  <a:ext cx="2709505" cy="2876271"/>
                </a:xfrm>
                <a:prstGeom prst="roundRect">
                  <a:avLst>
                    <a:gd name="adj" fmla="val 45952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0" name="Rectangle : coins arrondis 29">
                  <a:extLst>
                    <a:ext uri="{FF2B5EF4-FFF2-40B4-BE49-F238E27FC236}">
                      <a16:creationId xmlns:a16="http://schemas.microsoft.com/office/drawing/2014/main" id="{CDE72CDB-BE69-4E73-3EEF-9073D4A20C98}"/>
                    </a:ext>
                  </a:extLst>
                </p:cNvPr>
                <p:cNvSpPr/>
                <p:nvPr/>
              </p:nvSpPr>
              <p:spPr>
                <a:xfrm>
                  <a:off x="8704895" y="13649727"/>
                  <a:ext cx="2433964" cy="2716462"/>
                </a:xfrm>
                <a:prstGeom prst="roundRect">
                  <a:avLst>
                    <a:gd name="adj" fmla="val 29837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1" name="Rectangle : coins arrondis 30">
                  <a:extLst>
                    <a:ext uri="{FF2B5EF4-FFF2-40B4-BE49-F238E27FC236}">
                      <a16:creationId xmlns:a16="http://schemas.microsoft.com/office/drawing/2014/main" id="{F18EDC3D-5661-70E9-6F0A-52AC341CA658}"/>
                    </a:ext>
                  </a:extLst>
                </p:cNvPr>
                <p:cNvSpPr/>
                <p:nvPr/>
              </p:nvSpPr>
              <p:spPr>
                <a:xfrm>
                  <a:off x="31437078" y="13383389"/>
                  <a:ext cx="2525782" cy="2929552"/>
                </a:xfrm>
                <a:prstGeom prst="roundRect">
                  <a:avLst>
                    <a:gd name="adj" fmla="val 47017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2" name="Rectangle : coins arrondis 31">
                  <a:extLst>
                    <a:ext uri="{FF2B5EF4-FFF2-40B4-BE49-F238E27FC236}">
                      <a16:creationId xmlns:a16="http://schemas.microsoft.com/office/drawing/2014/main" id="{E30EAA42-0ED5-82A4-53BB-647134AD3A8E}"/>
                    </a:ext>
                  </a:extLst>
                </p:cNvPr>
                <p:cNvSpPr/>
                <p:nvPr/>
              </p:nvSpPr>
              <p:spPr>
                <a:xfrm>
                  <a:off x="24043368" y="13383389"/>
                  <a:ext cx="2433964" cy="28762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>
                    <a:solidFill>
                      <a:srgbClr val="003060"/>
                    </a:solidFill>
                  </a:endParaRPr>
                </a:p>
              </p:txBody>
            </p:sp>
          </p:grpSp>
        </p:grpSp>
        <p:sp>
          <p:nvSpPr>
            <p:cNvPr id="25" name="Forme libre : forme 40">
              <a:extLst>
                <a:ext uri="{FF2B5EF4-FFF2-40B4-BE49-F238E27FC236}">
                  <a16:creationId xmlns:a16="http://schemas.microsoft.com/office/drawing/2014/main" id="{DD5699B8-AAE3-6D30-5394-574708606577}"/>
                </a:ext>
              </a:extLst>
            </p:cNvPr>
            <p:cNvSpPr/>
            <p:nvPr/>
          </p:nvSpPr>
          <p:spPr>
            <a:xfrm>
              <a:off x="396959" y="3572400"/>
              <a:ext cx="1733749" cy="450852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en-GB" sz="1200" dirty="0">
                <a:solidFill>
                  <a:srgbClr val="003060"/>
                </a:solidFill>
              </a:endParaRPr>
            </a:p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GB" sz="1200" dirty="0">
                  <a:solidFill>
                    <a:srgbClr val="003060"/>
                  </a:solidFill>
                </a:rPr>
                <a:t>Development of villi replicas</a:t>
              </a:r>
            </a:p>
            <a:p>
              <a:pPr marL="285750" lvl="1" indent="-285750" algn="ctr" defTabSz="128905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en-GB" sz="1200" dirty="0">
                <a:solidFill>
                  <a:srgbClr val="003060"/>
                </a:solidFill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AF49D0B0-E455-C5A6-9023-FA7C3F61CAF0}"/>
              </a:ext>
            </a:extLst>
          </p:cNvPr>
          <p:cNvSpPr/>
          <p:nvPr/>
        </p:nvSpPr>
        <p:spPr>
          <a:xfrm>
            <a:off x="2639616" y="6453916"/>
            <a:ext cx="3053292" cy="215444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eaLnBrk="1" hangingPunct="1">
              <a:defRPr/>
            </a:pPr>
            <a:r>
              <a:rPr lang="en-GB" sz="800" dirty="0">
                <a:solidFill>
                  <a:srgbClr val="02305D"/>
                </a:solidFill>
                <a:latin typeface="Arial" charset="0"/>
              </a:rPr>
              <a:t>(11)    Hu W. et al., 2018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5BC73572-41F1-8E8F-B513-97B41342F2D0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489200"/>
            <a:ext cx="1897062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Forme libre : forme 49">
            <a:extLst>
              <a:ext uri="{FF2B5EF4-FFF2-40B4-BE49-F238E27FC236}">
                <a16:creationId xmlns:a16="http://schemas.microsoft.com/office/drawing/2014/main" id="{8B9A1CCD-F283-6BF6-27DE-89EFE3275D40}"/>
              </a:ext>
            </a:extLst>
          </p:cNvPr>
          <p:cNvSpPr/>
          <p:nvPr/>
        </p:nvSpPr>
        <p:spPr>
          <a:xfrm>
            <a:off x="4161459" y="1680735"/>
            <a:ext cx="2138856" cy="1890341"/>
          </a:xfrm>
          <a:custGeom>
            <a:avLst/>
            <a:gdLst>
              <a:gd name="connsiteX0" fmla="*/ 24964 w 1346558"/>
              <a:gd name="connsiteY0" fmla="*/ 409575 h 1326356"/>
              <a:gd name="connsiteX1" fmla="*/ 282139 w 1346558"/>
              <a:gd name="connsiteY1" fmla="*/ 509588 h 1326356"/>
              <a:gd name="connsiteX2" fmla="*/ 289283 w 1346558"/>
              <a:gd name="connsiteY2" fmla="*/ 514350 h 1326356"/>
              <a:gd name="connsiteX3" fmla="*/ 305952 w 1346558"/>
              <a:gd name="connsiteY3" fmla="*/ 519113 h 1326356"/>
              <a:gd name="connsiteX4" fmla="*/ 320239 w 1346558"/>
              <a:gd name="connsiteY4" fmla="*/ 523875 h 1326356"/>
              <a:gd name="connsiteX5" fmla="*/ 327383 w 1346558"/>
              <a:gd name="connsiteY5" fmla="*/ 528638 h 1326356"/>
              <a:gd name="connsiteX6" fmla="*/ 348814 w 1346558"/>
              <a:gd name="connsiteY6" fmla="*/ 535781 h 1326356"/>
              <a:gd name="connsiteX7" fmla="*/ 355958 w 1346558"/>
              <a:gd name="connsiteY7" fmla="*/ 538163 h 1326356"/>
              <a:gd name="connsiteX8" fmla="*/ 372627 w 1346558"/>
              <a:gd name="connsiteY8" fmla="*/ 545306 h 1326356"/>
              <a:gd name="connsiteX9" fmla="*/ 389295 w 1346558"/>
              <a:gd name="connsiteY9" fmla="*/ 554831 h 1326356"/>
              <a:gd name="connsiteX10" fmla="*/ 396439 w 1346558"/>
              <a:gd name="connsiteY10" fmla="*/ 559594 h 1326356"/>
              <a:gd name="connsiteX11" fmla="*/ 413108 w 1346558"/>
              <a:gd name="connsiteY11" fmla="*/ 564356 h 1326356"/>
              <a:gd name="connsiteX12" fmla="*/ 420252 w 1346558"/>
              <a:gd name="connsiteY12" fmla="*/ 566738 h 1326356"/>
              <a:gd name="connsiteX13" fmla="*/ 434539 w 1346558"/>
              <a:gd name="connsiteY13" fmla="*/ 581025 h 1326356"/>
              <a:gd name="connsiteX14" fmla="*/ 441683 w 1346558"/>
              <a:gd name="connsiteY14" fmla="*/ 588169 h 1326356"/>
              <a:gd name="connsiteX15" fmla="*/ 451208 w 1346558"/>
              <a:gd name="connsiteY15" fmla="*/ 595313 h 1326356"/>
              <a:gd name="connsiteX16" fmla="*/ 465495 w 1346558"/>
              <a:gd name="connsiteY16" fmla="*/ 609600 h 1326356"/>
              <a:gd name="connsiteX17" fmla="*/ 472639 w 1346558"/>
              <a:gd name="connsiteY17" fmla="*/ 621506 h 1326356"/>
              <a:gd name="connsiteX18" fmla="*/ 477402 w 1346558"/>
              <a:gd name="connsiteY18" fmla="*/ 640556 h 1326356"/>
              <a:gd name="connsiteX19" fmla="*/ 484545 w 1346558"/>
              <a:gd name="connsiteY19" fmla="*/ 647700 h 1326356"/>
              <a:gd name="connsiteX20" fmla="*/ 489308 w 1346558"/>
              <a:gd name="connsiteY20" fmla="*/ 661988 h 1326356"/>
              <a:gd name="connsiteX21" fmla="*/ 491689 w 1346558"/>
              <a:gd name="connsiteY21" fmla="*/ 671513 h 1326356"/>
              <a:gd name="connsiteX22" fmla="*/ 498833 w 1346558"/>
              <a:gd name="connsiteY22" fmla="*/ 681038 h 1326356"/>
              <a:gd name="connsiteX23" fmla="*/ 503595 w 1346558"/>
              <a:gd name="connsiteY23" fmla="*/ 690563 h 1326356"/>
              <a:gd name="connsiteX24" fmla="*/ 508358 w 1346558"/>
              <a:gd name="connsiteY24" fmla="*/ 697706 h 1326356"/>
              <a:gd name="connsiteX25" fmla="*/ 513120 w 1346558"/>
              <a:gd name="connsiteY25" fmla="*/ 711994 h 1326356"/>
              <a:gd name="connsiteX26" fmla="*/ 515502 w 1346558"/>
              <a:gd name="connsiteY26" fmla="*/ 721519 h 1326356"/>
              <a:gd name="connsiteX27" fmla="*/ 520264 w 1346558"/>
              <a:gd name="connsiteY27" fmla="*/ 735806 h 1326356"/>
              <a:gd name="connsiteX28" fmla="*/ 522645 w 1346558"/>
              <a:gd name="connsiteY28" fmla="*/ 742950 h 1326356"/>
              <a:gd name="connsiteX29" fmla="*/ 532170 w 1346558"/>
              <a:gd name="connsiteY29" fmla="*/ 757238 h 1326356"/>
              <a:gd name="connsiteX30" fmla="*/ 534552 w 1346558"/>
              <a:gd name="connsiteY30" fmla="*/ 766763 h 1326356"/>
              <a:gd name="connsiteX31" fmla="*/ 539314 w 1346558"/>
              <a:gd name="connsiteY31" fmla="*/ 773906 h 1326356"/>
              <a:gd name="connsiteX32" fmla="*/ 546458 w 1346558"/>
              <a:gd name="connsiteY32" fmla="*/ 785813 h 1326356"/>
              <a:gd name="connsiteX33" fmla="*/ 558364 w 1346558"/>
              <a:gd name="connsiteY33" fmla="*/ 802481 h 1326356"/>
              <a:gd name="connsiteX34" fmla="*/ 560745 w 1346558"/>
              <a:gd name="connsiteY34" fmla="*/ 809625 h 1326356"/>
              <a:gd name="connsiteX35" fmla="*/ 572652 w 1346558"/>
              <a:gd name="connsiteY35" fmla="*/ 821531 h 1326356"/>
              <a:gd name="connsiteX36" fmla="*/ 582177 w 1346558"/>
              <a:gd name="connsiteY36" fmla="*/ 840581 h 1326356"/>
              <a:gd name="connsiteX37" fmla="*/ 591702 w 1346558"/>
              <a:gd name="connsiteY37" fmla="*/ 854869 h 1326356"/>
              <a:gd name="connsiteX38" fmla="*/ 603608 w 1346558"/>
              <a:gd name="connsiteY38" fmla="*/ 871538 h 1326356"/>
              <a:gd name="connsiteX39" fmla="*/ 613133 w 1346558"/>
              <a:gd name="connsiteY39" fmla="*/ 888206 h 1326356"/>
              <a:gd name="connsiteX40" fmla="*/ 615514 w 1346558"/>
              <a:gd name="connsiteY40" fmla="*/ 895350 h 1326356"/>
              <a:gd name="connsiteX41" fmla="*/ 620277 w 1346558"/>
              <a:gd name="connsiteY41" fmla="*/ 902494 h 1326356"/>
              <a:gd name="connsiteX42" fmla="*/ 625039 w 1346558"/>
              <a:gd name="connsiteY42" fmla="*/ 923925 h 1326356"/>
              <a:gd name="connsiteX43" fmla="*/ 629802 w 1346558"/>
              <a:gd name="connsiteY43" fmla="*/ 940594 h 1326356"/>
              <a:gd name="connsiteX44" fmla="*/ 634564 w 1346558"/>
              <a:gd name="connsiteY44" fmla="*/ 947738 h 1326356"/>
              <a:gd name="connsiteX45" fmla="*/ 639327 w 1346558"/>
              <a:gd name="connsiteY45" fmla="*/ 964406 h 1326356"/>
              <a:gd name="connsiteX46" fmla="*/ 644089 w 1346558"/>
              <a:gd name="connsiteY46" fmla="*/ 971550 h 1326356"/>
              <a:gd name="connsiteX47" fmla="*/ 646470 w 1346558"/>
              <a:gd name="connsiteY47" fmla="*/ 992981 h 1326356"/>
              <a:gd name="connsiteX48" fmla="*/ 651233 w 1346558"/>
              <a:gd name="connsiteY48" fmla="*/ 1007269 h 1326356"/>
              <a:gd name="connsiteX49" fmla="*/ 653614 w 1346558"/>
              <a:gd name="connsiteY49" fmla="*/ 1016794 h 1326356"/>
              <a:gd name="connsiteX50" fmla="*/ 655995 w 1346558"/>
              <a:gd name="connsiteY50" fmla="*/ 1042988 h 1326356"/>
              <a:gd name="connsiteX51" fmla="*/ 658377 w 1346558"/>
              <a:gd name="connsiteY51" fmla="*/ 1059656 h 1326356"/>
              <a:gd name="connsiteX52" fmla="*/ 663139 w 1346558"/>
              <a:gd name="connsiteY52" fmla="*/ 1097756 h 1326356"/>
              <a:gd name="connsiteX53" fmla="*/ 667902 w 1346558"/>
              <a:gd name="connsiteY53" fmla="*/ 1152525 h 1326356"/>
              <a:gd name="connsiteX54" fmla="*/ 670283 w 1346558"/>
              <a:gd name="connsiteY54" fmla="*/ 1171575 h 1326356"/>
              <a:gd name="connsiteX55" fmla="*/ 675045 w 1346558"/>
              <a:gd name="connsiteY55" fmla="*/ 1181100 h 1326356"/>
              <a:gd name="connsiteX56" fmla="*/ 682189 w 1346558"/>
              <a:gd name="connsiteY56" fmla="*/ 1202531 h 1326356"/>
              <a:gd name="connsiteX57" fmla="*/ 684570 w 1346558"/>
              <a:gd name="connsiteY57" fmla="*/ 1209675 h 1326356"/>
              <a:gd name="connsiteX58" fmla="*/ 689333 w 1346558"/>
              <a:gd name="connsiteY58" fmla="*/ 1216819 h 1326356"/>
              <a:gd name="connsiteX59" fmla="*/ 698858 w 1346558"/>
              <a:gd name="connsiteY59" fmla="*/ 1238250 h 1326356"/>
              <a:gd name="connsiteX60" fmla="*/ 701239 w 1346558"/>
              <a:gd name="connsiteY60" fmla="*/ 1245394 h 1326356"/>
              <a:gd name="connsiteX61" fmla="*/ 710764 w 1346558"/>
              <a:gd name="connsiteY61" fmla="*/ 1259681 h 1326356"/>
              <a:gd name="connsiteX62" fmla="*/ 717908 w 1346558"/>
              <a:gd name="connsiteY62" fmla="*/ 1290638 h 1326356"/>
              <a:gd name="connsiteX63" fmla="*/ 725052 w 1346558"/>
              <a:gd name="connsiteY63" fmla="*/ 1295400 h 1326356"/>
              <a:gd name="connsiteX64" fmla="*/ 732195 w 1346558"/>
              <a:gd name="connsiteY64" fmla="*/ 1312069 h 1326356"/>
              <a:gd name="connsiteX65" fmla="*/ 739339 w 1346558"/>
              <a:gd name="connsiteY65" fmla="*/ 1316831 h 1326356"/>
              <a:gd name="connsiteX66" fmla="*/ 744102 w 1346558"/>
              <a:gd name="connsiteY66" fmla="*/ 1323975 h 1326356"/>
              <a:gd name="connsiteX67" fmla="*/ 751245 w 1346558"/>
              <a:gd name="connsiteY67" fmla="*/ 1326356 h 1326356"/>
              <a:gd name="connsiteX68" fmla="*/ 801252 w 1346558"/>
              <a:gd name="connsiteY68" fmla="*/ 1323975 h 1326356"/>
              <a:gd name="connsiteX69" fmla="*/ 827445 w 1346558"/>
              <a:gd name="connsiteY69" fmla="*/ 1316831 h 1326356"/>
              <a:gd name="connsiteX70" fmla="*/ 846495 w 1346558"/>
              <a:gd name="connsiteY70" fmla="*/ 1307306 h 1326356"/>
              <a:gd name="connsiteX71" fmla="*/ 851258 w 1346558"/>
              <a:gd name="connsiteY71" fmla="*/ 1300163 h 1326356"/>
              <a:gd name="connsiteX72" fmla="*/ 860783 w 1346558"/>
              <a:gd name="connsiteY72" fmla="*/ 1297781 h 1326356"/>
              <a:gd name="connsiteX73" fmla="*/ 870308 w 1346558"/>
              <a:gd name="connsiteY73" fmla="*/ 1293019 h 1326356"/>
              <a:gd name="connsiteX74" fmla="*/ 875070 w 1346558"/>
              <a:gd name="connsiteY74" fmla="*/ 1285875 h 1326356"/>
              <a:gd name="connsiteX75" fmla="*/ 891739 w 1346558"/>
              <a:gd name="connsiteY75" fmla="*/ 1276350 h 1326356"/>
              <a:gd name="connsiteX76" fmla="*/ 898883 w 1346558"/>
              <a:gd name="connsiteY76" fmla="*/ 1269206 h 1326356"/>
              <a:gd name="connsiteX77" fmla="*/ 908408 w 1346558"/>
              <a:gd name="connsiteY77" fmla="*/ 1264444 h 1326356"/>
              <a:gd name="connsiteX78" fmla="*/ 915552 w 1346558"/>
              <a:gd name="connsiteY78" fmla="*/ 1259681 h 1326356"/>
              <a:gd name="connsiteX79" fmla="*/ 934602 w 1346558"/>
              <a:gd name="connsiteY79" fmla="*/ 1250156 h 1326356"/>
              <a:gd name="connsiteX80" fmla="*/ 944127 w 1346558"/>
              <a:gd name="connsiteY80" fmla="*/ 1240631 h 1326356"/>
              <a:gd name="connsiteX81" fmla="*/ 948889 w 1346558"/>
              <a:gd name="connsiteY81" fmla="*/ 1233488 h 1326356"/>
              <a:gd name="connsiteX82" fmla="*/ 963177 w 1346558"/>
              <a:gd name="connsiteY82" fmla="*/ 1219200 h 1326356"/>
              <a:gd name="connsiteX83" fmla="*/ 979845 w 1346558"/>
              <a:gd name="connsiteY83" fmla="*/ 1202531 h 1326356"/>
              <a:gd name="connsiteX84" fmla="*/ 986989 w 1346558"/>
              <a:gd name="connsiteY84" fmla="*/ 1195388 h 1326356"/>
              <a:gd name="connsiteX85" fmla="*/ 1008420 w 1346558"/>
              <a:gd name="connsiteY85" fmla="*/ 1169194 h 1326356"/>
              <a:gd name="connsiteX86" fmla="*/ 1020327 w 1346558"/>
              <a:gd name="connsiteY86" fmla="*/ 1159669 h 1326356"/>
              <a:gd name="connsiteX87" fmla="*/ 1029852 w 1346558"/>
              <a:gd name="connsiteY87" fmla="*/ 1147763 h 1326356"/>
              <a:gd name="connsiteX88" fmla="*/ 1039377 w 1346558"/>
              <a:gd name="connsiteY88" fmla="*/ 1140619 h 1326356"/>
              <a:gd name="connsiteX89" fmla="*/ 1056045 w 1346558"/>
              <a:gd name="connsiteY89" fmla="*/ 1121569 h 1326356"/>
              <a:gd name="connsiteX90" fmla="*/ 1067952 w 1346558"/>
              <a:gd name="connsiteY90" fmla="*/ 1116806 h 1326356"/>
              <a:gd name="connsiteX91" fmla="*/ 1079858 w 1346558"/>
              <a:gd name="connsiteY91" fmla="*/ 1107281 h 1326356"/>
              <a:gd name="connsiteX92" fmla="*/ 1094145 w 1346558"/>
              <a:gd name="connsiteY92" fmla="*/ 1097756 h 1326356"/>
              <a:gd name="connsiteX93" fmla="*/ 1117958 w 1346558"/>
              <a:gd name="connsiteY93" fmla="*/ 1071563 h 1326356"/>
              <a:gd name="connsiteX94" fmla="*/ 1127483 w 1346558"/>
              <a:gd name="connsiteY94" fmla="*/ 1064419 h 1326356"/>
              <a:gd name="connsiteX95" fmla="*/ 1139389 w 1346558"/>
              <a:gd name="connsiteY95" fmla="*/ 1057275 h 1326356"/>
              <a:gd name="connsiteX96" fmla="*/ 1163202 w 1346558"/>
              <a:gd name="connsiteY96" fmla="*/ 1035844 h 1326356"/>
              <a:gd name="connsiteX97" fmla="*/ 1170345 w 1346558"/>
              <a:gd name="connsiteY97" fmla="*/ 1031081 h 1326356"/>
              <a:gd name="connsiteX98" fmla="*/ 1177489 w 1346558"/>
              <a:gd name="connsiteY98" fmla="*/ 1023938 h 1326356"/>
              <a:gd name="connsiteX99" fmla="*/ 1187014 w 1346558"/>
              <a:gd name="connsiteY99" fmla="*/ 1016794 h 1326356"/>
              <a:gd name="connsiteX100" fmla="*/ 1191777 w 1346558"/>
              <a:gd name="connsiteY100" fmla="*/ 1009650 h 1326356"/>
              <a:gd name="connsiteX101" fmla="*/ 1198920 w 1346558"/>
              <a:gd name="connsiteY101" fmla="*/ 1004888 h 1326356"/>
              <a:gd name="connsiteX102" fmla="*/ 1208445 w 1346558"/>
              <a:gd name="connsiteY102" fmla="*/ 992981 h 1326356"/>
              <a:gd name="connsiteX103" fmla="*/ 1210827 w 1346558"/>
              <a:gd name="connsiteY103" fmla="*/ 985838 h 1326356"/>
              <a:gd name="connsiteX104" fmla="*/ 1232258 w 1346558"/>
              <a:gd name="connsiteY104" fmla="*/ 966788 h 1326356"/>
              <a:gd name="connsiteX105" fmla="*/ 1237020 w 1346558"/>
              <a:gd name="connsiteY105" fmla="*/ 959644 h 1326356"/>
              <a:gd name="connsiteX106" fmla="*/ 1244164 w 1346558"/>
              <a:gd name="connsiteY106" fmla="*/ 947738 h 1326356"/>
              <a:gd name="connsiteX107" fmla="*/ 1258452 w 1346558"/>
              <a:gd name="connsiteY107" fmla="*/ 928688 h 1326356"/>
              <a:gd name="connsiteX108" fmla="*/ 1270358 w 1346558"/>
              <a:gd name="connsiteY108" fmla="*/ 907256 h 1326356"/>
              <a:gd name="connsiteX109" fmla="*/ 1277502 w 1346558"/>
              <a:gd name="connsiteY109" fmla="*/ 897731 h 1326356"/>
              <a:gd name="connsiteX110" fmla="*/ 1282264 w 1346558"/>
              <a:gd name="connsiteY110" fmla="*/ 888206 h 1326356"/>
              <a:gd name="connsiteX111" fmla="*/ 1296552 w 1346558"/>
              <a:gd name="connsiteY111" fmla="*/ 869156 h 1326356"/>
              <a:gd name="connsiteX112" fmla="*/ 1301314 w 1346558"/>
              <a:gd name="connsiteY112" fmla="*/ 859631 h 1326356"/>
              <a:gd name="connsiteX113" fmla="*/ 1308458 w 1346558"/>
              <a:gd name="connsiteY113" fmla="*/ 847725 h 1326356"/>
              <a:gd name="connsiteX114" fmla="*/ 1313220 w 1346558"/>
              <a:gd name="connsiteY114" fmla="*/ 835819 h 1326356"/>
              <a:gd name="connsiteX115" fmla="*/ 1329889 w 1346558"/>
              <a:gd name="connsiteY115" fmla="*/ 812006 h 1326356"/>
              <a:gd name="connsiteX116" fmla="*/ 1341795 w 1346558"/>
              <a:gd name="connsiteY116" fmla="*/ 785813 h 1326356"/>
              <a:gd name="connsiteX117" fmla="*/ 1344177 w 1346558"/>
              <a:gd name="connsiteY117" fmla="*/ 759619 h 1326356"/>
              <a:gd name="connsiteX118" fmla="*/ 1346558 w 1346558"/>
              <a:gd name="connsiteY118" fmla="*/ 750094 h 1326356"/>
              <a:gd name="connsiteX119" fmla="*/ 1344177 w 1346558"/>
              <a:gd name="connsiteY119" fmla="*/ 650081 h 1326356"/>
              <a:gd name="connsiteX120" fmla="*/ 1341795 w 1346558"/>
              <a:gd name="connsiteY120" fmla="*/ 633413 h 1326356"/>
              <a:gd name="connsiteX121" fmla="*/ 1332270 w 1346558"/>
              <a:gd name="connsiteY121" fmla="*/ 585788 h 1326356"/>
              <a:gd name="connsiteX122" fmla="*/ 1327508 w 1346558"/>
              <a:gd name="connsiteY122" fmla="*/ 569119 h 1326356"/>
              <a:gd name="connsiteX123" fmla="*/ 1308458 w 1346558"/>
              <a:gd name="connsiteY123" fmla="*/ 528638 h 1326356"/>
              <a:gd name="connsiteX124" fmla="*/ 1303695 w 1346558"/>
              <a:gd name="connsiteY124" fmla="*/ 511969 h 1326356"/>
              <a:gd name="connsiteX125" fmla="*/ 1289408 w 1346558"/>
              <a:gd name="connsiteY125" fmla="*/ 492919 h 1326356"/>
              <a:gd name="connsiteX126" fmla="*/ 1246545 w 1346558"/>
              <a:gd name="connsiteY126" fmla="*/ 423863 h 1326356"/>
              <a:gd name="connsiteX127" fmla="*/ 1239402 w 1346558"/>
              <a:gd name="connsiteY127" fmla="*/ 414338 h 1326356"/>
              <a:gd name="connsiteX128" fmla="*/ 1232258 w 1346558"/>
              <a:gd name="connsiteY128" fmla="*/ 407194 h 1326356"/>
              <a:gd name="connsiteX129" fmla="*/ 1227495 w 1346558"/>
              <a:gd name="connsiteY129" fmla="*/ 400050 h 1326356"/>
              <a:gd name="connsiteX130" fmla="*/ 1220352 w 1346558"/>
              <a:gd name="connsiteY130" fmla="*/ 395288 h 1326356"/>
              <a:gd name="connsiteX131" fmla="*/ 1201302 w 1346558"/>
              <a:gd name="connsiteY131" fmla="*/ 369094 h 1326356"/>
              <a:gd name="connsiteX132" fmla="*/ 1184633 w 1346558"/>
              <a:gd name="connsiteY132" fmla="*/ 352425 h 1326356"/>
              <a:gd name="connsiteX133" fmla="*/ 1177489 w 1346558"/>
              <a:gd name="connsiteY133" fmla="*/ 342900 h 1326356"/>
              <a:gd name="connsiteX134" fmla="*/ 1167964 w 1346558"/>
              <a:gd name="connsiteY134" fmla="*/ 328613 h 1326356"/>
              <a:gd name="connsiteX135" fmla="*/ 1160820 w 1346558"/>
              <a:gd name="connsiteY135" fmla="*/ 321469 h 1326356"/>
              <a:gd name="connsiteX136" fmla="*/ 1153677 w 1346558"/>
              <a:gd name="connsiteY136" fmla="*/ 311944 h 1326356"/>
              <a:gd name="connsiteX137" fmla="*/ 1139389 w 1346558"/>
              <a:gd name="connsiteY137" fmla="*/ 295275 h 1326356"/>
              <a:gd name="connsiteX138" fmla="*/ 1137008 w 1346558"/>
              <a:gd name="connsiteY138" fmla="*/ 285750 h 1326356"/>
              <a:gd name="connsiteX139" fmla="*/ 1120339 w 1346558"/>
              <a:gd name="connsiteY139" fmla="*/ 269081 h 1326356"/>
              <a:gd name="connsiteX140" fmla="*/ 1108433 w 1346558"/>
              <a:gd name="connsiteY140" fmla="*/ 247650 h 1326356"/>
              <a:gd name="connsiteX141" fmla="*/ 1098908 w 1346558"/>
              <a:gd name="connsiteY141" fmla="*/ 242888 h 1326356"/>
              <a:gd name="connsiteX142" fmla="*/ 1091764 w 1346558"/>
              <a:gd name="connsiteY142" fmla="*/ 230981 h 1326356"/>
              <a:gd name="connsiteX143" fmla="*/ 1089383 w 1346558"/>
              <a:gd name="connsiteY143" fmla="*/ 223838 h 1326356"/>
              <a:gd name="connsiteX144" fmla="*/ 1070333 w 1346558"/>
              <a:gd name="connsiteY144" fmla="*/ 204788 h 1326356"/>
              <a:gd name="connsiteX145" fmla="*/ 1063189 w 1346558"/>
              <a:gd name="connsiteY145" fmla="*/ 195263 h 1326356"/>
              <a:gd name="connsiteX146" fmla="*/ 1048902 w 1346558"/>
              <a:gd name="connsiteY146" fmla="*/ 185738 h 1326356"/>
              <a:gd name="connsiteX147" fmla="*/ 1039377 w 1346558"/>
              <a:gd name="connsiteY147" fmla="*/ 176213 h 1326356"/>
              <a:gd name="connsiteX148" fmla="*/ 1032233 w 1346558"/>
              <a:gd name="connsiteY148" fmla="*/ 173831 h 1326356"/>
              <a:gd name="connsiteX149" fmla="*/ 1025089 w 1346558"/>
              <a:gd name="connsiteY149" fmla="*/ 169069 h 1326356"/>
              <a:gd name="connsiteX150" fmla="*/ 1006039 w 1346558"/>
              <a:gd name="connsiteY150" fmla="*/ 159544 h 1326356"/>
              <a:gd name="connsiteX151" fmla="*/ 979845 w 1346558"/>
              <a:gd name="connsiteY151" fmla="*/ 142875 h 1326356"/>
              <a:gd name="connsiteX152" fmla="*/ 967939 w 1346558"/>
              <a:gd name="connsiteY152" fmla="*/ 138113 h 1326356"/>
              <a:gd name="connsiteX153" fmla="*/ 960795 w 1346558"/>
              <a:gd name="connsiteY153" fmla="*/ 133350 h 1326356"/>
              <a:gd name="connsiteX154" fmla="*/ 953652 w 1346558"/>
              <a:gd name="connsiteY154" fmla="*/ 130969 h 1326356"/>
              <a:gd name="connsiteX155" fmla="*/ 929839 w 1346558"/>
              <a:gd name="connsiteY155" fmla="*/ 121444 h 1326356"/>
              <a:gd name="connsiteX156" fmla="*/ 929839 w 1346558"/>
              <a:gd name="connsiteY156" fmla="*/ 121444 h 1326356"/>
              <a:gd name="connsiteX157" fmla="*/ 917933 w 1346558"/>
              <a:gd name="connsiteY157" fmla="*/ 114300 h 1326356"/>
              <a:gd name="connsiteX158" fmla="*/ 910789 w 1346558"/>
              <a:gd name="connsiteY158" fmla="*/ 109538 h 1326356"/>
              <a:gd name="connsiteX159" fmla="*/ 903645 w 1346558"/>
              <a:gd name="connsiteY159" fmla="*/ 107156 h 1326356"/>
              <a:gd name="connsiteX160" fmla="*/ 884595 w 1346558"/>
              <a:gd name="connsiteY160" fmla="*/ 100013 h 1326356"/>
              <a:gd name="connsiteX161" fmla="*/ 877452 w 1346558"/>
              <a:gd name="connsiteY161" fmla="*/ 95250 h 1326356"/>
              <a:gd name="connsiteX162" fmla="*/ 865545 w 1346558"/>
              <a:gd name="connsiteY162" fmla="*/ 92869 h 1326356"/>
              <a:gd name="connsiteX163" fmla="*/ 856020 w 1346558"/>
              <a:gd name="connsiteY163" fmla="*/ 90488 h 1326356"/>
              <a:gd name="connsiteX164" fmla="*/ 836970 w 1346558"/>
              <a:gd name="connsiteY164" fmla="*/ 83344 h 1326356"/>
              <a:gd name="connsiteX165" fmla="*/ 827445 w 1346558"/>
              <a:gd name="connsiteY165" fmla="*/ 80963 h 1326356"/>
              <a:gd name="connsiteX166" fmla="*/ 820302 w 1346558"/>
              <a:gd name="connsiteY166" fmla="*/ 78581 h 1326356"/>
              <a:gd name="connsiteX167" fmla="*/ 806014 w 1346558"/>
              <a:gd name="connsiteY167" fmla="*/ 69056 h 1326356"/>
              <a:gd name="connsiteX168" fmla="*/ 786964 w 1346558"/>
              <a:gd name="connsiteY168" fmla="*/ 61913 h 1326356"/>
              <a:gd name="connsiteX169" fmla="*/ 758389 w 1346558"/>
              <a:gd name="connsiteY169" fmla="*/ 57150 h 1326356"/>
              <a:gd name="connsiteX170" fmla="*/ 746483 w 1346558"/>
              <a:gd name="connsiteY170" fmla="*/ 52388 h 1326356"/>
              <a:gd name="connsiteX171" fmla="*/ 715527 w 1346558"/>
              <a:gd name="connsiteY171" fmla="*/ 45244 h 1326356"/>
              <a:gd name="connsiteX172" fmla="*/ 708383 w 1346558"/>
              <a:gd name="connsiteY172" fmla="*/ 42863 h 1326356"/>
              <a:gd name="connsiteX173" fmla="*/ 689333 w 1346558"/>
              <a:gd name="connsiteY173" fmla="*/ 38100 h 1326356"/>
              <a:gd name="connsiteX174" fmla="*/ 682189 w 1346558"/>
              <a:gd name="connsiteY174" fmla="*/ 35719 h 1326356"/>
              <a:gd name="connsiteX175" fmla="*/ 672664 w 1346558"/>
              <a:gd name="connsiteY175" fmla="*/ 33338 h 1326356"/>
              <a:gd name="connsiteX176" fmla="*/ 660758 w 1346558"/>
              <a:gd name="connsiteY176" fmla="*/ 28575 h 1326356"/>
              <a:gd name="connsiteX177" fmla="*/ 648852 w 1346558"/>
              <a:gd name="connsiteY177" fmla="*/ 26194 h 1326356"/>
              <a:gd name="connsiteX178" fmla="*/ 629802 w 1346558"/>
              <a:gd name="connsiteY178" fmla="*/ 21431 h 1326356"/>
              <a:gd name="connsiteX179" fmla="*/ 622658 w 1346558"/>
              <a:gd name="connsiteY179" fmla="*/ 19050 h 1326356"/>
              <a:gd name="connsiteX180" fmla="*/ 610752 w 1346558"/>
              <a:gd name="connsiteY180" fmla="*/ 16669 h 1326356"/>
              <a:gd name="connsiteX181" fmla="*/ 546458 w 1346558"/>
              <a:gd name="connsiteY181" fmla="*/ 9525 h 1326356"/>
              <a:gd name="connsiteX182" fmla="*/ 510739 w 1346558"/>
              <a:gd name="connsiteY182" fmla="*/ 7144 h 1326356"/>
              <a:gd name="connsiteX183" fmla="*/ 444064 w 1346558"/>
              <a:gd name="connsiteY183" fmla="*/ 2381 h 1326356"/>
              <a:gd name="connsiteX184" fmla="*/ 405964 w 1346558"/>
              <a:gd name="connsiteY184" fmla="*/ 0 h 1326356"/>
              <a:gd name="connsiteX185" fmla="*/ 291664 w 1346558"/>
              <a:gd name="connsiteY185" fmla="*/ 4763 h 1326356"/>
              <a:gd name="connsiteX186" fmla="*/ 267852 w 1346558"/>
              <a:gd name="connsiteY186" fmla="*/ 11906 h 1326356"/>
              <a:gd name="connsiteX187" fmla="*/ 246420 w 1346558"/>
              <a:gd name="connsiteY187" fmla="*/ 23813 h 1326356"/>
              <a:gd name="connsiteX188" fmla="*/ 222608 w 1346558"/>
              <a:gd name="connsiteY188" fmla="*/ 28575 h 1326356"/>
              <a:gd name="connsiteX189" fmla="*/ 201177 w 1346558"/>
              <a:gd name="connsiteY189" fmla="*/ 38100 h 1326356"/>
              <a:gd name="connsiteX190" fmla="*/ 191652 w 1346558"/>
              <a:gd name="connsiteY190" fmla="*/ 42863 h 1326356"/>
              <a:gd name="connsiteX191" fmla="*/ 174983 w 1346558"/>
              <a:gd name="connsiteY191" fmla="*/ 59531 h 1326356"/>
              <a:gd name="connsiteX192" fmla="*/ 167839 w 1346558"/>
              <a:gd name="connsiteY192" fmla="*/ 61913 h 1326356"/>
              <a:gd name="connsiteX193" fmla="*/ 153552 w 1346558"/>
              <a:gd name="connsiteY193" fmla="*/ 71438 h 1326356"/>
              <a:gd name="connsiteX194" fmla="*/ 141645 w 1346558"/>
              <a:gd name="connsiteY194" fmla="*/ 80963 h 1326356"/>
              <a:gd name="connsiteX195" fmla="*/ 127358 w 1346558"/>
              <a:gd name="connsiteY195" fmla="*/ 95250 h 1326356"/>
              <a:gd name="connsiteX196" fmla="*/ 110689 w 1346558"/>
              <a:gd name="connsiteY196" fmla="*/ 109538 h 1326356"/>
              <a:gd name="connsiteX197" fmla="*/ 82114 w 1346558"/>
              <a:gd name="connsiteY197" fmla="*/ 130969 h 1326356"/>
              <a:gd name="connsiteX198" fmla="*/ 72589 w 1346558"/>
              <a:gd name="connsiteY198" fmla="*/ 150019 h 1326356"/>
              <a:gd name="connsiteX199" fmla="*/ 60683 w 1346558"/>
              <a:gd name="connsiteY199" fmla="*/ 169069 h 1326356"/>
              <a:gd name="connsiteX200" fmla="*/ 53539 w 1346558"/>
              <a:gd name="connsiteY200" fmla="*/ 176213 h 1326356"/>
              <a:gd name="connsiteX201" fmla="*/ 46395 w 1346558"/>
              <a:gd name="connsiteY201" fmla="*/ 185738 h 1326356"/>
              <a:gd name="connsiteX202" fmla="*/ 39252 w 1346558"/>
              <a:gd name="connsiteY202" fmla="*/ 192881 h 1326356"/>
              <a:gd name="connsiteX203" fmla="*/ 32108 w 1346558"/>
              <a:gd name="connsiteY203" fmla="*/ 204788 h 1326356"/>
              <a:gd name="connsiteX204" fmla="*/ 27345 w 1346558"/>
              <a:gd name="connsiteY204" fmla="*/ 211931 h 1326356"/>
              <a:gd name="connsiteX205" fmla="*/ 24964 w 1346558"/>
              <a:gd name="connsiteY205" fmla="*/ 221456 h 1326356"/>
              <a:gd name="connsiteX206" fmla="*/ 15439 w 1346558"/>
              <a:gd name="connsiteY206" fmla="*/ 238125 h 1326356"/>
              <a:gd name="connsiteX207" fmla="*/ 10677 w 1346558"/>
              <a:gd name="connsiteY207" fmla="*/ 247650 h 1326356"/>
              <a:gd name="connsiteX208" fmla="*/ 8295 w 1346558"/>
              <a:gd name="connsiteY208" fmla="*/ 254794 h 1326356"/>
              <a:gd name="connsiteX209" fmla="*/ 3533 w 1346558"/>
              <a:gd name="connsiteY209" fmla="*/ 261938 h 1326356"/>
              <a:gd name="connsiteX210" fmla="*/ 1152 w 1346558"/>
              <a:gd name="connsiteY210" fmla="*/ 309563 h 1326356"/>
              <a:gd name="connsiteX211" fmla="*/ 8295 w 1346558"/>
              <a:gd name="connsiteY211" fmla="*/ 388144 h 1326356"/>
              <a:gd name="connsiteX212" fmla="*/ 15439 w 1346558"/>
              <a:gd name="connsiteY212" fmla="*/ 395288 h 1326356"/>
              <a:gd name="connsiteX213" fmla="*/ 20202 w 1346558"/>
              <a:gd name="connsiteY213" fmla="*/ 409575 h 1326356"/>
              <a:gd name="connsiteX214" fmla="*/ 24964 w 1346558"/>
              <a:gd name="connsiteY214" fmla="*/ 409575 h 132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1346558" h="1326356">
                <a:moveTo>
                  <a:pt x="24964" y="409575"/>
                </a:moveTo>
                <a:cubicBezTo>
                  <a:pt x="110689" y="442913"/>
                  <a:pt x="205604" y="458572"/>
                  <a:pt x="282139" y="509588"/>
                </a:cubicBezTo>
                <a:cubicBezTo>
                  <a:pt x="284520" y="511175"/>
                  <a:pt x="286723" y="513070"/>
                  <a:pt x="289283" y="514350"/>
                </a:cubicBezTo>
                <a:cubicBezTo>
                  <a:pt x="293280" y="516348"/>
                  <a:pt x="302143" y="517970"/>
                  <a:pt x="305952" y="519113"/>
                </a:cubicBezTo>
                <a:cubicBezTo>
                  <a:pt x="310760" y="520556"/>
                  <a:pt x="320239" y="523875"/>
                  <a:pt x="320239" y="523875"/>
                </a:cubicBezTo>
                <a:cubicBezTo>
                  <a:pt x="322620" y="525463"/>
                  <a:pt x="324768" y="527476"/>
                  <a:pt x="327383" y="528638"/>
                </a:cubicBezTo>
                <a:cubicBezTo>
                  <a:pt x="327391" y="528642"/>
                  <a:pt x="345238" y="534589"/>
                  <a:pt x="348814" y="535781"/>
                </a:cubicBezTo>
                <a:cubicBezTo>
                  <a:pt x="351195" y="536575"/>
                  <a:pt x="353713" y="537040"/>
                  <a:pt x="355958" y="538163"/>
                </a:cubicBezTo>
                <a:cubicBezTo>
                  <a:pt x="367728" y="544047"/>
                  <a:pt x="362115" y="541803"/>
                  <a:pt x="372627" y="545306"/>
                </a:cubicBezTo>
                <a:cubicBezTo>
                  <a:pt x="390024" y="556906"/>
                  <a:pt x="368155" y="542751"/>
                  <a:pt x="389295" y="554831"/>
                </a:cubicBezTo>
                <a:cubicBezTo>
                  <a:pt x="391780" y="556251"/>
                  <a:pt x="393879" y="558314"/>
                  <a:pt x="396439" y="559594"/>
                </a:cubicBezTo>
                <a:cubicBezTo>
                  <a:pt x="400245" y="561497"/>
                  <a:pt x="409548" y="563339"/>
                  <a:pt x="413108" y="564356"/>
                </a:cubicBezTo>
                <a:cubicBezTo>
                  <a:pt x="415522" y="565046"/>
                  <a:pt x="417871" y="565944"/>
                  <a:pt x="420252" y="566738"/>
                </a:cubicBezTo>
                <a:lnTo>
                  <a:pt x="434539" y="581025"/>
                </a:lnTo>
                <a:cubicBezTo>
                  <a:pt x="436920" y="583406"/>
                  <a:pt x="438989" y="586148"/>
                  <a:pt x="441683" y="588169"/>
                </a:cubicBezTo>
                <a:cubicBezTo>
                  <a:pt x="444858" y="590550"/>
                  <a:pt x="448402" y="592507"/>
                  <a:pt x="451208" y="595313"/>
                </a:cubicBezTo>
                <a:cubicBezTo>
                  <a:pt x="468929" y="613034"/>
                  <a:pt x="448662" y="598378"/>
                  <a:pt x="465495" y="609600"/>
                </a:cubicBezTo>
                <a:cubicBezTo>
                  <a:pt x="467876" y="613569"/>
                  <a:pt x="470920" y="617209"/>
                  <a:pt x="472639" y="621506"/>
                </a:cubicBezTo>
                <a:cubicBezTo>
                  <a:pt x="473845" y="624522"/>
                  <a:pt x="474773" y="636613"/>
                  <a:pt x="477402" y="640556"/>
                </a:cubicBezTo>
                <a:cubicBezTo>
                  <a:pt x="479270" y="643358"/>
                  <a:pt x="482164" y="645319"/>
                  <a:pt x="484545" y="647700"/>
                </a:cubicBezTo>
                <a:cubicBezTo>
                  <a:pt x="486133" y="652463"/>
                  <a:pt x="488091" y="657118"/>
                  <a:pt x="489308" y="661988"/>
                </a:cubicBezTo>
                <a:cubicBezTo>
                  <a:pt x="490102" y="665163"/>
                  <a:pt x="490225" y="668586"/>
                  <a:pt x="491689" y="671513"/>
                </a:cubicBezTo>
                <a:cubicBezTo>
                  <a:pt x="493464" y="675063"/>
                  <a:pt x="496730" y="677672"/>
                  <a:pt x="498833" y="681038"/>
                </a:cubicBezTo>
                <a:cubicBezTo>
                  <a:pt x="500714" y="684048"/>
                  <a:pt x="501834" y="687481"/>
                  <a:pt x="503595" y="690563"/>
                </a:cubicBezTo>
                <a:cubicBezTo>
                  <a:pt x="505015" y="693048"/>
                  <a:pt x="506770" y="695325"/>
                  <a:pt x="508358" y="697706"/>
                </a:cubicBezTo>
                <a:cubicBezTo>
                  <a:pt x="509945" y="702469"/>
                  <a:pt x="511902" y="707124"/>
                  <a:pt x="513120" y="711994"/>
                </a:cubicBezTo>
                <a:cubicBezTo>
                  <a:pt x="513914" y="715169"/>
                  <a:pt x="514562" y="718384"/>
                  <a:pt x="515502" y="721519"/>
                </a:cubicBezTo>
                <a:cubicBezTo>
                  <a:pt x="516945" y="726327"/>
                  <a:pt x="518677" y="731044"/>
                  <a:pt x="520264" y="735806"/>
                </a:cubicBezTo>
                <a:cubicBezTo>
                  <a:pt x="521058" y="738187"/>
                  <a:pt x="521253" y="740861"/>
                  <a:pt x="522645" y="742950"/>
                </a:cubicBezTo>
                <a:lnTo>
                  <a:pt x="532170" y="757238"/>
                </a:lnTo>
                <a:cubicBezTo>
                  <a:pt x="532964" y="760413"/>
                  <a:pt x="533263" y="763755"/>
                  <a:pt x="534552" y="766763"/>
                </a:cubicBezTo>
                <a:cubicBezTo>
                  <a:pt x="535679" y="769393"/>
                  <a:pt x="537797" y="771479"/>
                  <a:pt x="539314" y="773906"/>
                </a:cubicBezTo>
                <a:cubicBezTo>
                  <a:pt x="541767" y="777831"/>
                  <a:pt x="544210" y="781767"/>
                  <a:pt x="546458" y="785813"/>
                </a:cubicBezTo>
                <a:cubicBezTo>
                  <a:pt x="554293" y="799917"/>
                  <a:pt x="547223" y="791341"/>
                  <a:pt x="558364" y="802481"/>
                </a:cubicBezTo>
                <a:cubicBezTo>
                  <a:pt x="559158" y="804862"/>
                  <a:pt x="559177" y="807665"/>
                  <a:pt x="560745" y="809625"/>
                </a:cubicBezTo>
                <a:cubicBezTo>
                  <a:pt x="576166" y="828903"/>
                  <a:pt x="560406" y="799081"/>
                  <a:pt x="572652" y="821531"/>
                </a:cubicBezTo>
                <a:cubicBezTo>
                  <a:pt x="576052" y="827764"/>
                  <a:pt x="578239" y="834674"/>
                  <a:pt x="582177" y="840581"/>
                </a:cubicBezTo>
                <a:cubicBezTo>
                  <a:pt x="585352" y="845344"/>
                  <a:pt x="588268" y="850290"/>
                  <a:pt x="591702" y="854869"/>
                </a:cubicBezTo>
                <a:cubicBezTo>
                  <a:pt x="600562" y="866684"/>
                  <a:pt x="596644" y="861092"/>
                  <a:pt x="603608" y="871538"/>
                </a:cubicBezTo>
                <a:cubicBezTo>
                  <a:pt x="609068" y="887917"/>
                  <a:pt x="601599" y="868022"/>
                  <a:pt x="613133" y="888206"/>
                </a:cubicBezTo>
                <a:cubicBezTo>
                  <a:pt x="614378" y="890385"/>
                  <a:pt x="614391" y="893105"/>
                  <a:pt x="615514" y="895350"/>
                </a:cubicBezTo>
                <a:cubicBezTo>
                  <a:pt x="616794" y="897910"/>
                  <a:pt x="618689" y="900113"/>
                  <a:pt x="620277" y="902494"/>
                </a:cubicBezTo>
                <a:cubicBezTo>
                  <a:pt x="626084" y="925724"/>
                  <a:pt x="618993" y="896717"/>
                  <a:pt x="625039" y="923925"/>
                </a:cubicBezTo>
                <a:cubicBezTo>
                  <a:pt x="625651" y="926678"/>
                  <a:pt x="628209" y="937408"/>
                  <a:pt x="629802" y="940594"/>
                </a:cubicBezTo>
                <a:cubicBezTo>
                  <a:pt x="631082" y="943154"/>
                  <a:pt x="633284" y="945178"/>
                  <a:pt x="634564" y="947738"/>
                </a:cubicBezTo>
                <a:cubicBezTo>
                  <a:pt x="639194" y="956999"/>
                  <a:pt x="634753" y="953733"/>
                  <a:pt x="639327" y="964406"/>
                </a:cubicBezTo>
                <a:cubicBezTo>
                  <a:pt x="640454" y="967036"/>
                  <a:pt x="642502" y="969169"/>
                  <a:pt x="644089" y="971550"/>
                </a:cubicBezTo>
                <a:cubicBezTo>
                  <a:pt x="644883" y="978694"/>
                  <a:pt x="645060" y="985933"/>
                  <a:pt x="646470" y="992981"/>
                </a:cubicBezTo>
                <a:cubicBezTo>
                  <a:pt x="647455" y="997904"/>
                  <a:pt x="650016" y="1002399"/>
                  <a:pt x="651233" y="1007269"/>
                </a:cubicBezTo>
                <a:lnTo>
                  <a:pt x="653614" y="1016794"/>
                </a:lnTo>
                <a:cubicBezTo>
                  <a:pt x="654408" y="1025525"/>
                  <a:pt x="655027" y="1034274"/>
                  <a:pt x="655995" y="1042988"/>
                </a:cubicBezTo>
                <a:cubicBezTo>
                  <a:pt x="656615" y="1048566"/>
                  <a:pt x="657789" y="1054074"/>
                  <a:pt x="658377" y="1059656"/>
                </a:cubicBezTo>
                <a:cubicBezTo>
                  <a:pt x="662237" y="1096322"/>
                  <a:pt x="658027" y="1077305"/>
                  <a:pt x="663139" y="1097756"/>
                </a:cubicBezTo>
                <a:cubicBezTo>
                  <a:pt x="666429" y="1150404"/>
                  <a:pt x="663473" y="1119313"/>
                  <a:pt x="667902" y="1152525"/>
                </a:cubicBezTo>
                <a:cubicBezTo>
                  <a:pt x="668748" y="1158868"/>
                  <a:pt x="668731" y="1165367"/>
                  <a:pt x="670283" y="1171575"/>
                </a:cubicBezTo>
                <a:cubicBezTo>
                  <a:pt x="671144" y="1175019"/>
                  <a:pt x="673727" y="1177804"/>
                  <a:pt x="675045" y="1181100"/>
                </a:cubicBezTo>
                <a:lnTo>
                  <a:pt x="682189" y="1202531"/>
                </a:lnTo>
                <a:cubicBezTo>
                  <a:pt x="682983" y="1204912"/>
                  <a:pt x="683178" y="1207587"/>
                  <a:pt x="684570" y="1209675"/>
                </a:cubicBezTo>
                <a:lnTo>
                  <a:pt x="689333" y="1216819"/>
                </a:lnTo>
                <a:cubicBezTo>
                  <a:pt x="695000" y="1233821"/>
                  <a:pt x="691310" y="1226929"/>
                  <a:pt x="698858" y="1238250"/>
                </a:cubicBezTo>
                <a:cubicBezTo>
                  <a:pt x="699652" y="1240631"/>
                  <a:pt x="700020" y="1243200"/>
                  <a:pt x="701239" y="1245394"/>
                </a:cubicBezTo>
                <a:cubicBezTo>
                  <a:pt x="704019" y="1250397"/>
                  <a:pt x="710764" y="1259681"/>
                  <a:pt x="710764" y="1259681"/>
                </a:cubicBezTo>
                <a:cubicBezTo>
                  <a:pt x="711162" y="1262471"/>
                  <a:pt x="713778" y="1287885"/>
                  <a:pt x="717908" y="1290638"/>
                </a:cubicBezTo>
                <a:lnTo>
                  <a:pt x="725052" y="1295400"/>
                </a:lnTo>
                <a:cubicBezTo>
                  <a:pt x="726873" y="1302685"/>
                  <a:pt x="726714" y="1306588"/>
                  <a:pt x="732195" y="1312069"/>
                </a:cubicBezTo>
                <a:cubicBezTo>
                  <a:pt x="734219" y="1314093"/>
                  <a:pt x="736958" y="1315244"/>
                  <a:pt x="739339" y="1316831"/>
                </a:cubicBezTo>
                <a:cubicBezTo>
                  <a:pt x="740927" y="1319212"/>
                  <a:pt x="741867" y="1322187"/>
                  <a:pt x="744102" y="1323975"/>
                </a:cubicBezTo>
                <a:cubicBezTo>
                  <a:pt x="746062" y="1325543"/>
                  <a:pt x="748735" y="1326356"/>
                  <a:pt x="751245" y="1326356"/>
                </a:cubicBezTo>
                <a:cubicBezTo>
                  <a:pt x="767933" y="1326356"/>
                  <a:pt x="784583" y="1324769"/>
                  <a:pt x="801252" y="1323975"/>
                </a:cubicBezTo>
                <a:cubicBezTo>
                  <a:pt x="809964" y="1322233"/>
                  <a:pt x="819385" y="1320861"/>
                  <a:pt x="827445" y="1316831"/>
                </a:cubicBezTo>
                <a:lnTo>
                  <a:pt x="846495" y="1307306"/>
                </a:lnTo>
                <a:cubicBezTo>
                  <a:pt x="848083" y="1304925"/>
                  <a:pt x="848877" y="1301750"/>
                  <a:pt x="851258" y="1300163"/>
                </a:cubicBezTo>
                <a:cubicBezTo>
                  <a:pt x="853981" y="1298348"/>
                  <a:pt x="857719" y="1298930"/>
                  <a:pt x="860783" y="1297781"/>
                </a:cubicBezTo>
                <a:cubicBezTo>
                  <a:pt x="864107" y="1296535"/>
                  <a:pt x="867133" y="1294606"/>
                  <a:pt x="870308" y="1293019"/>
                </a:cubicBezTo>
                <a:cubicBezTo>
                  <a:pt x="871895" y="1290638"/>
                  <a:pt x="873046" y="1287899"/>
                  <a:pt x="875070" y="1285875"/>
                </a:cubicBezTo>
                <a:cubicBezTo>
                  <a:pt x="880690" y="1280255"/>
                  <a:pt x="885209" y="1281015"/>
                  <a:pt x="891739" y="1276350"/>
                </a:cubicBezTo>
                <a:cubicBezTo>
                  <a:pt x="894479" y="1274392"/>
                  <a:pt x="896143" y="1271163"/>
                  <a:pt x="898883" y="1269206"/>
                </a:cubicBezTo>
                <a:cubicBezTo>
                  <a:pt x="901772" y="1267143"/>
                  <a:pt x="905326" y="1266205"/>
                  <a:pt x="908408" y="1264444"/>
                </a:cubicBezTo>
                <a:cubicBezTo>
                  <a:pt x="910893" y="1263024"/>
                  <a:pt x="913039" y="1261052"/>
                  <a:pt x="915552" y="1259681"/>
                </a:cubicBezTo>
                <a:cubicBezTo>
                  <a:pt x="921785" y="1256281"/>
                  <a:pt x="929582" y="1255176"/>
                  <a:pt x="934602" y="1250156"/>
                </a:cubicBezTo>
                <a:cubicBezTo>
                  <a:pt x="937777" y="1246981"/>
                  <a:pt x="941205" y="1244040"/>
                  <a:pt x="944127" y="1240631"/>
                </a:cubicBezTo>
                <a:cubicBezTo>
                  <a:pt x="945989" y="1238458"/>
                  <a:pt x="946988" y="1235627"/>
                  <a:pt x="948889" y="1233488"/>
                </a:cubicBezTo>
                <a:cubicBezTo>
                  <a:pt x="953364" y="1228454"/>
                  <a:pt x="958414" y="1223963"/>
                  <a:pt x="963177" y="1219200"/>
                </a:cubicBezTo>
                <a:lnTo>
                  <a:pt x="979845" y="1202531"/>
                </a:lnTo>
                <a:cubicBezTo>
                  <a:pt x="982226" y="1200150"/>
                  <a:pt x="984857" y="1197994"/>
                  <a:pt x="986989" y="1195388"/>
                </a:cubicBezTo>
                <a:cubicBezTo>
                  <a:pt x="994133" y="1186657"/>
                  <a:pt x="999611" y="1176241"/>
                  <a:pt x="1008420" y="1169194"/>
                </a:cubicBezTo>
                <a:cubicBezTo>
                  <a:pt x="1012389" y="1166019"/>
                  <a:pt x="1016733" y="1163263"/>
                  <a:pt x="1020327" y="1159669"/>
                </a:cubicBezTo>
                <a:cubicBezTo>
                  <a:pt x="1023921" y="1156075"/>
                  <a:pt x="1026258" y="1151357"/>
                  <a:pt x="1029852" y="1147763"/>
                </a:cubicBezTo>
                <a:cubicBezTo>
                  <a:pt x="1032658" y="1144957"/>
                  <a:pt x="1036571" y="1143425"/>
                  <a:pt x="1039377" y="1140619"/>
                </a:cubicBezTo>
                <a:cubicBezTo>
                  <a:pt x="1048154" y="1131841"/>
                  <a:pt x="1044913" y="1128991"/>
                  <a:pt x="1056045" y="1121569"/>
                </a:cubicBezTo>
                <a:cubicBezTo>
                  <a:pt x="1059602" y="1119198"/>
                  <a:pt x="1064286" y="1119005"/>
                  <a:pt x="1067952" y="1116806"/>
                </a:cubicBezTo>
                <a:cubicBezTo>
                  <a:pt x="1072310" y="1114191"/>
                  <a:pt x="1075748" y="1110270"/>
                  <a:pt x="1079858" y="1107281"/>
                </a:cubicBezTo>
                <a:cubicBezTo>
                  <a:pt x="1084487" y="1103914"/>
                  <a:pt x="1089891" y="1101585"/>
                  <a:pt x="1094145" y="1097756"/>
                </a:cubicBezTo>
                <a:cubicBezTo>
                  <a:pt x="1117437" y="1076793"/>
                  <a:pt x="1087408" y="1094476"/>
                  <a:pt x="1117958" y="1071563"/>
                </a:cubicBezTo>
                <a:cubicBezTo>
                  <a:pt x="1121133" y="1069182"/>
                  <a:pt x="1124181" y="1066621"/>
                  <a:pt x="1127483" y="1064419"/>
                </a:cubicBezTo>
                <a:cubicBezTo>
                  <a:pt x="1131334" y="1061852"/>
                  <a:pt x="1135597" y="1059929"/>
                  <a:pt x="1139389" y="1057275"/>
                </a:cubicBezTo>
                <a:cubicBezTo>
                  <a:pt x="1156389" y="1045375"/>
                  <a:pt x="1146916" y="1050095"/>
                  <a:pt x="1163202" y="1035844"/>
                </a:cubicBezTo>
                <a:cubicBezTo>
                  <a:pt x="1165356" y="1033959"/>
                  <a:pt x="1168147" y="1032913"/>
                  <a:pt x="1170345" y="1031081"/>
                </a:cubicBezTo>
                <a:cubicBezTo>
                  <a:pt x="1172932" y="1028925"/>
                  <a:pt x="1174932" y="1026129"/>
                  <a:pt x="1177489" y="1023938"/>
                </a:cubicBezTo>
                <a:cubicBezTo>
                  <a:pt x="1180502" y="1021355"/>
                  <a:pt x="1184208" y="1019600"/>
                  <a:pt x="1187014" y="1016794"/>
                </a:cubicBezTo>
                <a:cubicBezTo>
                  <a:pt x="1189038" y="1014770"/>
                  <a:pt x="1189753" y="1011674"/>
                  <a:pt x="1191777" y="1009650"/>
                </a:cubicBezTo>
                <a:cubicBezTo>
                  <a:pt x="1193800" y="1007627"/>
                  <a:pt x="1196897" y="1006912"/>
                  <a:pt x="1198920" y="1004888"/>
                </a:cubicBezTo>
                <a:cubicBezTo>
                  <a:pt x="1202514" y="1001294"/>
                  <a:pt x="1205270" y="996950"/>
                  <a:pt x="1208445" y="992981"/>
                </a:cubicBezTo>
                <a:cubicBezTo>
                  <a:pt x="1209239" y="990600"/>
                  <a:pt x="1209368" y="987880"/>
                  <a:pt x="1210827" y="985838"/>
                </a:cubicBezTo>
                <a:cubicBezTo>
                  <a:pt x="1217638" y="976303"/>
                  <a:pt x="1223986" y="975061"/>
                  <a:pt x="1232258" y="966788"/>
                </a:cubicBezTo>
                <a:cubicBezTo>
                  <a:pt x="1234282" y="964764"/>
                  <a:pt x="1235503" y="962071"/>
                  <a:pt x="1237020" y="959644"/>
                </a:cubicBezTo>
                <a:cubicBezTo>
                  <a:pt x="1239473" y="955719"/>
                  <a:pt x="1241711" y="951663"/>
                  <a:pt x="1244164" y="947738"/>
                </a:cubicBezTo>
                <a:cubicBezTo>
                  <a:pt x="1250895" y="936969"/>
                  <a:pt x="1248651" y="941757"/>
                  <a:pt x="1258452" y="928688"/>
                </a:cubicBezTo>
                <a:cubicBezTo>
                  <a:pt x="1266834" y="917512"/>
                  <a:pt x="1260694" y="923362"/>
                  <a:pt x="1270358" y="907256"/>
                </a:cubicBezTo>
                <a:cubicBezTo>
                  <a:pt x="1272400" y="903853"/>
                  <a:pt x="1275399" y="901097"/>
                  <a:pt x="1277502" y="897731"/>
                </a:cubicBezTo>
                <a:cubicBezTo>
                  <a:pt x="1279383" y="894721"/>
                  <a:pt x="1280295" y="891160"/>
                  <a:pt x="1282264" y="888206"/>
                </a:cubicBezTo>
                <a:cubicBezTo>
                  <a:pt x="1286667" y="881602"/>
                  <a:pt x="1293002" y="876256"/>
                  <a:pt x="1296552" y="869156"/>
                </a:cubicBezTo>
                <a:cubicBezTo>
                  <a:pt x="1298139" y="865981"/>
                  <a:pt x="1299590" y="862734"/>
                  <a:pt x="1301314" y="859631"/>
                </a:cubicBezTo>
                <a:cubicBezTo>
                  <a:pt x="1303562" y="855585"/>
                  <a:pt x="1306388" y="851865"/>
                  <a:pt x="1308458" y="847725"/>
                </a:cubicBezTo>
                <a:cubicBezTo>
                  <a:pt x="1310370" y="843902"/>
                  <a:pt x="1311173" y="839571"/>
                  <a:pt x="1313220" y="835819"/>
                </a:cubicBezTo>
                <a:cubicBezTo>
                  <a:pt x="1325625" y="813075"/>
                  <a:pt x="1318840" y="829683"/>
                  <a:pt x="1329889" y="812006"/>
                </a:cubicBezTo>
                <a:cubicBezTo>
                  <a:pt x="1333285" y="806572"/>
                  <a:pt x="1340184" y="789571"/>
                  <a:pt x="1341795" y="785813"/>
                </a:cubicBezTo>
                <a:cubicBezTo>
                  <a:pt x="1342589" y="777082"/>
                  <a:pt x="1343018" y="768309"/>
                  <a:pt x="1344177" y="759619"/>
                </a:cubicBezTo>
                <a:cubicBezTo>
                  <a:pt x="1344610" y="756375"/>
                  <a:pt x="1346558" y="753367"/>
                  <a:pt x="1346558" y="750094"/>
                </a:cubicBezTo>
                <a:cubicBezTo>
                  <a:pt x="1346558" y="716747"/>
                  <a:pt x="1345537" y="683400"/>
                  <a:pt x="1344177" y="650081"/>
                </a:cubicBezTo>
                <a:cubicBezTo>
                  <a:pt x="1343948" y="644473"/>
                  <a:pt x="1342670" y="638957"/>
                  <a:pt x="1341795" y="633413"/>
                </a:cubicBezTo>
                <a:cubicBezTo>
                  <a:pt x="1337721" y="607612"/>
                  <a:pt x="1338180" y="607949"/>
                  <a:pt x="1332270" y="585788"/>
                </a:cubicBezTo>
                <a:cubicBezTo>
                  <a:pt x="1330781" y="580204"/>
                  <a:pt x="1329654" y="574484"/>
                  <a:pt x="1327508" y="569119"/>
                </a:cubicBezTo>
                <a:cubicBezTo>
                  <a:pt x="1303570" y="509272"/>
                  <a:pt x="1332887" y="593780"/>
                  <a:pt x="1308458" y="528638"/>
                </a:cubicBezTo>
                <a:cubicBezTo>
                  <a:pt x="1306429" y="523227"/>
                  <a:pt x="1306414" y="517068"/>
                  <a:pt x="1303695" y="511969"/>
                </a:cubicBezTo>
                <a:cubicBezTo>
                  <a:pt x="1299960" y="504965"/>
                  <a:pt x="1293744" y="499568"/>
                  <a:pt x="1289408" y="492919"/>
                </a:cubicBezTo>
                <a:cubicBezTo>
                  <a:pt x="1274688" y="470347"/>
                  <a:pt x="1262782" y="445514"/>
                  <a:pt x="1246545" y="423863"/>
                </a:cubicBezTo>
                <a:cubicBezTo>
                  <a:pt x="1244164" y="420688"/>
                  <a:pt x="1241985" y="417351"/>
                  <a:pt x="1239402" y="414338"/>
                </a:cubicBezTo>
                <a:cubicBezTo>
                  <a:pt x="1237210" y="411781"/>
                  <a:pt x="1234414" y="409781"/>
                  <a:pt x="1232258" y="407194"/>
                </a:cubicBezTo>
                <a:cubicBezTo>
                  <a:pt x="1230426" y="404995"/>
                  <a:pt x="1229519" y="402074"/>
                  <a:pt x="1227495" y="400050"/>
                </a:cubicBezTo>
                <a:cubicBezTo>
                  <a:pt x="1225472" y="398027"/>
                  <a:pt x="1222200" y="397473"/>
                  <a:pt x="1220352" y="395288"/>
                </a:cubicBezTo>
                <a:cubicBezTo>
                  <a:pt x="1213378" y="387046"/>
                  <a:pt x="1208936" y="376728"/>
                  <a:pt x="1201302" y="369094"/>
                </a:cubicBezTo>
                <a:cubicBezTo>
                  <a:pt x="1195746" y="363538"/>
                  <a:pt x="1189348" y="358711"/>
                  <a:pt x="1184633" y="352425"/>
                </a:cubicBezTo>
                <a:cubicBezTo>
                  <a:pt x="1182252" y="349250"/>
                  <a:pt x="1179765" y="346151"/>
                  <a:pt x="1177489" y="342900"/>
                </a:cubicBezTo>
                <a:cubicBezTo>
                  <a:pt x="1174207" y="338211"/>
                  <a:pt x="1171478" y="333131"/>
                  <a:pt x="1167964" y="328613"/>
                </a:cubicBezTo>
                <a:cubicBezTo>
                  <a:pt x="1165896" y="325955"/>
                  <a:pt x="1163012" y="324026"/>
                  <a:pt x="1160820" y="321469"/>
                </a:cubicBezTo>
                <a:cubicBezTo>
                  <a:pt x="1158237" y="318456"/>
                  <a:pt x="1156290" y="314931"/>
                  <a:pt x="1153677" y="311944"/>
                </a:cubicBezTo>
                <a:cubicBezTo>
                  <a:pt x="1137505" y="293461"/>
                  <a:pt x="1149590" y="310575"/>
                  <a:pt x="1139389" y="295275"/>
                </a:cubicBezTo>
                <a:cubicBezTo>
                  <a:pt x="1138595" y="292100"/>
                  <a:pt x="1138472" y="288677"/>
                  <a:pt x="1137008" y="285750"/>
                </a:cubicBezTo>
                <a:cubicBezTo>
                  <a:pt x="1132563" y="276861"/>
                  <a:pt x="1127958" y="274796"/>
                  <a:pt x="1120339" y="269081"/>
                </a:cubicBezTo>
                <a:cubicBezTo>
                  <a:pt x="1120121" y="268645"/>
                  <a:pt x="1111738" y="250404"/>
                  <a:pt x="1108433" y="247650"/>
                </a:cubicBezTo>
                <a:cubicBezTo>
                  <a:pt x="1105706" y="245378"/>
                  <a:pt x="1102083" y="244475"/>
                  <a:pt x="1098908" y="242888"/>
                </a:cubicBezTo>
                <a:cubicBezTo>
                  <a:pt x="1096527" y="238919"/>
                  <a:pt x="1093834" y="235121"/>
                  <a:pt x="1091764" y="230981"/>
                </a:cubicBezTo>
                <a:cubicBezTo>
                  <a:pt x="1090642" y="228736"/>
                  <a:pt x="1090972" y="225780"/>
                  <a:pt x="1089383" y="223838"/>
                </a:cubicBezTo>
                <a:cubicBezTo>
                  <a:pt x="1083696" y="216888"/>
                  <a:pt x="1075721" y="211972"/>
                  <a:pt x="1070333" y="204788"/>
                </a:cubicBezTo>
                <a:cubicBezTo>
                  <a:pt x="1067952" y="201613"/>
                  <a:pt x="1066155" y="197900"/>
                  <a:pt x="1063189" y="195263"/>
                </a:cubicBezTo>
                <a:cubicBezTo>
                  <a:pt x="1058911" y="191460"/>
                  <a:pt x="1052949" y="189785"/>
                  <a:pt x="1048902" y="185738"/>
                </a:cubicBezTo>
                <a:cubicBezTo>
                  <a:pt x="1045727" y="182563"/>
                  <a:pt x="1043031" y="178823"/>
                  <a:pt x="1039377" y="176213"/>
                </a:cubicBezTo>
                <a:cubicBezTo>
                  <a:pt x="1037334" y="174754"/>
                  <a:pt x="1034478" y="174954"/>
                  <a:pt x="1032233" y="173831"/>
                </a:cubicBezTo>
                <a:cubicBezTo>
                  <a:pt x="1029673" y="172551"/>
                  <a:pt x="1027601" y="170439"/>
                  <a:pt x="1025089" y="169069"/>
                </a:cubicBezTo>
                <a:cubicBezTo>
                  <a:pt x="1018856" y="165669"/>
                  <a:pt x="1011946" y="163482"/>
                  <a:pt x="1006039" y="159544"/>
                </a:cubicBezTo>
                <a:cubicBezTo>
                  <a:pt x="1000374" y="155767"/>
                  <a:pt x="986573" y="146239"/>
                  <a:pt x="979845" y="142875"/>
                </a:cubicBezTo>
                <a:cubicBezTo>
                  <a:pt x="976022" y="140964"/>
                  <a:pt x="971762" y="140025"/>
                  <a:pt x="967939" y="138113"/>
                </a:cubicBezTo>
                <a:cubicBezTo>
                  <a:pt x="965379" y="136833"/>
                  <a:pt x="963355" y="134630"/>
                  <a:pt x="960795" y="133350"/>
                </a:cubicBezTo>
                <a:cubicBezTo>
                  <a:pt x="958550" y="132228"/>
                  <a:pt x="955995" y="131870"/>
                  <a:pt x="953652" y="130969"/>
                </a:cubicBezTo>
                <a:cubicBezTo>
                  <a:pt x="945673" y="127900"/>
                  <a:pt x="937777" y="124619"/>
                  <a:pt x="929839" y="121444"/>
                </a:cubicBezTo>
                <a:lnTo>
                  <a:pt x="929839" y="121444"/>
                </a:lnTo>
                <a:cubicBezTo>
                  <a:pt x="925870" y="119063"/>
                  <a:pt x="921858" y="116753"/>
                  <a:pt x="917933" y="114300"/>
                </a:cubicBezTo>
                <a:cubicBezTo>
                  <a:pt x="915506" y="112783"/>
                  <a:pt x="913349" y="110818"/>
                  <a:pt x="910789" y="109538"/>
                </a:cubicBezTo>
                <a:cubicBezTo>
                  <a:pt x="908544" y="108415"/>
                  <a:pt x="905952" y="108145"/>
                  <a:pt x="903645" y="107156"/>
                </a:cubicBezTo>
                <a:cubicBezTo>
                  <a:pt x="886217" y="99687"/>
                  <a:pt x="902151" y="104402"/>
                  <a:pt x="884595" y="100013"/>
                </a:cubicBezTo>
                <a:cubicBezTo>
                  <a:pt x="882214" y="98425"/>
                  <a:pt x="880132" y="96255"/>
                  <a:pt x="877452" y="95250"/>
                </a:cubicBezTo>
                <a:cubicBezTo>
                  <a:pt x="873662" y="93829"/>
                  <a:pt x="869496" y="93747"/>
                  <a:pt x="865545" y="92869"/>
                </a:cubicBezTo>
                <a:cubicBezTo>
                  <a:pt x="862350" y="92159"/>
                  <a:pt x="859125" y="91523"/>
                  <a:pt x="856020" y="90488"/>
                </a:cubicBezTo>
                <a:cubicBezTo>
                  <a:pt x="849586" y="88343"/>
                  <a:pt x="843404" y="85489"/>
                  <a:pt x="836970" y="83344"/>
                </a:cubicBezTo>
                <a:cubicBezTo>
                  <a:pt x="833865" y="82309"/>
                  <a:pt x="830592" y="81862"/>
                  <a:pt x="827445" y="80963"/>
                </a:cubicBezTo>
                <a:cubicBezTo>
                  <a:pt x="825032" y="80273"/>
                  <a:pt x="822496" y="79800"/>
                  <a:pt x="820302" y="78581"/>
                </a:cubicBezTo>
                <a:cubicBezTo>
                  <a:pt x="815298" y="75801"/>
                  <a:pt x="811567" y="70444"/>
                  <a:pt x="806014" y="69056"/>
                </a:cubicBezTo>
                <a:cubicBezTo>
                  <a:pt x="781574" y="62947"/>
                  <a:pt x="811858" y="71249"/>
                  <a:pt x="786964" y="61913"/>
                </a:cubicBezTo>
                <a:cubicBezTo>
                  <a:pt x="779092" y="58961"/>
                  <a:pt x="765314" y="58016"/>
                  <a:pt x="758389" y="57150"/>
                </a:cubicBezTo>
                <a:cubicBezTo>
                  <a:pt x="754420" y="55563"/>
                  <a:pt x="750568" y="53645"/>
                  <a:pt x="746483" y="52388"/>
                </a:cubicBezTo>
                <a:cubicBezTo>
                  <a:pt x="720796" y="44484"/>
                  <a:pt x="735528" y="50244"/>
                  <a:pt x="715527" y="45244"/>
                </a:cubicBezTo>
                <a:cubicBezTo>
                  <a:pt x="713092" y="44635"/>
                  <a:pt x="710805" y="43523"/>
                  <a:pt x="708383" y="42863"/>
                </a:cubicBezTo>
                <a:cubicBezTo>
                  <a:pt x="702068" y="41141"/>
                  <a:pt x="695543" y="40170"/>
                  <a:pt x="689333" y="38100"/>
                </a:cubicBezTo>
                <a:cubicBezTo>
                  <a:pt x="686952" y="37306"/>
                  <a:pt x="684603" y="36409"/>
                  <a:pt x="682189" y="35719"/>
                </a:cubicBezTo>
                <a:cubicBezTo>
                  <a:pt x="679042" y="34820"/>
                  <a:pt x="675769" y="34373"/>
                  <a:pt x="672664" y="33338"/>
                </a:cubicBezTo>
                <a:cubicBezTo>
                  <a:pt x="668609" y="31986"/>
                  <a:pt x="664852" y="29803"/>
                  <a:pt x="660758" y="28575"/>
                </a:cubicBezTo>
                <a:cubicBezTo>
                  <a:pt x="656881" y="27412"/>
                  <a:pt x="652796" y="27104"/>
                  <a:pt x="648852" y="26194"/>
                </a:cubicBezTo>
                <a:cubicBezTo>
                  <a:pt x="642474" y="24722"/>
                  <a:pt x="636012" y="23501"/>
                  <a:pt x="629802" y="21431"/>
                </a:cubicBezTo>
                <a:cubicBezTo>
                  <a:pt x="627421" y="20637"/>
                  <a:pt x="625093" y="19659"/>
                  <a:pt x="622658" y="19050"/>
                </a:cubicBezTo>
                <a:cubicBezTo>
                  <a:pt x="618732" y="18068"/>
                  <a:pt x="614721" y="17463"/>
                  <a:pt x="610752" y="16669"/>
                </a:cubicBezTo>
                <a:cubicBezTo>
                  <a:pt x="582271" y="5276"/>
                  <a:pt x="604523" y="12663"/>
                  <a:pt x="546458" y="9525"/>
                </a:cubicBezTo>
                <a:cubicBezTo>
                  <a:pt x="534543" y="8881"/>
                  <a:pt x="522645" y="7938"/>
                  <a:pt x="510739" y="7144"/>
                </a:cubicBezTo>
                <a:cubicBezTo>
                  <a:pt x="476196" y="2210"/>
                  <a:pt x="503701" y="5605"/>
                  <a:pt x="444064" y="2381"/>
                </a:cubicBezTo>
                <a:lnTo>
                  <a:pt x="405964" y="0"/>
                </a:lnTo>
                <a:cubicBezTo>
                  <a:pt x="383214" y="615"/>
                  <a:pt x="324998" y="318"/>
                  <a:pt x="291664" y="4763"/>
                </a:cubicBezTo>
                <a:cubicBezTo>
                  <a:pt x="286775" y="5415"/>
                  <a:pt x="270662" y="10629"/>
                  <a:pt x="267852" y="11906"/>
                </a:cubicBezTo>
                <a:cubicBezTo>
                  <a:pt x="262641" y="14275"/>
                  <a:pt x="252615" y="22043"/>
                  <a:pt x="246420" y="23813"/>
                </a:cubicBezTo>
                <a:cubicBezTo>
                  <a:pt x="238637" y="26037"/>
                  <a:pt x="230545" y="26988"/>
                  <a:pt x="222608" y="28575"/>
                </a:cubicBezTo>
                <a:cubicBezTo>
                  <a:pt x="199160" y="40300"/>
                  <a:pt x="228541" y="25938"/>
                  <a:pt x="201177" y="38100"/>
                </a:cubicBezTo>
                <a:cubicBezTo>
                  <a:pt x="197933" y="39542"/>
                  <a:pt x="194827" y="41275"/>
                  <a:pt x="191652" y="42863"/>
                </a:cubicBezTo>
                <a:cubicBezTo>
                  <a:pt x="185662" y="51846"/>
                  <a:pt x="186295" y="52461"/>
                  <a:pt x="174983" y="59531"/>
                </a:cubicBezTo>
                <a:cubicBezTo>
                  <a:pt x="172854" y="60861"/>
                  <a:pt x="170033" y="60694"/>
                  <a:pt x="167839" y="61913"/>
                </a:cubicBezTo>
                <a:cubicBezTo>
                  <a:pt x="162836" y="64693"/>
                  <a:pt x="158022" y="67863"/>
                  <a:pt x="153552" y="71438"/>
                </a:cubicBezTo>
                <a:cubicBezTo>
                  <a:pt x="149583" y="74613"/>
                  <a:pt x="145406" y="77544"/>
                  <a:pt x="141645" y="80963"/>
                </a:cubicBezTo>
                <a:cubicBezTo>
                  <a:pt x="136661" y="85493"/>
                  <a:pt x="132746" y="91209"/>
                  <a:pt x="127358" y="95250"/>
                </a:cubicBezTo>
                <a:cubicBezTo>
                  <a:pt x="91671" y="122016"/>
                  <a:pt x="140553" y="84652"/>
                  <a:pt x="110689" y="109538"/>
                </a:cubicBezTo>
                <a:cubicBezTo>
                  <a:pt x="94900" y="122695"/>
                  <a:pt x="94289" y="122852"/>
                  <a:pt x="82114" y="130969"/>
                </a:cubicBezTo>
                <a:cubicBezTo>
                  <a:pt x="72737" y="154414"/>
                  <a:pt x="82102" y="133371"/>
                  <a:pt x="72589" y="150019"/>
                </a:cubicBezTo>
                <a:cubicBezTo>
                  <a:pt x="65618" y="162218"/>
                  <a:pt x="70442" y="157684"/>
                  <a:pt x="60683" y="169069"/>
                </a:cubicBezTo>
                <a:cubicBezTo>
                  <a:pt x="58491" y="171626"/>
                  <a:pt x="55731" y="173656"/>
                  <a:pt x="53539" y="176213"/>
                </a:cubicBezTo>
                <a:cubicBezTo>
                  <a:pt x="50956" y="179226"/>
                  <a:pt x="48978" y="182725"/>
                  <a:pt x="46395" y="185738"/>
                </a:cubicBezTo>
                <a:cubicBezTo>
                  <a:pt x="44204" y="188295"/>
                  <a:pt x="41272" y="190187"/>
                  <a:pt x="39252" y="192881"/>
                </a:cubicBezTo>
                <a:cubicBezTo>
                  <a:pt x="36475" y="196584"/>
                  <a:pt x="34561" y="200863"/>
                  <a:pt x="32108" y="204788"/>
                </a:cubicBezTo>
                <a:cubicBezTo>
                  <a:pt x="30591" y="207215"/>
                  <a:pt x="28933" y="209550"/>
                  <a:pt x="27345" y="211931"/>
                </a:cubicBezTo>
                <a:cubicBezTo>
                  <a:pt x="26551" y="215106"/>
                  <a:pt x="26113" y="218392"/>
                  <a:pt x="24964" y="221456"/>
                </a:cubicBezTo>
                <a:cubicBezTo>
                  <a:pt x="21038" y="231927"/>
                  <a:pt x="20465" y="229329"/>
                  <a:pt x="15439" y="238125"/>
                </a:cubicBezTo>
                <a:cubicBezTo>
                  <a:pt x="13678" y="241207"/>
                  <a:pt x="12075" y="244387"/>
                  <a:pt x="10677" y="247650"/>
                </a:cubicBezTo>
                <a:cubicBezTo>
                  <a:pt x="9688" y="249957"/>
                  <a:pt x="9418" y="252549"/>
                  <a:pt x="8295" y="254794"/>
                </a:cubicBezTo>
                <a:cubicBezTo>
                  <a:pt x="7015" y="257354"/>
                  <a:pt x="5120" y="259557"/>
                  <a:pt x="3533" y="261938"/>
                </a:cubicBezTo>
                <a:cubicBezTo>
                  <a:pt x="2739" y="277813"/>
                  <a:pt x="1152" y="293668"/>
                  <a:pt x="1152" y="309563"/>
                </a:cubicBezTo>
                <a:cubicBezTo>
                  <a:pt x="1152" y="315472"/>
                  <a:pt x="-4239" y="368089"/>
                  <a:pt x="8295" y="388144"/>
                </a:cubicBezTo>
                <a:cubicBezTo>
                  <a:pt x="10080" y="391000"/>
                  <a:pt x="13058" y="392907"/>
                  <a:pt x="15439" y="395288"/>
                </a:cubicBezTo>
                <a:cubicBezTo>
                  <a:pt x="17027" y="400050"/>
                  <a:pt x="15440" y="407988"/>
                  <a:pt x="20202" y="409575"/>
                </a:cubicBezTo>
                <a:lnTo>
                  <a:pt x="24964" y="409575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3000">
                <a:schemeClr val="bg1"/>
              </a:gs>
            </a:gsLst>
            <a:lin ang="3600000" scaled="0"/>
          </a:gra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3060"/>
              </a:solidFill>
            </a:endParaRPr>
          </a:p>
        </p:txBody>
      </p:sp>
      <p:sp>
        <p:nvSpPr>
          <p:cNvPr id="53" name="Forme libre : forme 6">
            <a:extLst>
              <a:ext uri="{FF2B5EF4-FFF2-40B4-BE49-F238E27FC236}">
                <a16:creationId xmlns:a16="http://schemas.microsoft.com/office/drawing/2014/main" id="{B37D6CC2-DCE6-33F3-4CB0-5192AD2CFEAD}"/>
              </a:ext>
            </a:extLst>
          </p:cNvPr>
          <p:cNvSpPr/>
          <p:nvPr/>
        </p:nvSpPr>
        <p:spPr bwMode="auto">
          <a:xfrm>
            <a:off x="251619" y="3561843"/>
            <a:ext cx="1733550" cy="450850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6752" tIns="196752" rIns="196752" bIns="196752" spcCol="1270" anchor="ctr"/>
          <a:lstStyle/>
          <a:p>
            <a:pPr marL="0" lvl="1" algn="ctr" defTabSz="1289050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GB" sz="1200" dirty="0" err="1">
                <a:solidFill>
                  <a:srgbClr val="003060"/>
                </a:solidFill>
              </a:rPr>
              <a:t>Répliques</a:t>
            </a:r>
            <a:r>
              <a:rPr lang="en-GB" sz="1200" dirty="0">
                <a:solidFill>
                  <a:srgbClr val="003060"/>
                </a:solidFill>
              </a:rPr>
              <a:t> de </a:t>
            </a:r>
            <a:r>
              <a:rPr lang="en-GB" sz="1200" dirty="0" err="1">
                <a:solidFill>
                  <a:srgbClr val="003060"/>
                </a:solidFill>
              </a:rPr>
              <a:t>villosités</a:t>
            </a:r>
            <a:endParaRPr lang="en-GB" sz="1200" dirty="0">
              <a:solidFill>
                <a:srgbClr val="003060"/>
              </a:solidFill>
            </a:endParaRPr>
          </a:p>
        </p:txBody>
      </p:sp>
      <p:sp>
        <p:nvSpPr>
          <p:cNvPr id="2" name="Accolade ouvrante 1">
            <a:extLst>
              <a:ext uri="{FF2B5EF4-FFF2-40B4-BE49-F238E27FC236}">
                <a16:creationId xmlns:a16="http://schemas.microsoft.com/office/drawing/2014/main" id="{461995F4-7596-110E-10A2-7B0C7535D8F6}"/>
              </a:ext>
            </a:extLst>
          </p:cNvPr>
          <p:cNvSpPr/>
          <p:nvPr/>
        </p:nvSpPr>
        <p:spPr>
          <a:xfrm>
            <a:off x="7312025" y="908050"/>
            <a:ext cx="1016000" cy="4886325"/>
          </a:xfrm>
          <a:prstGeom prst="leftBrace">
            <a:avLst>
              <a:gd name="adj1" fmla="val 8333"/>
              <a:gd name="adj2" fmla="val 43366"/>
            </a:avLst>
          </a:prstGeom>
          <a:ln w="76200">
            <a:solidFill>
              <a:srgbClr val="3534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grpSp>
        <p:nvGrpSpPr>
          <p:cNvPr id="3" name="Groupe 49">
            <a:extLst>
              <a:ext uri="{FF2B5EF4-FFF2-40B4-BE49-F238E27FC236}">
                <a16:creationId xmlns:a16="http://schemas.microsoft.com/office/drawing/2014/main" id="{3A1C058E-FA21-7226-7A87-4B308DACD101}"/>
              </a:ext>
            </a:extLst>
          </p:cNvPr>
          <p:cNvGrpSpPr>
            <a:grpSpLocks/>
          </p:cNvGrpSpPr>
          <p:nvPr/>
        </p:nvGrpSpPr>
        <p:grpSpPr bwMode="auto">
          <a:xfrm>
            <a:off x="8402638" y="1774825"/>
            <a:ext cx="2625725" cy="2946400"/>
            <a:chOff x="7564351" y="1046286"/>
            <a:chExt cx="1730615" cy="1941884"/>
          </a:xfrm>
        </p:grpSpPr>
        <p:pic>
          <p:nvPicPr>
            <p:cNvPr id="5" name="Image 51">
              <a:extLst>
                <a:ext uri="{FF2B5EF4-FFF2-40B4-BE49-F238E27FC236}">
                  <a16:creationId xmlns:a16="http://schemas.microsoft.com/office/drawing/2014/main" id="{4DCE0540-BDD7-D5D9-DD7F-86FB124B1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37" t="51270" r="45047" b="34343"/>
            <a:stretch>
              <a:fillRect/>
            </a:stretch>
          </p:blipFill>
          <p:spPr bwMode="auto">
            <a:xfrm>
              <a:off x="7564351" y="1046286"/>
              <a:ext cx="1730615" cy="1941884"/>
            </a:xfrm>
            <a:prstGeom prst="rect">
              <a:avLst/>
            </a:prstGeom>
            <a:noFill/>
            <a:ln w="38100">
              <a:solidFill>
                <a:srgbClr val="35349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513159-54DC-8F6F-4286-381E83F59618}"/>
                </a:ext>
              </a:extLst>
            </p:cNvPr>
            <p:cNvSpPr/>
            <p:nvPr/>
          </p:nvSpPr>
          <p:spPr>
            <a:xfrm>
              <a:off x="7848950" y="1305762"/>
              <a:ext cx="223913" cy="72193"/>
            </a:xfrm>
            <a:prstGeom prst="rect">
              <a:avLst/>
            </a:prstGeom>
            <a:solidFill>
              <a:srgbClr val="003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4348B8C-71C4-BE32-3C09-F99C9B51B542}"/>
                </a:ext>
              </a:extLst>
            </p:cNvPr>
            <p:cNvSpPr/>
            <p:nvPr/>
          </p:nvSpPr>
          <p:spPr>
            <a:xfrm>
              <a:off x="7625038" y="1305762"/>
              <a:ext cx="223913" cy="72193"/>
            </a:xfrm>
            <a:prstGeom prst="rect">
              <a:avLst/>
            </a:prstGeom>
            <a:solidFill>
              <a:srgbClr val="003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56" name="ZoneTexte 54">
              <a:extLst>
                <a:ext uri="{FF2B5EF4-FFF2-40B4-BE49-F238E27FC236}">
                  <a16:creationId xmlns:a16="http://schemas.microsoft.com/office/drawing/2014/main" id="{FCD63B43-3FC3-E5B3-E2E9-77A9E63A0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1047" y="1062562"/>
              <a:ext cx="555901" cy="243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b="1">
                  <a:solidFill>
                    <a:srgbClr val="003060"/>
                  </a:solidFill>
                </a:rPr>
                <a:t>30 µm</a:t>
              </a:r>
            </a:p>
          </p:txBody>
        </p:sp>
      </p:grpSp>
      <p:pic>
        <p:nvPicPr>
          <p:cNvPr id="58" name="Image 57">
            <a:extLst>
              <a:ext uri="{FF2B5EF4-FFF2-40B4-BE49-F238E27FC236}">
                <a16:creationId xmlns:a16="http://schemas.microsoft.com/office/drawing/2014/main" id="{F9F09818-5029-9B93-C7A6-458BACDA1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1" y="4149080"/>
            <a:ext cx="3342354" cy="1285521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5112D9F-9CD1-CB02-7FEE-F1E0303FF448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88A67DC-2C88-5853-80F3-C5FB270F2D57}"/>
              </a:ext>
            </a:extLst>
          </p:cNvPr>
          <p:cNvCxnSpPr>
            <a:cxnSpLocks/>
          </p:cNvCxnSpPr>
          <p:nvPr/>
        </p:nvCxnSpPr>
        <p:spPr>
          <a:xfrm>
            <a:off x="1771743" y="1387398"/>
            <a:ext cx="1731969" cy="385418"/>
          </a:xfrm>
          <a:prstGeom prst="straightConnector1">
            <a:avLst/>
          </a:prstGeom>
          <a:ln w="76200">
            <a:gradFill flip="none" rotWithShape="1">
              <a:gsLst>
                <a:gs pos="50000">
                  <a:srgbClr val="F8CCC0"/>
                </a:gs>
                <a:gs pos="0">
                  <a:srgbClr val="F19880"/>
                </a:gs>
                <a:gs pos="100000">
                  <a:schemeClr val="accent3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orme libre : forme 6">
            <a:extLst>
              <a:ext uri="{FF2B5EF4-FFF2-40B4-BE49-F238E27FC236}">
                <a16:creationId xmlns:a16="http://schemas.microsoft.com/office/drawing/2014/main" id="{4808A030-FC77-38C2-307B-F56ACB2462F4}"/>
              </a:ext>
            </a:extLst>
          </p:cNvPr>
          <p:cNvSpPr/>
          <p:nvPr/>
        </p:nvSpPr>
        <p:spPr bwMode="auto">
          <a:xfrm>
            <a:off x="186581" y="5480592"/>
            <a:ext cx="1869232" cy="443958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6752" tIns="196752" rIns="196752" bIns="196752" spcCol="1270" anchor="ctr"/>
          <a:lstStyle/>
          <a:p>
            <a:pPr marL="0" lvl="1" algn="ctr" defTabSz="1289050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fr-FR" sz="1200" dirty="0">
                <a:solidFill>
                  <a:srgbClr val="003060"/>
                </a:solidFill>
              </a:rPr>
              <a:t>Cultures d’</a:t>
            </a:r>
            <a:r>
              <a:rPr lang="fr-FR" sz="1200" dirty="0" err="1">
                <a:solidFill>
                  <a:srgbClr val="003060"/>
                </a:solidFill>
              </a:rPr>
              <a:t>orgnaoïdes</a:t>
            </a:r>
            <a:endParaRPr lang="fr-FR" sz="1200" dirty="0">
              <a:solidFill>
                <a:srgbClr val="003060"/>
              </a:solidFill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FDB63CD9-B929-A7C7-81ED-BE292DB708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8150" y="115888"/>
            <a:ext cx="10972800" cy="49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dirty="0"/>
              <a:t>Stratégie envisagée pour développer un intestin sur puce</a:t>
            </a:r>
          </a:p>
        </p:txBody>
      </p:sp>
      <p:pic>
        <p:nvPicPr>
          <p:cNvPr id="59" name="Image 58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3A374FD4-2950-35D5-E86A-E7E63A1695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BA0C4D47-A816-071C-7B5F-35FEBFA62A4A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6747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5673909-41D2-C357-8DCE-781246B80212}"/>
              </a:ext>
            </a:extLst>
          </p:cNvPr>
          <p:cNvSpPr txBox="1">
            <a:spLocks/>
          </p:cNvSpPr>
          <p:nvPr/>
        </p:nvSpPr>
        <p:spPr>
          <a:xfrm>
            <a:off x="402137" y="129500"/>
            <a:ext cx="8820472" cy="49006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060"/>
                </a:solidFill>
                <a:latin typeface="Roboto Regular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/>
              <a:t>Cultures </a:t>
            </a:r>
            <a:r>
              <a:rPr lang="en-US" dirty="0" err="1"/>
              <a:t>d’organoïdes</a:t>
            </a:r>
            <a:r>
              <a:rPr lang="en-US" dirty="0"/>
              <a:t> </a:t>
            </a:r>
            <a:r>
              <a:rPr lang="en-US" dirty="0" err="1"/>
              <a:t>intestinaux</a:t>
            </a:r>
            <a:endParaRPr lang="en-US" kern="0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F8D4C580-E401-F6FC-3C85-03D4D8A87F73}"/>
              </a:ext>
            </a:extLst>
          </p:cNvPr>
          <p:cNvSpPr txBox="1">
            <a:spLocks/>
          </p:cNvSpPr>
          <p:nvPr/>
        </p:nvSpPr>
        <p:spPr bwMode="auto">
          <a:xfrm>
            <a:off x="402137" y="950478"/>
            <a:ext cx="11789863" cy="235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•"/>
              <a:defRPr sz="2400">
                <a:solidFill>
                  <a:srgbClr val="003060"/>
                </a:solidFill>
                <a:latin typeface="Roboto Regular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fr-FR" kern="0" dirty="0">
                <a:ea typeface="ＭＳ Ｐゴシック" charset="-128"/>
              </a:rPr>
              <a:t>Culture fragile et </a:t>
            </a:r>
            <a:r>
              <a:rPr lang="en-US" altLang="fr-FR" kern="0" dirty="0" err="1">
                <a:ea typeface="ＭＳ Ｐゴシック" charset="-128"/>
              </a:rPr>
              <a:t>contraignante</a:t>
            </a:r>
            <a:r>
              <a:rPr lang="en-US" altLang="fr-FR" kern="0" dirty="0">
                <a:ea typeface="ＭＳ Ｐゴシック" charset="-128"/>
              </a:rPr>
              <a:t> : </a:t>
            </a:r>
          </a:p>
          <a:p>
            <a:endParaRPr lang="en-US" altLang="fr-FR" kern="0" dirty="0">
              <a:ea typeface="ＭＳ Ｐゴシック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98065B-D55F-F1DF-FA66-1BD3EAD72C02}"/>
              </a:ext>
            </a:extLst>
          </p:cNvPr>
          <p:cNvSpPr/>
          <p:nvPr/>
        </p:nvSpPr>
        <p:spPr>
          <a:xfrm>
            <a:off x="2420039" y="2192338"/>
            <a:ext cx="360362" cy="71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CA381C-19D3-0567-D9F6-54F5F8EB8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613" y="1447569"/>
            <a:ext cx="663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chemeClr val="bg1"/>
                </a:solidFill>
              </a:rPr>
              <a:t>250µm</a:t>
            </a:r>
          </a:p>
        </p:txBody>
      </p:sp>
      <p:sp>
        <p:nvSpPr>
          <p:cNvPr id="15" name="Flèche : virage 87">
            <a:extLst>
              <a:ext uri="{FF2B5EF4-FFF2-40B4-BE49-F238E27FC236}">
                <a16:creationId xmlns:a16="http://schemas.microsoft.com/office/drawing/2014/main" id="{DDC45AEC-66EF-13D5-B441-72FC19CA913A}"/>
              </a:ext>
            </a:extLst>
          </p:cNvPr>
          <p:cNvSpPr/>
          <p:nvPr/>
        </p:nvSpPr>
        <p:spPr>
          <a:xfrm flipH="1">
            <a:off x="3069325" y="1850794"/>
            <a:ext cx="1066800" cy="78581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9535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BD8CF5B-32A1-357F-EFB0-E07E9FCE4027}"/>
              </a:ext>
            </a:extLst>
          </p:cNvPr>
          <p:cNvGrpSpPr>
            <a:grpSpLocks/>
          </p:cNvGrpSpPr>
          <p:nvPr/>
        </p:nvGrpSpPr>
        <p:grpSpPr bwMode="auto">
          <a:xfrm>
            <a:off x="647208" y="2614381"/>
            <a:ext cx="4071529" cy="1950421"/>
            <a:chOff x="988446" y="2420889"/>
            <a:chExt cx="4074086" cy="195049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5B370-66C0-9D93-DDD0-A6D9CAF61D52}"/>
                </a:ext>
              </a:extLst>
            </p:cNvPr>
            <p:cNvSpPr/>
            <p:nvPr/>
          </p:nvSpPr>
          <p:spPr>
            <a:xfrm>
              <a:off x="3655124" y="2420889"/>
              <a:ext cx="1407408" cy="1491582"/>
            </a:xfrm>
            <a:prstGeom prst="rect">
              <a:avLst/>
            </a:prstGeom>
            <a:solidFill>
              <a:schemeClr val="bg1"/>
            </a:solidFill>
            <a:ln>
              <a:gradFill>
                <a:gsLst>
                  <a:gs pos="0">
                    <a:srgbClr val="333383"/>
                  </a:gs>
                  <a:gs pos="100000">
                    <a:srgbClr val="B64B6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grpSp>
          <p:nvGrpSpPr>
            <p:cNvPr id="19" name="Groupe 86">
              <a:extLst>
                <a:ext uri="{FF2B5EF4-FFF2-40B4-BE49-F238E27FC236}">
                  <a16:creationId xmlns:a16="http://schemas.microsoft.com/office/drawing/2014/main" id="{36584B10-1E8C-535B-518B-896D7C3A31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4332" y="2511377"/>
              <a:ext cx="1118874" cy="1652346"/>
              <a:chOff x="3638007" y="2556357"/>
              <a:chExt cx="1669404" cy="2465365"/>
            </a:xfrm>
          </p:grpSpPr>
          <p:grpSp>
            <p:nvGrpSpPr>
              <p:cNvPr id="21" name="Groupe 83">
                <a:extLst>
                  <a:ext uri="{FF2B5EF4-FFF2-40B4-BE49-F238E27FC236}">
                    <a16:creationId xmlns:a16="http://schemas.microsoft.com/office/drawing/2014/main" id="{5EC3A0C8-5724-F4A1-EF11-69B07D3496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38007" y="2556357"/>
                <a:ext cx="1669404" cy="2465365"/>
                <a:chOff x="5303912" y="-614386"/>
                <a:chExt cx="1080120" cy="1595114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17A550B-7808-079D-935A-66EFB7A92874}"/>
                    </a:ext>
                  </a:extLst>
                </p:cNvPr>
                <p:cNvSpPr/>
                <p:nvPr/>
              </p:nvSpPr>
              <p:spPr>
                <a:xfrm>
                  <a:off x="5303390" y="-548483"/>
                  <a:ext cx="1081101" cy="1152495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A470353-E25E-24DC-FF57-2E18A8C98193}"/>
                    </a:ext>
                  </a:extLst>
                </p:cNvPr>
                <p:cNvSpPr/>
                <p:nvPr/>
              </p:nvSpPr>
              <p:spPr>
                <a:xfrm>
                  <a:off x="5370863" y="-614383"/>
                  <a:ext cx="946155" cy="11524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4255A57-9810-F7E4-D949-9E05DEF8FEF5}"/>
                    </a:ext>
                  </a:extLst>
                </p:cNvPr>
                <p:cNvSpPr/>
                <p:nvPr/>
              </p:nvSpPr>
              <p:spPr>
                <a:xfrm>
                  <a:off x="5370863" y="-315532"/>
                  <a:ext cx="946155" cy="859774"/>
                </a:xfrm>
                <a:prstGeom prst="rect">
                  <a:avLst/>
                </a:prstGeom>
                <a:solidFill>
                  <a:srgbClr val="FF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/>
                </a:p>
              </p:txBody>
            </p:sp>
            <p:sp>
              <p:nvSpPr>
                <p:cNvPr id="26" name="Corde 25">
                  <a:extLst>
                    <a:ext uri="{FF2B5EF4-FFF2-40B4-BE49-F238E27FC236}">
                      <a16:creationId xmlns:a16="http://schemas.microsoft.com/office/drawing/2014/main" id="{4FDC7350-F172-83A8-7FA5-1620271811D0}"/>
                    </a:ext>
                  </a:extLst>
                </p:cNvPr>
                <p:cNvSpPr/>
                <p:nvPr/>
              </p:nvSpPr>
              <p:spPr>
                <a:xfrm rot="5400000">
                  <a:off x="5415588" y="206874"/>
                  <a:ext cx="859773" cy="688530"/>
                </a:xfrm>
                <a:prstGeom prst="chord">
                  <a:avLst>
                    <a:gd name="adj1" fmla="val 5451878"/>
                    <a:gd name="adj2" fmla="val 16133644"/>
                  </a:avLst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/>
                </a:p>
              </p:txBody>
            </p:sp>
            <p:pic>
              <p:nvPicPr>
                <p:cNvPr id="27" name="Picture 2" descr="Organoid News | Science News">
                  <a:extLst>
                    <a:ext uri="{FF2B5EF4-FFF2-40B4-BE49-F238E27FC236}">
                      <a16:creationId xmlns:a16="http://schemas.microsoft.com/office/drawing/2014/main" id="{57DCA7CD-365B-74FC-88D8-5DFD851787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794103" y="168761"/>
                  <a:ext cx="138013" cy="139465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" descr="Organoid News | Science News">
                  <a:extLst>
                    <a:ext uri="{FF2B5EF4-FFF2-40B4-BE49-F238E27FC236}">
                      <a16:creationId xmlns:a16="http://schemas.microsoft.com/office/drawing/2014/main" id="{546C210F-AF29-613F-B958-CD4B5268EB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7662758">
                  <a:off x="5590218" y="257583"/>
                  <a:ext cx="231419" cy="231554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" name="Picture 2" descr="Organoid News | Science News">
                <a:extLst>
                  <a:ext uri="{FF2B5EF4-FFF2-40B4-BE49-F238E27FC236}">
                    <a16:creationId xmlns:a16="http://schemas.microsoft.com/office/drawing/2014/main" id="{8A663166-A639-C343-3235-C0A880FC13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2020926">
                <a:off x="4523618" y="3944422"/>
                <a:ext cx="386327" cy="3860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ZoneTexte 89">
              <a:extLst>
                <a:ext uri="{FF2B5EF4-FFF2-40B4-BE49-F238E27FC236}">
                  <a16:creationId xmlns:a16="http://schemas.microsoft.com/office/drawing/2014/main" id="{343E5C1C-F53E-D0FD-B6B1-F50F8F92E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8446" y="4063597"/>
              <a:ext cx="3866414" cy="307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fr-FR" sz="1400" dirty="0" err="1"/>
                <a:t>Organoïdes</a:t>
              </a:r>
              <a:r>
                <a:rPr lang="en-US" altLang="fr-FR" sz="1400" dirty="0"/>
                <a:t> 3D dans domes de </a:t>
              </a:r>
              <a:r>
                <a:rPr lang="en-US" altLang="fr-FR" sz="1400" dirty="0" err="1"/>
                <a:t>matrigel</a:t>
              </a:r>
              <a:endParaRPr lang="en-US" altLang="fr-FR" sz="1400" dirty="0"/>
            </a:p>
          </p:txBody>
        </p:sp>
      </p:grp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8DAC4D43-E23E-33F7-2E93-825C4BA9C4F6}"/>
              </a:ext>
            </a:extLst>
          </p:cNvPr>
          <p:cNvSpPr/>
          <p:nvPr/>
        </p:nvSpPr>
        <p:spPr>
          <a:xfrm>
            <a:off x="4361550" y="2274656"/>
            <a:ext cx="647700" cy="431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3D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B0E6E36-3672-9BD4-83E4-777D0D6B3FCE}"/>
              </a:ext>
            </a:extLst>
          </p:cNvPr>
          <p:cNvGrpSpPr>
            <a:grpSpLocks/>
          </p:cNvGrpSpPr>
          <p:nvPr/>
        </p:nvGrpSpPr>
        <p:grpSpPr bwMode="auto">
          <a:xfrm>
            <a:off x="5155285" y="2939404"/>
            <a:ext cx="2409726" cy="1840841"/>
            <a:chOff x="3282529" y="3679339"/>
            <a:chExt cx="2411066" cy="1839757"/>
          </a:xfrm>
        </p:grpSpPr>
        <p:grpSp>
          <p:nvGrpSpPr>
            <p:cNvPr id="32" name="Groupe 2">
              <a:extLst>
                <a:ext uri="{FF2B5EF4-FFF2-40B4-BE49-F238E27FC236}">
                  <a16:creationId xmlns:a16="http://schemas.microsoft.com/office/drawing/2014/main" id="{5A81A6BC-9FA4-6A0C-511A-ECE27C5A04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2529" y="3919067"/>
              <a:ext cx="2411066" cy="1600029"/>
              <a:chOff x="3282529" y="4149080"/>
              <a:chExt cx="2411066" cy="1600029"/>
            </a:xfrm>
          </p:grpSpPr>
          <p:grpSp>
            <p:nvGrpSpPr>
              <p:cNvPr id="35" name="Groupe 64">
                <a:extLst>
                  <a:ext uri="{FF2B5EF4-FFF2-40B4-BE49-F238E27FC236}">
                    <a16:creationId xmlns:a16="http://schemas.microsoft.com/office/drawing/2014/main" id="{7F12CCCE-7516-52B9-247E-74CC7A6B6A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82529" y="4149080"/>
                <a:ext cx="2411066" cy="1600029"/>
                <a:chOff x="3151723" y="3049595"/>
                <a:chExt cx="2411066" cy="1600029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8DC30FD6-E6B6-8B3F-1F33-CBC9ED0F2880}"/>
                    </a:ext>
                  </a:extLst>
                </p:cNvPr>
                <p:cNvSpPr/>
                <p:nvPr/>
              </p:nvSpPr>
              <p:spPr>
                <a:xfrm>
                  <a:off x="3655124" y="3049595"/>
                  <a:ext cx="1407408" cy="8587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gradFill>
                    <a:gsLst>
                      <a:gs pos="0">
                        <a:srgbClr val="B64B6E"/>
                      </a:gs>
                      <a:gs pos="100000">
                        <a:srgbClr val="E65437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/>
                </a:p>
              </p:txBody>
            </p:sp>
            <p:sp>
              <p:nvSpPr>
                <p:cNvPr id="40" name="ZoneTexte 72">
                  <a:extLst>
                    <a:ext uri="{FF2B5EF4-FFF2-40B4-BE49-F238E27FC236}">
                      <a16:creationId xmlns:a16="http://schemas.microsoft.com/office/drawing/2014/main" id="{8DF0C274-EC8D-65F3-EFD4-119BB37768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51723" y="4126712"/>
                  <a:ext cx="2411066" cy="522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fr-FR" sz="1400" dirty="0" err="1"/>
                    <a:t>Organoïdes</a:t>
                  </a:r>
                  <a:r>
                    <a:rPr lang="en-US" altLang="fr-FR" sz="1400" dirty="0"/>
                    <a:t> 2D </a:t>
                  </a:r>
                  <a:r>
                    <a:rPr lang="en-US" altLang="fr-FR" sz="1400" dirty="0" err="1"/>
                    <a:t>déposés</a:t>
                  </a:r>
                  <a:r>
                    <a:rPr lang="en-US" altLang="fr-FR" sz="1400" dirty="0"/>
                    <a:t> sur </a:t>
                  </a:r>
                  <a:r>
                    <a:rPr lang="en-US" altLang="fr-FR" sz="1400" dirty="0" err="1"/>
                    <a:t>matrgiel</a:t>
                  </a:r>
                  <a:r>
                    <a:rPr lang="en-US" altLang="fr-FR" sz="1400" dirty="0"/>
                    <a:t> </a:t>
                  </a:r>
                  <a:r>
                    <a:rPr lang="en-US" altLang="fr-FR" sz="1400" dirty="0" err="1"/>
                    <a:t>réticulé</a:t>
                  </a:r>
                  <a:endParaRPr lang="en-US" altLang="fr-FR" sz="1400" dirty="0"/>
                </a:p>
              </p:txBody>
            </p:sp>
          </p:grpSp>
          <p:pic>
            <p:nvPicPr>
              <p:cNvPr id="36" name="Image 61">
                <a:extLst>
                  <a:ext uri="{FF2B5EF4-FFF2-40B4-BE49-F238E27FC236}">
                    <a16:creationId xmlns:a16="http://schemas.microsoft.com/office/drawing/2014/main" id="{79D3C10D-EB3D-FCFA-F7FC-64A71AA1C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495" t="14935" r="7291" b="47485"/>
              <a:stretch>
                <a:fillRect/>
              </a:stretch>
            </p:blipFill>
            <p:spPr bwMode="auto">
              <a:xfrm>
                <a:off x="4172737" y="4199967"/>
                <a:ext cx="611900" cy="443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DCF54A8-8B44-48E5-7FB5-CD10E4F5CAD5}"/>
                  </a:ext>
                </a:extLst>
              </p:cNvPr>
              <p:cNvSpPr/>
              <p:nvPr/>
            </p:nvSpPr>
            <p:spPr>
              <a:xfrm>
                <a:off x="3935340" y="4774187"/>
                <a:ext cx="1118221" cy="72982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67ACEAF-F5A1-67D1-87B6-B7CB4DCB884D}"/>
                  </a:ext>
                </a:extLst>
              </p:cNvPr>
              <p:cNvSpPr/>
              <p:nvPr/>
            </p:nvSpPr>
            <p:spPr>
              <a:xfrm>
                <a:off x="4011582" y="4653608"/>
                <a:ext cx="965736" cy="115819"/>
              </a:xfrm>
              <a:prstGeom prst="rect">
                <a:avLst/>
              </a:prstGeom>
              <a:solidFill>
                <a:srgbClr val="FE3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/>
              </a:p>
            </p:txBody>
          </p:sp>
        </p:grp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20ACB1BF-A11E-86B6-8A9C-20217BC938C0}"/>
                </a:ext>
              </a:extLst>
            </p:cNvPr>
            <p:cNvSpPr/>
            <p:nvPr/>
          </p:nvSpPr>
          <p:spPr>
            <a:xfrm>
              <a:off x="4914710" y="3679339"/>
              <a:ext cx="648060" cy="431546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fr-FR" dirty="0">
                  <a:solidFill>
                    <a:srgbClr val="FF0000"/>
                  </a:solidFill>
                </a:rPr>
                <a:t>2D</a:t>
              </a:r>
            </a:p>
          </p:txBody>
        </p:sp>
        <p:sp>
          <p:nvSpPr>
            <p:cNvPr id="34" name="ZoneTexte 43">
              <a:extLst>
                <a:ext uri="{FF2B5EF4-FFF2-40B4-BE49-F238E27FC236}">
                  <a16:creationId xmlns:a16="http://schemas.microsoft.com/office/drawing/2014/main" id="{50E2CDB8-6517-057F-EBD2-C9C472EDD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7081" y="3939432"/>
              <a:ext cx="4122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fr-FR" sz="1000"/>
                <a:t>(13)</a:t>
              </a:r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3F2299B7-87C5-2A88-5018-29F91ECC92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" r="3310" b="1904"/>
          <a:stretch>
            <a:fillRect/>
          </a:stretch>
        </p:blipFill>
        <p:spPr bwMode="auto">
          <a:xfrm>
            <a:off x="317616" y="1651143"/>
            <a:ext cx="2406650" cy="2419350"/>
          </a:xfrm>
          <a:prstGeom prst="rect">
            <a:avLst/>
          </a:prstGeom>
          <a:noFill/>
          <a:ln w="28575">
            <a:solidFill>
              <a:srgbClr val="7272C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lèche vers la droite 41">
            <a:extLst>
              <a:ext uri="{FF2B5EF4-FFF2-40B4-BE49-F238E27FC236}">
                <a16:creationId xmlns:a16="http://schemas.microsoft.com/office/drawing/2014/main" id="{61F39E64-4ECA-3854-299C-8E06B528688C}"/>
              </a:ext>
            </a:extLst>
          </p:cNvPr>
          <p:cNvSpPr/>
          <p:nvPr/>
        </p:nvSpPr>
        <p:spPr>
          <a:xfrm>
            <a:off x="4853676" y="3342249"/>
            <a:ext cx="491539" cy="300760"/>
          </a:xfrm>
          <a:prstGeom prst="rightArrow">
            <a:avLst/>
          </a:prstGeom>
          <a:gradFill>
            <a:gsLst>
              <a:gs pos="9000">
                <a:schemeClr val="accent3">
                  <a:lumMod val="40000"/>
                  <a:lumOff val="60000"/>
                </a:schemeClr>
              </a:gs>
              <a:gs pos="100000">
                <a:srgbClr val="E65437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5519723D-565E-FD98-ADB6-D8A897B001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16" y="882716"/>
            <a:ext cx="3573462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3C4684D9-D6A1-87B5-6043-9198DEE68E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622" y="880335"/>
            <a:ext cx="357505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Ellipse 46">
            <a:extLst>
              <a:ext uri="{FF2B5EF4-FFF2-40B4-BE49-F238E27FC236}">
                <a16:creationId xmlns:a16="http://schemas.microsoft.com/office/drawing/2014/main" id="{6AB7E6DA-262A-4862-EC9E-9D0888C9DE99}"/>
              </a:ext>
            </a:extLst>
          </p:cNvPr>
          <p:cNvSpPr/>
          <p:nvPr/>
        </p:nvSpPr>
        <p:spPr>
          <a:xfrm rot="19949706">
            <a:off x="8955241" y="1635191"/>
            <a:ext cx="1296987" cy="1411287"/>
          </a:xfrm>
          <a:prstGeom prst="ellipse">
            <a:avLst/>
          </a:prstGeom>
          <a:noFill/>
          <a:ln w="76200">
            <a:solidFill>
              <a:srgbClr val="45F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AC0267A-2447-B901-A9E2-36D78CB338F2}"/>
              </a:ext>
            </a:extLst>
          </p:cNvPr>
          <p:cNvSpPr/>
          <p:nvPr/>
        </p:nvSpPr>
        <p:spPr>
          <a:xfrm rot="19275410">
            <a:off x="9871228" y="2992503"/>
            <a:ext cx="933450" cy="1335088"/>
          </a:xfrm>
          <a:prstGeom prst="ellipse">
            <a:avLst/>
          </a:prstGeom>
          <a:noFill/>
          <a:ln w="76200">
            <a:solidFill>
              <a:srgbClr val="45F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6FC5BD6-6FAF-F4AA-ED3C-DA0281ABAF50}"/>
              </a:ext>
            </a:extLst>
          </p:cNvPr>
          <p:cNvSpPr/>
          <p:nvPr/>
        </p:nvSpPr>
        <p:spPr>
          <a:xfrm rot="19949706">
            <a:off x="10515753" y="950978"/>
            <a:ext cx="695325" cy="819150"/>
          </a:xfrm>
          <a:prstGeom prst="ellipse">
            <a:avLst/>
          </a:prstGeom>
          <a:noFill/>
          <a:ln w="76200">
            <a:solidFill>
              <a:srgbClr val="45F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B15004A-8B65-A449-5720-6E1F29F87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4016" y="4457766"/>
            <a:ext cx="3573462" cy="3063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4500FF"/>
                </a:solidFill>
              </a:rPr>
              <a:t>Hoechst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8C54AD9-ADA6-632B-C2F8-A74C998ABDFA}"/>
              </a:ext>
            </a:extLst>
          </p:cNvPr>
          <p:cNvSpPr txBox="1"/>
          <p:nvPr/>
        </p:nvSpPr>
        <p:spPr>
          <a:xfrm>
            <a:off x="9098116" y="4453003"/>
            <a:ext cx="1484312" cy="30797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400" dirty="0">
                <a:solidFill>
                  <a:srgbClr val="FF0000"/>
                </a:solidFill>
                <a:latin typeface="Arial" charset="0"/>
              </a:rPr>
              <a:t>CK20</a:t>
            </a:r>
            <a:endParaRPr lang="fr-FR" sz="1400" dirty="0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FD5E4923-A4C2-ED78-B57C-3B986CEE3CEC}"/>
              </a:ext>
            </a:extLst>
          </p:cNvPr>
          <p:cNvSpPr txBox="1"/>
          <p:nvPr/>
        </p:nvSpPr>
        <p:spPr>
          <a:xfrm>
            <a:off x="10504641" y="4457766"/>
            <a:ext cx="1112837" cy="30638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400" dirty="0">
                <a:solidFill>
                  <a:srgbClr val="13F742"/>
                </a:solidFill>
                <a:latin typeface="Arial" charset="0"/>
              </a:rPr>
              <a:t>Lys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33FA1F32-2FF7-32C6-878F-C51CA976A905}"/>
              </a:ext>
            </a:extLst>
          </p:cNvPr>
          <p:cNvSpPr/>
          <p:nvPr/>
        </p:nvSpPr>
        <p:spPr>
          <a:xfrm>
            <a:off x="8372628" y="4892033"/>
            <a:ext cx="3241675" cy="525463"/>
          </a:xfrm>
          <a:prstGeom prst="roundRect">
            <a:avLst/>
          </a:prstGeom>
          <a:solidFill>
            <a:srgbClr val="3500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/>
              <a:t>Noyau </a:t>
            </a:r>
            <a:r>
              <a:rPr lang="en-US" sz="1400" dirty="0" err="1"/>
              <a:t>Cellulaire</a:t>
            </a:r>
            <a:endParaRPr lang="en-US" sz="1400" dirty="0"/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FACE7C01-DE10-2D64-4FCB-4B0D3A38506C}"/>
              </a:ext>
            </a:extLst>
          </p:cNvPr>
          <p:cNvSpPr/>
          <p:nvPr/>
        </p:nvSpPr>
        <p:spPr>
          <a:xfrm>
            <a:off x="8372628" y="5447658"/>
            <a:ext cx="3241675" cy="52546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 err="1"/>
              <a:t>Protéines</a:t>
            </a:r>
            <a:r>
              <a:rPr lang="en-US" sz="1400" dirty="0"/>
              <a:t> des cellules </a:t>
            </a:r>
            <a:r>
              <a:rPr lang="en-US" sz="1400" dirty="0" err="1"/>
              <a:t>différenciées</a:t>
            </a:r>
            <a:endParaRPr lang="en-US" sz="1400" dirty="0"/>
          </a:p>
          <a:p>
            <a:pPr algn="ctr" eaLnBrk="1" hangingPunct="1">
              <a:defRPr/>
            </a:pPr>
            <a:r>
              <a:rPr lang="en-US" sz="1400" dirty="0"/>
              <a:t>(</a:t>
            </a:r>
            <a:r>
              <a:rPr lang="en-US" sz="1400" dirty="0" err="1"/>
              <a:t>domaines</a:t>
            </a:r>
            <a:r>
              <a:rPr lang="en-US" sz="1400" dirty="0"/>
              <a:t> de </a:t>
            </a:r>
            <a:r>
              <a:rPr lang="en-US" sz="1400" dirty="0" err="1"/>
              <a:t>villosités</a:t>
            </a:r>
            <a:r>
              <a:rPr lang="en-US" sz="1400" dirty="0"/>
              <a:t>)</a:t>
            </a: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59AAB32B-F21C-C396-DBDC-0CE07EF3E194}"/>
              </a:ext>
            </a:extLst>
          </p:cNvPr>
          <p:cNvSpPr/>
          <p:nvPr/>
        </p:nvSpPr>
        <p:spPr>
          <a:xfrm>
            <a:off x="8372628" y="6019158"/>
            <a:ext cx="3241675" cy="52863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 err="1"/>
              <a:t>Protéines</a:t>
            </a:r>
            <a:r>
              <a:rPr lang="en-US" sz="1400" dirty="0"/>
              <a:t> des cellules Paneth (</a:t>
            </a:r>
            <a:r>
              <a:rPr lang="en-US" sz="1400" dirty="0" err="1"/>
              <a:t>oemaines</a:t>
            </a:r>
            <a:r>
              <a:rPr lang="en-US" sz="1400" dirty="0"/>
              <a:t> de </a:t>
            </a:r>
            <a:r>
              <a:rPr lang="en-US" sz="1400" dirty="0" err="1"/>
              <a:t>crytpes</a:t>
            </a:r>
            <a:r>
              <a:rPr lang="en-US" sz="1400" dirty="0"/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D9AA34-A9BF-838E-18AD-9F82FE87C232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35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  <p:bldP spid="15" grpId="0" animBg="1"/>
      <p:bldP spid="29" grpId="0" animBg="1"/>
      <p:bldP spid="29" grpId="1" animBg="1"/>
      <p:bldP spid="42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5673909-41D2-C357-8DCE-781246B80212}"/>
              </a:ext>
            </a:extLst>
          </p:cNvPr>
          <p:cNvSpPr txBox="1">
            <a:spLocks/>
          </p:cNvSpPr>
          <p:nvPr/>
        </p:nvSpPr>
        <p:spPr>
          <a:xfrm>
            <a:off x="402137" y="129500"/>
            <a:ext cx="8820472" cy="49006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060"/>
                </a:solidFill>
                <a:latin typeface="Roboto Regular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dirty="0"/>
              <a:t>Cultures d’organoïdes intestinaux</a:t>
            </a:r>
            <a:endParaRPr lang="fr-FR" kern="0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F8D4C580-E401-F6FC-3C85-03D4D8A87F73}"/>
              </a:ext>
            </a:extLst>
          </p:cNvPr>
          <p:cNvSpPr txBox="1">
            <a:spLocks/>
          </p:cNvSpPr>
          <p:nvPr/>
        </p:nvSpPr>
        <p:spPr bwMode="auto">
          <a:xfrm>
            <a:off x="402137" y="950478"/>
            <a:ext cx="11789863" cy="235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•"/>
              <a:defRPr sz="2400">
                <a:solidFill>
                  <a:srgbClr val="003060"/>
                </a:solidFill>
                <a:latin typeface="Roboto Regular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altLang="fr-FR" kern="0" dirty="0">
                <a:ea typeface="ＭＳ Ｐゴシック" charset="-128"/>
              </a:rPr>
              <a:t>Culture fragile et contraignante : </a:t>
            </a:r>
          </a:p>
          <a:p>
            <a:pPr lvl="1"/>
            <a:r>
              <a:rPr lang="fr-FR" altLang="fr-FR" kern="0" dirty="0">
                <a:ea typeface="ＭＳ Ｐゴシック" charset="-128"/>
              </a:rPr>
              <a:t>Obtention des organoïdes au bout de 8 à 10 jours</a:t>
            </a:r>
          </a:p>
          <a:p>
            <a:pPr lvl="1"/>
            <a:r>
              <a:rPr lang="fr-FR" altLang="fr-FR" kern="0" dirty="0">
                <a:ea typeface="ＭＳ Ｐゴシック" charset="-128"/>
              </a:rPr>
              <a:t>Changement du milieu tous les jours ou tous deux jours selon le stade de croissance</a:t>
            </a:r>
          </a:p>
          <a:p>
            <a:endParaRPr lang="fr-FR" altLang="fr-FR" kern="0" dirty="0">
              <a:ea typeface="ＭＳ Ｐゴシック" charset="-128"/>
            </a:endParaRPr>
          </a:p>
        </p:txBody>
      </p:sp>
      <p:graphicFrame>
        <p:nvGraphicFramePr>
          <p:cNvPr id="6" name="Espace réservé du contenu 23">
            <a:extLst>
              <a:ext uri="{FF2B5EF4-FFF2-40B4-BE49-F238E27FC236}">
                <a16:creationId xmlns:a16="http://schemas.microsoft.com/office/drawing/2014/main" id="{C4F2925E-31E3-C399-3BB7-F5890F9C35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780415"/>
              </p:ext>
            </p:extLst>
          </p:nvPr>
        </p:nvGraphicFramePr>
        <p:xfrm>
          <a:off x="279057" y="2914603"/>
          <a:ext cx="4755414" cy="3390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4" descr="Performing key cell culture tasks with an electronic pipette. ">
            <a:extLst>
              <a:ext uri="{FF2B5EF4-FFF2-40B4-BE49-F238E27FC236}">
                <a16:creationId xmlns:a16="http://schemas.microsoft.com/office/drawing/2014/main" id="{9963A1D9-248E-8685-2634-17D90B3F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57205"/>
            <a:ext cx="2698923" cy="179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E4D3EE-E462-B322-3D62-C289678153A4}"/>
              </a:ext>
            </a:extLst>
          </p:cNvPr>
          <p:cNvSpPr txBox="1"/>
          <p:nvPr/>
        </p:nvSpPr>
        <p:spPr>
          <a:xfrm>
            <a:off x="271437" y="2433658"/>
            <a:ext cx="348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Actuellement à l’INL :</a:t>
            </a:r>
          </a:p>
          <a:p>
            <a:pPr algn="ctr"/>
            <a:r>
              <a:rPr lang="fr-FR" b="1" dirty="0"/>
              <a:t>Manipulation manuelle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0BA2026-0EA1-64C7-5EAE-4D0CEE15C315}"/>
              </a:ext>
            </a:extLst>
          </p:cNvPr>
          <p:cNvSpPr txBox="1"/>
          <p:nvPr/>
        </p:nvSpPr>
        <p:spPr>
          <a:xfrm>
            <a:off x="6699510" y="2465554"/>
            <a:ext cx="3689528" cy="64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Systèmes commercialisés</a:t>
            </a:r>
          </a:p>
          <a:p>
            <a:endParaRPr lang="fr-FR" dirty="0"/>
          </a:p>
        </p:txBody>
      </p:sp>
      <p:sp>
        <p:nvSpPr>
          <p:cNvPr id="11" name="Organigramme : Procédé 25">
            <a:extLst>
              <a:ext uri="{FF2B5EF4-FFF2-40B4-BE49-F238E27FC236}">
                <a16:creationId xmlns:a16="http://schemas.microsoft.com/office/drawing/2014/main" id="{D06007F5-6DBB-9A64-BA88-DBD1619CD86D}"/>
              </a:ext>
            </a:extLst>
          </p:cNvPr>
          <p:cNvSpPr/>
          <p:nvPr/>
        </p:nvSpPr>
        <p:spPr>
          <a:xfrm>
            <a:off x="8264640" y="5171860"/>
            <a:ext cx="1887364" cy="64632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3060"/>
                </a:solidFill>
              </a:rPr>
              <a:t>Moins flexible</a:t>
            </a:r>
          </a:p>
        </p:txBody>
      </p:sp>
      <p:sp>
        <p:nvSpPr>
          <p:cNvPr id="12" name="Organigramme : Procédé 26">
            <a:extLst>
              <a:ext uri="{FF2B5EF4-FFF2-40B4-BE49-F238E27FC236}">
                <a16:creationId xmlns:a16="http://schemas.microsoft.com/office/drawing/2014/main" id="{CDC3B1B0-3A64-C441-8CB1-B72B24697477}"/>
              </a:ext>
            </a:extLst>
          </p:cNvPr>
          <p:cNvSpPr/>
          <p:nvPr/>
        </p:nvSpPr>
        <p:spPr>
          <a:xfrm>
            <a:off x="8278927" y="5991873"/>
            <a:ext cx="1887364" cy="64632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3060"/>
                </a:solidFill>
              </a:rPr>
              <a:t>Prix : 2000  euros</a:t>
            </a:r>
          </a:p>
        </p:txBody>
      </p:sp>
      <p:sp>
        <p:nvSpPr>
          <p:cNvPr id="13" name="Organigramme : Procédé 27">
            <a:extLst>
              <a:ext uri="{FF2B5EF4-FFF2-40B4-BE49-F238E27FC236}">
                <a16:creationId xmlns:a16="http://schemas.microsoft.com/office/drawing/2014/main" id="{59D6BC36-769D-589B-3AC0-4E1E901ACDEA}"/>
              </a:ext>
            </a:extLst>
          </p:cNvPr>
          <p:cNvSpPr/>
          <p:nvPr/>
        </p:nvSpPr>
        <p:spPr>
          <a:xfrm>
            <a:off x="8802543" y="3093124"/>
            <a:ext cx="2698922" cy="73024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3060"/>
                </a:solidFill>
              </a:rPr>
              <a:t>Automate pour de gros volumes de culture</a:t>
            </a:r>
          </a:p>
        </p:txBody>
      </p:sp>
      <p:sp>
        <p:nvSpPr>
          <p:cNvPr id="14" name="Organigramme : Procédé 28">
            <a:extLst>
              <a:ext uri="{FF2B5EF4-FFF2-40B4-BE49-F238E27FC236}">
                <a16:creationId xmlns:a16="http://schemas.microsoft.com/office/drawing/2014/main" id="{3B03283F-B555-A73B-F5BD-29BC99074DF9}"/>
              </a:ext>
            </a:extLst>
          </p:cNvPr>
          <p:cNvSpPr/>
          <p:nvPr/>
        </p:nvSpPr>
        <p:spPr>
          <a:xfrm>
            <a:off x="8794923" y="3958713"/>
            <a:ext cx="1991360" cy="64632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3060"/>
                </a:solidFill>
              </a:rPr>
              <a:t>Contrainte du prix</a:t>
            </a:r>
          </a:p>
        </p:txBody>
      </p:sp>
      <p:pic>
        <p:nvPicPr>
          <p:cNvPr id="30" name="Espace réservé du contenu 7">
            <a:extLst>
              <a:ext uri="{FF2B5EF4-FFF2-40B4-BE49-F238E27FC236}">
                <a16:creationId xmlns:a16="http://schemas.microsoft.com/office/drawing/2014/main" id="{4DBBCC85-A05A-F365-173A-4243D362D9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21" t="1685" r="1436" b="2005"/>
          <a:stretch/>
        </p:blipFill>
        <p:spPr>
          <a:xfrm>
            <a:off x="10166291" y="4897808"/>
            <a:ext cx="1910080" cy="18541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87711BA-8C93-50CB-0C74-C784CE5D63F2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498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1FE06-CE8A-570C-D8B6-35170D2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 du stage de M1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867C24-D6C4-EF76-6881-D8A57D64473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1371" y="836712"/>
            <a:ext cx="10972800" cy="570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 dirty="0"/>
              <a:t>Conception d’un dispositif pour le renouvellement automatique du milieu de culture cellulaire</a:t>
            </a:r>
          </a:p>
          <a:p>
            <a:pPr marL="0" indent="0">
              <a:buNone/>
            </a:pPr>
            <a:endParaRPr lang="fr-FR" sz="800" dirty="0"/>
          </a:p>
          <a:p>
            <a:pPr marL="1301750" indent="-333375">
              <a:buFont typeface="Wingdings" pitchFamily="2" charset="2"/>
              <a:buChar char="ü"/>
            </a:pPr>
            <a:r>
              <a:rPr lang="fr-FR" sz="2000" dirty="0"/>
              <a:t>Débit : 0,5-2 </a:t>
            </a:r>
            <a:r>
              <a:rPr lang="fr-FR" sz="2000" dirty="0" err="1"/>
              <a:t>mL</a:t>
            </a:r>
            <a:r>
              <a:rPr lang="fr-FR" sz="2000" dirty="0"/>
              <a:t>/min</a:t>
            </a:r>
          </a:p>
          <a:p>
            <a:pPr marL="1301750" indent="-333375">
              <a:buFont typeface="Wingdings" pitchFamily="2" charset="2"/>
              <a:buChar char="ü"/>
            </a:pPr>
            <a:r>
              <a:rPr lang="fr-FR" sz="2000" dirty="0"/>
              <a:t>Fonctionnement autonome, programmé plusieurs jours à l’avance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  <a:p>
            <a:pPr marL="0" indent="0">
              <a:buNone/>
            </a:pPr>
            <a:endParaRPr lang="fr-FR" sz="800" dirty="0"/>
          </a:p>
          <a:p>
            <a:r>
              <a:rPr lang="fr-FR" sz="2000" u="sng" dirty="0"/>
              <a:t>Stage de M1</a:t>
            </a:r>
            <a:r>
              <a:rPr lang="fr-FR" sz="2000" dirty="0"/>
              <a:t> : Princesse </a:t>
            </a:r>
            <a:r>
              <a:rPr lang="fr-FR" sz="2000" dirty="0" err="1"/>
              <a:t>Agbenda</a:t>
            </a:r>
            <a:r>
              <a:rPr lang="fr-FR" sz="2000" dirty="0"/>
              <a:t>, étudiante en M1 EEEA, cursus Electronique</a:t>
            </a:r>
          </a:p>
          <a:p>
            <a:endParaRPr lang="fr-FR" sz="2000" dirty="0"/>
          </a:p>
          <a:p>
            <a:r>
              <a:rPr lang="fr-FR" sz="2000" u="sng" dirty="0"/>
              <a:t>Contexte </a:t>
            </a:r>
            <a:r>
              <a:rPr lang="fr-FR" sz="2000" dirty="0"/>
              <a:t>: Electronique, Informatique</a:t>
            </a:r>
          </a:p>
          <a:p>
            <a:endParaRPr lang="fr-FR" sz="2000" dirty="0"/>
          </a:p>
          <a:p>
            <a:r>
              <a:rPr lang="fr-FR" sz="2000" u="sng" dirty="0"/>
              <a:t>Période </a:t>
            </a:r>
            <a:r>
              <a:rPr lang="fr-FR" sz="2000" dirty="0"/>
              <a:t>: 	08/04/2024 – 24/05/2024</a:t>
            </a:r>
          </a:p>
          <a:p>
            <a:pPr marL="0" indent="0">
              <a:buNone/>
            </a:pPr>
            <a:r>
              <a:rPr lang="fr-FR" sz="2000" dirty="0"/>
              <a:t>		24/06/2024 – 25/07/2024</a:t>
            </a:r>
          </a:p>
          <a:p>
            <a:endParaRPr lang="fr-FR" sz="2000" dirty="0"/>
          </a:p>
          <a:p>
            <a:r>
              <a:rPr lang="fr-FR" sz="2000" u="sng" dirty="0"/>
              <a:t>Localisation</a:t>
            </a:r>
            <a:r>
              <a:rPr lang="fr-FR" sz="2000" dirty="0"/>
              <a:t> : INL, La Doua, Villeurbanne</a:t>
            </a:r>
          </a:p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45BB8-4ACB-EDD5-A632-8D5EAC8BCF17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7267B155-3C4B-B5DE-665E-F4243B140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4383ADF-CEC7-D276-7429-668C06D957AC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1105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1FE06-CE8A-570C-D8B6-35170D2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 du stage de M1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22B57D0-2C39-F5DC-6B1A-632A9458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210" y="748586"/>
            <a:ext cx="6231240" cy="329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C82BF54-1091-A5C1-FF12-929677516931}"/>
              </a:ext>
            </a:extLst>
          </p:cNvPr>
          <p:cNvSpPr/>
          <p:nvPr/>
        </p:nvSpPr>
        <p:spPr>
          <a:xfrm>
            <a:off x="4999118" y="5722225"/>
            <a:ext cx="4120581" cy="449965"/>
          </a:xfrm>
          <a:prstGeom prst="rect">
            <a:avLst/>
          </a:prstGeom>
          <a:solidFill>
            <a:srgbClr val="4371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CELLFLOW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CD6D62-688A-559D-26D8-9B457DD92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74" y="748586"/>
            <a:ext cx="10792021" cy="430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814E64-E1D0-AAF1-70AD-EC5470C4DF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590" y1="14449" x2="16590" y2="14449"/>
                        <a14:backgroundMark x1="16590" y1="50824" x2="16590" y2="5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79" t="1811" r="19837" b="3314"/>
          <a:stretch/>
        </p:blipFill>
        <p:spPr>
          <a:xfrm>
            <a:off x="1567761" y="4279407"/>
            <a:ext cx="2547039" cy="2438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2608F3-5BF5-E860-99DF-2DF4252BB8E9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717DA2EF-333B-B1D2-31C2-A004022DDD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9A1C37D-0658-8A22-098E-AA3DCEEEC93B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20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1FE06-CE8A-570C-D8B6-35170D2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Micro-pompes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22B57D0-2C39-F5DC-6B1A-632A9458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55" y="961804"/>
            <a:ext cx="6231240" cy="3297840"/>
          </a:xfrm>
          <a:prstGeom prst="rect">
            <a:avLst/>
          </a:prstGeom>
        </p:spPr>
      </p:pic>
      <p:pic>
        <p:nvPicPr>
          <p:cNvPr id="7" name="Espace réservé du contenu 12">
            <a:extLst>
              <a:ext uri="{FF2B5EF4-FFF2-40B4-BE49-F238E27FC236}">
                <a16:creationId xmlns:a16="http://schemas.microsoft.com/office/drawing/2014/main" id="{7E491139-3837-A560-35D0-1EDD782797F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910877" y="2610724"/>
            <a:ext cx="1847325" cy="14847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769C44-462C-1250-1456-D3EEC4EE2E2B}"/>
              </a:ext>
            </a:extLst>
          </p:cNvPr>
          <p:cNvSpPr txBox="1"/>
          <p:nvPr/>
        </p:nvSpPr>
        <p:spPr>
          <a:xfrm>
            <a:off x="8863867" y="2413337"/>
            <a:ext cx="31328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TFS (Takasago Fluidic Systems)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Prix ~= 200 euros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Alimentation : 3V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6 Voies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Compatible Arduino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Tuyaux stérilisables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Flux d’aspiration continu</a:t>
            </a:r>
          </a:p>
        </p:txBody>
      </p:sp>
      <p:pic>
        <p:nvPicPr>
          <p:cNvPr id="9" name="Espace réservé du contenu 19">
            <a:extLst>
              <a:ext uri="{FF2B5EF4-FFF2-40B4-BE49-F238E27FC236}">
                <a16:creationId xmlns:a16="http://schemas.microsoft.com/office/drawing/2014/main" id="{62028309-DAA3-526D-1A8D-11035577C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484" y="5250489"/>
            <a:ext cx="1287624" cy="10588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6A31A8-E721-A1AB-C9C6-1FD2A2781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6737" y="5340915"/>
            <a:ext cx="1270039" cy="9684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5819C61-0647-9F6A-EF3D-4E50C0225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0562" y="5387535"/>
            <a:ext cx="1142892" cy="885133"/>
          </a:xfrm>
          <a:prstGeom prst="rect">
            <a:avLst/>
          </a:prstGeom>
        </p:spPr>
      </p:pic>
      <p:sp>
        <p:nvSpPr>
          <p:cNvPr id="14" name="Organigramme : Procédé 21">
            <a:extLst>
              <a:ext uri="{FF2B5EF4-FFF2-40B4-BE49-F238E27FC236}">
                <a16:creationId xmlns:a16="http://schemas.microsoft.com/office/drawing/2014/main" id="{E9700CFC-CD39-F516-6D23-2BC53DAC9E2E}"/>
              </a:ext>
            </a:extLst>
          </p:cNvPr>
          <p:cNvSpPr/>
          <p:nvPr/>
        </p:nvSpPr>
        <p:spPr>
          <a:xfrm>
            <a:off x="7059409" y="1679125"/>
            <a:ext cx="2636979" cy="691880"/>
          </a:xfrm>
          <a:prstGeom prst="flowChartProcess">
            <a:avLst/>
          </a:prstGeom>
          <a:solidFill>
            <a:srgbClr val="477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3060"/>
                </a:solidFill>
              </a:rPr>
              <a:t>POMPE PERISTALTIQUE</a:t>
            </a:r>
          </a:p>
        </p:txBody>
      </p:sp>
      <p:sp>
        <p:nvSpPr>
          <p:cNvPr id="15" name="Organigramme : Procédé 22">
            <a:extLst>
              <a:ext uri="{FF2B5EF4-FFF2-40B4-BE49-F238E27FC236}">
                <a16:creationId xmlns:a16="http://schemas.microsoft.com/office/drawing/2014/main" id="{D3229EE1-696F-4F44-AA56-FCD83F873014}"/>
              </a:ext>
            </a:extLst>
          </p:cNvPr>
          <p:cNvSpPr/>
          <p:nvPr/>
        </p:nvSpPr>
        <p:spPr>
          <a:xfrm>
            <a:off x="4583833" y="5402351"/>
            <a:ext cx="2461666" cy="652208"/>
          </a:xfrm>
          <a:prstGeom prst="flowChartProcess">
            <a:avLst/>
          </a:prstGeom>
          <a:solidFill>
            <a:srgbClr val="477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 PERISTALTISME</a:t>
            </a:r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90A07262-F518-549B-FE4E-BAADF0AF0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786B7F-53C7-F16C-B332-BFF436643E29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2550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1FE06-CE8A-570C-D8B6-35170D2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Micro-pompes : caractérisation</a:t>
            </a:r>
          </a:p>
        </p:txBody>
      </p:sp>
      <p:pic>
        <p:nvPicPr>
          <p:cNvPr id="3" name="Espace réservé du contenu 17">
            <a:extLst>
              <a:ext uri="{FF2B5EF4-FFF2-40B4-BE49-F238E27FC236}">
                <a16:creationId xmlns:a16="http://schemas.microsoft.com/office/drawing/2014/main" id="{771E6C58-0644-1FE8-3DD8-34A0385717DD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r="29705"/>
          <a:stretch/>
        </p:blipFill>
        <p:spPr bwMode="auto">
          <a:xfrm>
            <a:off x="333003" y="1803308"/>
            <a:ext cx="3011831" cy="19188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521D6AA-9894-3C11-03D7-2837979C8276}"/>
                  </a:ext>
                </a:extLst>
              </p:cNvPr>
              <p:cNvSpPr/>
              <p:nvPr/>
            </p:nvSpPr>
            <p:spPr>
              <a:xfrm>
                <a:off x="333003" y="4135527"/>
                <a:ext cx="2704651" cy="385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5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fr-FR" sz="15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𝑒𝑎𝑢</m:t>
                      </m:r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5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⇔"/>
                          <m:pos m:val="top"/>
                          <m:ctrlPr>
                            <a:rPr lang="fr-FR" sz="15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fr-FR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groupChr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5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fr-FR" sz="15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𝑒𝑎𝑢</m:t>
                      </m:r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𝑚𝑙</m:t>
                      </m:r>
                      <m:r>
                        <a:rPr lang="fr-FR" sz="1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5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521D6AA-9894-3C11-03D7-2837979C82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03" y="4135527"/>
                <a:ext cx="2704651" cy="385939"/>
              </a:xfrm>
              <a:prstGeom prst="rect">
                <a:avLst/>
              </a:prstGeom>
              <a:blipFill>
                <a:blip r:embed="rId4"/>
                <a:stretch>
                  <a:fillRect t="-34375" b="-468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B404B7B1-8FEE-1B2D-C64D-768C47184AB8}"/>
              </a:ext>
            </a:extLst>
          </p:cNvPr>
          <p:cNvSpPr/>
          <p:nvPr/>
        </p:nvSpPr>
        <p:spPr>
          <a:xfrm>
            <a:off x="384159" y="4058327"/>
            <a:ext cx="2704651" cy="540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E0AFB0F-4AB2-C4B6-8A9E-0C09E767D2FA}"/>
                  </a:ext>
                </a:extLst>
              </p:cNvPr>
              <p:cNvSpPr/>
              <p:nvPr/>
            </p:nvSpPr>
            <p:spPr>
              <a:xfrm>
                <a:off x="263352" y="4929265"/>
                <a:ext cx="2956579" cy="540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5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FR" sz="1500" i="0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fr-FR" sz="1500" i="1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fr-FR" sz="1500" i="0">
                          <a:latin typeface="Cambria Math" panose="02040503050406030204" pitchFamily="18" charset="0"/>
                        </a:rPr>
                        <m:t> (µ</m:t>
                      </m:r>
                      <m:f>
                        <m:fPr>
                          <m:type m:val="lin"/>
                          <m:ctrlPr>
                            <a:rPr lang="fr-FR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5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fr-FR" sz="15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1500" i="1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fr-FR" sz="1500" i="0"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fr-FR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fr-FR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500" i="1">
                                  <a:latin typeface="Cambria Math" panose="02040503050406030204" pitchFamily="18" charset="0"/>
                                </a:rPr>
                                <m:t>𝑉𝑜𝑙𝑢𝑚𝑒</m:t>
                              </m:r>
                              <m:r>
                                <a:rPr lang="fr-FR" sz="1500" i="0">
                                  <a:latin typeface="Cambria Math" panose="02040503050406030204" pitchFamily="18" charset="0"/>
                                </a:rPr>
                                <m:t> (µ</m:t>
                              </m:r>
                              <m:r>
                                <a:rPr lang="fr-FR" sz="15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num>
                        <m:den>
                          <m:r>
                            <a:rPr lang="fr-FR" sz="1500" i="1">
                              <a:latin typeface="Cambria Math" panose="02040503050406030204" pitchFamily="18" charset="0"/>
                            </a:rPr>
                            <m:t>𝑁𝑏𝑟𝑒</m:t>
                          </m:r>
                          <m:r>
                            <a:rPr lang="fr-FR" sz="15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5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fr-FR" sz="15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5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den>
                      </m:f>
                    </m:oMath>
                  </m:oMathPara>
                </a14:m>
                <a:endParaRPr lang="fr-FR" sz="15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E0AFB0F-4AB2-C4B6-8A9E-0C09E767D2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4929265"/>
                <a:ext cx="2956579" cy="540341"/>
              </a:xfrm>
              <a:prstGeom prst="rect">
                <a:avLst/>
              </a:prstGeom>
              <a:blipFill>
                <a:blip r:embed="rId5"/>
                <a:stretch>
                  <a:fillRect t="-69767" r="-4274" b="-906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061B6CCB-567F-F678-CC3B-9606088FBBE4}"/>
              </a:ext>
            </a:extLst>
          </p:cNvPr>
          <p:cNvSpPr/>
          <p:nvPr/>
        </p:nvSpPr>
        <p:spPr>
          <a:xfrm>
            <a:off x="263352" y="4863570"/>
            <a:ext cx="3053542" cy="652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35B588F-3316-5242-A2D6-15FA9712B9A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035489" y="2042535"/>
            <a:ext cx="3823508" cy="12788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0" name="Graphique 19">
                <a:extLst>
                  <a:ext uri="{FF2B5EF4-FFF2-40B4-BE49-F238E27FC236}">
                    <a16:creationId xmlns:a16="http://schemas.microsoft.com/office/drawing/2014/main" id="{8A974214-A0A9-596D-72E7-46F814379C3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54667843"/>
                  </p:ext>
                </p:extLst>
              </p:nvPr>
            </p:nvGraphicFramePr>
            <p:xfrm>
              <a:off x="4962439" y="3429000"/>
              <a:ext cx="6190456" cy="314100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20" name="Graphique 19">
                <a:extLst>
                  <a:ext uri="{FF2B5EF4-FFF2-40B4-BE49-F238E27FC236}">
                    <a16:creationId xmlns:a16="http://schemas.microsoft.com/office/drawing/2014/main" id="{8A974214-A0A9-596D-72E7-46F814379C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62439" y="3429000"/>
                <a:ext cx="6190456" cy="3141002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32732CD5-E954-3AD8-395C-BB325F8F11AE}"/>
              </a:ext>
            </a:extLst>
          </p:cNvPr>
          <p:cNvSpPr txBox="1"/>
          <p:nvPr/>
        </p:nvSpPr>
        <p:spPr>
          <a:xfrm>
            <a:off x="4104607" y="1226927"/>
            <a:ext cx="51365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000" dirty="0">
                <a:solidFill>
                  <a:srgbClr val="003060"/>
                </a:solidFill>
              </a:rPr>
              <a:t>Caractérisation des pompes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rgbClr val="003060"/>
                </a:solidFill>
              </a:rPr>
              <a:t>Différents systèmes d’alimentation </a:t>
            </a:r>
            <a:r>
              <a:rPr lang="fr-FR" sz="2000" dirty="0">
                <a:solidFill>
                  <a:srgbClr val="003060"/>
                </a:solidFill>
                <a:sym typeface="Wingdings" pitchFamily="2" charset="2"/>
              </a:rPr>
              <a:t> </a:t>
            </a:r>
            <a:r>
              <a:rPr lang="fr-FR" sz="2000" dirty="0">
                <a:solidFill>
                  <a:srgbClr val="003060"/>
                </a:solidFill>
              </a:rPr>
              <a:t>3V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rgbClr val="003060"/>
                </a:solidFill>
              </a:rPr>
              <a:t>Impact des tuyaux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2000" dirty="0">
              <a:solidFill>
                <a:srgbClr val="003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sz="2000" dirty="0">
              <a:solidFill>
                <a:srgbClr val="00306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51684BB-2DB4-605B-C517-0AC6A0609FC7}"/>
              </a:ext>
            </a:extLst>
          </p:cNvPr>
          <p:cNvSpPr txBox="1"/>
          <p:nvPr/>
        </p:nvSpPr>
        <p:spPr>
          <a:xfrm>
            <a:off x="234557" y="1220849"/>
            <a:ext cx="1527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000" dirty="0">
                <a:solidFill>
                  <a:srgbClr val="003060"/>
                </a:solidFill>
              </a:rPr>
              <a:t>Méthode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306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BD0330-3110-737C-CE27-A3F780941873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EB464214-DD38-5AF5-655E-0846A36EEB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DA18CE4-BFDD-4D7D-1273-C254036A4CB3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02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1FE06-CE8A-570C-D8B6-35170D2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B35A8-F20F-5255-50EF-9E2FB2464835}"/>
              </a:ext>
            </a:extLst>
          </p:cNvPr>
          <p:cNvSpPr/>
          <p:nvPr/>
        </p:nvSpPr>
        <p:spPr>
          <a:xfrm>
            <a:off x="8040216" y="2204864"/>
            <a:ext cx="4176464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83E070-53B3-D34F-F3D4-A2DAAD72213F}"/>
              </a:ext>
            </a:extLst>
          </p:cNvPr>
          <p:cNvSpPr/>
          <p:nvPr/>
        </p:nvSpPr>
        <p:spPr>
          <a:xfrm>
            <a:off x="7139803" y="3347245"/>
            <a:ext cx="4540918" cy="1545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5E40DF-6071-45D2-7CD0-6A331F490312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2A6D53AC-5FA9-392E-422B-362F78468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2873F0-ADA9-F1CD-8378-FEC772A91CEA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  <p:pic>
        <p:nvPicPr>
          <p:cNvPr id="19" name="Picture 4" descr="https://www.makershop.de/wp-content/uploads/2017/08/arduino_mega2560_2.jpg">
            <a:extLst>
              <a:ext uri="{FF2B5EF4-FFF2-40B4-BE49-F238E27FC236}">
                <a16:creationId xmlns:a16="http://schemas.microsoft.com/office/drawing/2014/main" id="{E5C1F989-2083-4CA5-97AA-7DFA65DD1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1" y="1747656"/>
            <a:ext cx="2752792" cy="18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DF3816F-17BF-4547-9AFE-15B0A2EDF4E0}"/>
              </a:ext>
            </a:extLst>
          </p:cNvPr>
          <p:cNvSpPr txBox="1"/>
          <p:nvPr/>
        </p:nvSpPr>
        <p:spPr>
          <a:xfrm>
            <a:off x="3907784" y="3429000"/>
            <a:ext cx="2675896" cy="3749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Arduino : Atmega 2560</a:t>
            </a:r>
          </a:p>
        </p:txBody>
      </p:sp>
    </p:spTree>
    <p:extLst>
      <p:ext uri="{BB962C8B-B14F-4D97-AF65-F5344CB8AC3E}">
        <p14:creationId xmlns:p14="http://schemas.microsoft.com/office/powerpoint/2010/main" val="30079970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1FE06-CE8A-570C-D8B6-35170D2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5E40DF-6071-45D2-7CD0-6A331F490312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2A6D53AC-5FA9-392E-422B-362F78468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2873F0-ADA9-F1CD-8378-FEC772A91CEA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  <p:pic>
        <p:nvPicPr>
          <p:cNvPr id="47" name="Picture 4" descr="https://www.makershop.de/wp-content/uploads/2017/08/arduino_mega2560_2.jpg">
            <a:extLst>
              <a:ext uri="{FF2B5EF4-FFF2-40B4-BE49-F238E27FC236}">
                <a16:creationId xmlns:a16="http://schemas.microsoft.com/office/drawing/2014/main" id="{265D246B-0CD8-496C-A6EC-FEC36992E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2420888"/>
            <a:ext cx="2053751" cy="1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s://images-na.ssl-images-amazon.com/images/I/61AoOa2lrzL._AC_SL1130_.jpg">
            <a:extLst>
              <a:ext uri="{FF2B5EF4-FFF2-40B4-BE49-F238E27FC236}">
                <a16:creationId xmlns:a16="http://schemas.microsoft.com/office/drawing/2014/main" id="{EB217B47-2717-4C2B-9004-13FF3537C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13" y="2229262"/>
            <a:ext cx="1075344" cy="125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D774A4A8-B973-4DCB-BDB2-E64A7F731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01516">
            <a:off x="6675362" y="3630817"/>
            <a:ext cx="711828" cy="1262356"/>
          </a:xfrm>
          <a:prstGeom prst="rect">
            <a:avLst/>
          </a:prstGeom>
        </p:spPr>
      </p:pic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150972DB-4979-4354-AE44-C11045DD9962}"/>
              </a:ext>
            </a:extLst>
          </p:cNvPr>
          <p:cNvSpPr/>
          <p:nvPr/>
        </p:nvSpPr>
        <p:spPr>
          <a:xfrm>
            <a:off x="4115051" y="2889679"/>
            <a:ext cx="509221" cy="182880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18B629A3-13FE-4CF4-94F8-FD0D4CE8AE64}"/>
              </a:ext>
            </a:extLst>
          </p:cNvPr>
          <p:cNvSpPr/>
          <p:nvPr/>
        </p:nvSpPr>
        <p:spPr>
          <a:xfrm rot="1823936">
            <a:off x="5963780" y="3663742"/>
            <a:ext cx="509221" cy="182880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CFBB161-ED14-4910-A011-1774CB0EA199}"/>
              </a:ext>
            </a:extLst>
          </p:cNvPr>
          <p:cNvSpPr txBox="1"/>
          <p:nvPr/>
        </p:nvSpPr>
        <p:spPr>
          <a:xfrm>
            <a:off x="2584446" y="3736392"/>
            <a:ext cx="1244814" cy="369332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Adaptateur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8F41BEF8-0EB9-432D-B9F3-BCFE32548D9E}"/>
              </a:ext>
            </a:extLst>
          </p:cNvPr>
          <p:cNvSpPr txBox="1"/>
          <p:nvPr/>
        </p:nvSpPr>
        <p:spPr>
          <a:xfrm>
            <a:off x="6826067" y="4969736"/>
            <a:ext cx="877098" cy="369332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Clavier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FA9B219-0FC3-4BEF-8416-77CCE04EDDBD}"/>
              </a:ext>
            </a:extLst>
          </p:cNvPr>
          <p:cNvSpPr txBox="1"/>
          <p:nvPr/>
        </p:nvSpPr>
        <p:spPr>
          <a:xfrm>
            <a:off x="4330612" y="3719398"/>
            <a:ext cx="1499573" cy="369332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Atmega 2560</a:t>
            </a:r>
          </a:p>
        </p:txBody>
      </p:sp>
      <p:pic>
        <p:nvPicPr>
          <p:cNvPr id="55" name="Picture 16" descr="https://tse2.mm.bing.net/th?id=OIP.RKQECRaoaikKmysjVdXKUAHaE7&amp;pid=Api&amp;P=0&amp;h=180">
            <a:extLst>
              <a:ext uri="{FF2B5EF4-FFF2-40B4-BE49-F238E27FC236}">
                <a16:creationId xmlns:a16="http://schemas.microsoft.com/office/drawing/2014/main" id="{FF1844CA-2EDD-4841-87C0-56C58C24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932">
            <a:off x="5551501" y="1220421"/>
            <a:ext cx="1160409" cy="77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Flèche : droite 55">
            <a:extLst>
              <a:ext uri="{FF2B5EF4-FFF2-40B4-BE49-F238E27FC236}">
                <a16:creationId xmlns:a16="http://schemas.microsoft.com/office/drawing/2014/main" id="{75F7B18D-7EAF-4415-A017-F99AB25B65B4}"/>
              </a:ext>
            </a:extLst>
          </p:cNvPr>
          <p:cNvSpPr/>
          <p:nvPr/>
        </p:nvSpPr>
        <p:spPr>
          <a:xfrm rot="15389223">
            <a:off x="5816621" y="2052316"/>
            <a:ext cx="509221" cy="182880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3F9025C-E3B6-49BE-88AA-0843FACAC0C6}"/>
              </a:ext>
            </a:extLst>
          </p:cNvPr>
          <p:cNvSpPr txBox="1"/>
          <p:nvPr/>
        </p:nvSpPr>
        <p:spPr>
          <a:xfrm>
            <a:off x="4208614" y="1523708"/>
            <a:ext cx="1182484" cy="369332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Ecran LCD</a:t>
            </a:r>
          </a:p>
        </p:txBody>
      </p:sp>
    </p:spTree>
    <p:extLst>
      <p:ext uri="{BB962C8B-B14F-4D97-AF65-F5344CB8AC3E}">
        <p14:creationId xmlns:p14="http://schemas.microsoft.com/office/powerpoint/2010/main" val="236418040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73F6A-2903-FD47-6D79-DF47430F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Institut des Nanotechnologies de Lyon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68357E8-9A0D-2B3D-4332-88AC46EF7A3F}"/>
              </a:ext>
            </a:extLst>
          </p:cNvPr>
          <p:cNvGrpSpPr/>
          <p:nvPr/>
        </p:nvGrpSpPr>
        <p:grpSpPr>
          <a:xfrm>
            <a:off x="185971" y="1605168"/>
            <a:ext cx="5273388" cy="2866786"/>
            <a:chOff x="509340" y="2663971"/>
            <a:chExt cx="4896378" cy="2484000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B995315-0360-9155-330D-CBAC15024DFC}"/>
                </a:ext>
              </a:extLst>
            </p:cNvPr>
            <p:cNvSpPr txBox="1"/>
            <p:nvPr/>
          </p:nvSpPr>
          <p:spPr>
            <a:xfrm>
              <a:off x="2346702" y="2663971"/>
              <a:ext cx="3059016" cy="2484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Matériaux Fonctionnels &amp; Nanostructures</a:t>
              </a:r>
            </a:p>
            <a:p>
              <a:endParaRPr lang="fr-FR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  <a:p>
              <a:r>
                <a:rPr lang="fr-FR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Electronique</a:t>
              </a:r>
            </a:p>
            <a:p>
              <a:endParaRPr lang="fr-FR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  <a:p>
              <a:r>
                <a:rPr lang="fr-FR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Lumière</a:t>
              </a:r>
            </a:p>
            <a:p>
              <a:endParaRPr lang="fr-FR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  <a:p>
              <a:r>
                <a:rPr lang="fr-FR" dirty="0" err="1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Bioingénierie</a:t>
              </a:r>
              <a:r>
                <a:rPr lang="fr-FR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 et Santé                            </a:t>
              </a:r>
            </a:p>
          </p:txBody>
        </p:sp>
        <p:pic>
          <p:nvPicPr>
            <p:cNvPr id="6" name="Picture 2" descr="http://inl.cnrs.fr/images/carroussel/1.png">
              <a:extLst>
                <a:ext uri="{FF2B5EF4-FFF2-40B4-BE49-F238E27FC236}">
                  <a16:creationId xmlns:a16="http://schemas.microsoft.com/office/drawing/2014/main" id="{5C7D0B7C-2D1F-D407-38A2-CE3ED53FF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11" t="2525" r="58053" b="4134"/>
            <a:stretch/>
          </p:blipFill>
          <p:spPr bwMode="auto">
            <a:xfrm>
              <a:off x="509340" y="3444212"/>
              <a:ext cx="1789728" cy="1703759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250C8C-D116-1F6C-8A5D-2E6021134395}"/>
                </a:ext>
              </a:extLst>
            </p:cNvPr>
            <p:cNvSpPr/>
            <p:nvPr/>
          </p:nvSpPr>
          <p:spPr>
            <a:xfrm>
              <a:off x="2346702" y="4576341"/>
              <a:ext cx="2602146" cy="457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9F8B3B3-177E-3EFF-97F4-8EBDA6A12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340" y="2663971"/>
              <a:ext cx="1789728" cy="739648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20D7013-2D40-48A7-48EE-BBDF41D8F522}"/>
              </a:ext>
            </a:extLst>
          </p:cNvPr>
          <p:cNvSpPr txBox="1"/>
          <p:nvPr/>
        </p:nvSpPr>
        <p:spPr>
          <a:xfrm>
            <a:off x="9763700" y="2752880"/>
            <a:ext cx="1592713" cy="646331"/>
          </a:xfrm>
          <a:prstGeom prst="rect">
            <a:avLst/>
          </a:prstGeom>
          <a:noFill/>
          <a:ln w="19050">
            <a:solidFill>
              <a:srgbClr val="FF918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Capteurs biomédicaux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890E74-AD21-4D3D-6389-4048A925E1A5}"/>
              </a:ext>
            </a:extLst>
          </p:cNvPr>
          <p:cNvSpPr txBox="1"/>
          <p:nvPr/>
        </p:nvSpPr>
        <p:spPr>
          <a:xfrm>
            <a:off x="9763700" y="3831694"/>
            <a:ext cx="1758815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Lab</a:t>
            </a:r>
            <a:r>
              <a:rPr lang="fr-FR" dirty="0"/>
              <a:t> On Chip et</a:t>
            </a:r>
          </a:p>
          <a:p>
            <a:pPr algn="ctr"/>
            <a:r>
              <a:rPr lang="fr-FR" dirty="0"/>
              <a:t>Instrumentation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1D4B00-FB01-3D94-180D-696C68EDDDD1}"/>
              </a:ext>
            </a:extLst>
          </p:cNvPr>
          <p:cNvSpPr txBox="1"/>
          <p:nvPr/>
        </p:nvSpPr>
        <p:spPr>
          <a:xfrm>
            <a:off x="9605125" y="4863181"/>
            <a:ext cx="2179507" cy="646331"/>
          </a:xfrm>
          <a:prstGeom prst="rect">
            <a:avLst/>
          </a:prstGeom>
          <a:noFill/>
          <a:ln w="19050">
            <a:solidFill>
              <a:srgbClr val="FF918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Chimie et </a:t>
            </a:r>
          </a:p>
          <a:p>
            <a:pPr algn="ctr"/>
            <a:r>
              <a:rPr lang="fr-FR" dirty="0"/>
              <a:t>Nanobiotechnologies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6AB7960-72AB-0487-F665-B8A0C6F84D98}"/>
              </a:ext>
            </a:extLst>
          </p:cNvPr>
          <p:cNvCxnSpPr>
            <a:cxnSpLocks/>
          </p:cNvCxnSpPr>
          <p:nvPr/>
        </p:nvCxnSpPr>
        <p:spPr>
          <a:xfrm>
            <a:off x="5227092" y="4070056"/>
            <a:ext cx="567137" cy="60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C58D47BC-65A1-4978-A148-268F787F42D1}"/>
              </a:ext>
            </a:extLst>
          </p:cNvPr>
          <p:cNvSpPr/>
          <p:nvPr/>
        </p:nvSpPr>
        <p:spPr>
          <a:xfrm rot="10800000">
            <a:off x="9354989" y="2655673"/>
            <a:ext cx="225602" cy="313688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3E549C2-25D5-D219-D2A4-4733E82A46D1}"/>
              </a:ext>
            </a:extLst>
          </p:cNvPr>
          <p:cNvGrpSpPr/>
          <p:nvPr/>
        </p:nvGrpSpPr>
        <p:grpSpPr>
          <a:xfrm>
            <a:off x="5883822" y="3647979"/>
            <a:ext cx="3417800" cy="1023541"/>
            <a:chOff x="9096289" y="4475505"/>
            <a:chExt cx="2786710" cy="102354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6D48E8-ACCC-AE06-D8B0-593B1B14F412}"/>
                </a:ext>
              </a:extLst>
            </p:cNvPr>
            <p:cNvSpPr/>
            <p:nvPr/>
          </p:nvSpPr>
          <p:spPr>
            <a:xfrm>
              <a:off x="9096289" y="4475505"/>
              <a:ext cx="2743200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FDCB91A-B2C9-5A82-3E1C-CECE71BD2774}"/>
                </a:ext>
              </a:extLst>
            </p:cNvPr>
            <p:cNvSpPr txBox="1"/>
            <p:nvPr/>
          </p:nvSpPr>
          <p:spPr>
            <a:xfrm>
              <a:off x="9139799" y="4483383"/>
              <a:ext cx="2743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/>
                <a:t>Equipe « Dispositifs pour la Santé et L’Environnement » (DSE)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6CD583D-E4E9-7F77-ECC3-C13AF02E8049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E8794DF4-91CE-C37F-9CD8-15B4A0B8A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5FE35F2-DE7F-DBB8-514F-9494419D2EA5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7852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1FE06-CE8A-570C-D8B6-35170D2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5E40DF-6071-45D2-7CD0-6A331F490312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2A6D53AC-5FA9-392E-422B-362F78468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2873F0-ADA9-F1CD-8378-FEC772A91CEA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  <p:pic>
        <p:nvPicPr>
          <p:cNvPr id="63" name="Picture 4" descr="https://www.makershop.de/wp-content/uploads/2017/08/arduino_mega2560_2.jpg">
            <a:extLst>
              <a:ext uri="{FF2B5EF4-FFF2-40B4-BE49-F238E27FC236}">
                <a16:creationId xmlns:a16="http://schemas.microsoft.com/office/drawing/2014/main" id="{8DD1D1B8-8E2A-4F7E-8D06-6B46DC501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2730353"/>
            <a:ext cx="2053751" cy="1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s://cdn.plusivo.ph/4356-thickbox_default/l298n-dual-motor-driver.jpg">
            <a:extLst>
              <a:ext uri="{FF2B5EF4-FFF2-40B4-BE49-F238E27FC236}">
                <a16:creationId xmlns:a16="http://schemas.microsoft.com/office/drawing/2014/main" id="{C03A405B-ABDB-45F1-BED7-4B5982292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4" t="5053" r="1594" b="-1403"/>
          <a:stretch/>
        </p:blipFill>
        <p:spPr bwMode="auto">
          <a:xfrm>
            <a:off x="6775173" y="2614272"/>
            <a:ext cx="1336230" cy="13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https://images-na.ssl-images-amazon.com/images/I/61AoOa2lrzL._AC_SL1130_.jpg">
            <a:extLst>
              <a:ext uri="{FF2B5EF4-FFF2-40B4-BE49-F238E27FC236}">
                <a16:creationId xmlns:a16="http://schemas.microsoft.com/office/drawing/2014/main" id="{729D3842-439A-48B9-B57B-10A2590F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09" y="2538727"/>
            <a:ext cx="1075344" cy="125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07D694F2-3202-4E74-9C76-A9E730E88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201516">
            <a:off x="5739258" y="3940282"/>
            <a:ext cx="711828" cy="1262356"/>
          </a:xfrm>
          <a:prstGeom prst="rect">
            <a:avLst/>
          </a:prstGeom>
        </p:spPr>
      </p:pic>
      <p:sp>
        <p:nvSpPr>
          <p:cNvPr id="67" name="Flèche : droite 66">
            <a:extLst>
              <a:ext uri="{FF2B5EF4-FFF2-40B4-BE49-F238E27FC236}">
                <a16:creationId xmlns:a16="http://schemas.microsoft.com/office/drawing/2014/main" id="{E0DC2653-2F5C-40B7-92AC-9F44D945CA2C}"/>
              </a:ext>
            </a:extLst>
          </p:cNvPr>
          <p:cNvSpPr/>
          <p:nvPr/>
        </p:nvSpPr>
        <p:spPr>
          <a:xfrm>
            <a:off x="3178947" y="3199144"/>
            <a:ext cx="509221" cy="182880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lèche : droite 67">
            <a:extLst>
              <a:ext uri="{FF2B5EF4-FFF2-40B4-BE49-F238E27FC236}">
                <a16:creationId xmlns:a16="http://schemas.microsoft.com/office/drawing/2014/main" id="{5669654B-6E62-4A6F-A35D-B655FBA0CF6B}"/>
              </a:ext>
            </a:extLst>
          </p:cNvPr>
          <p:cNvSpPr/>
          <p:nvPr/>
        </p:nvSpPr>
        <p:spPr>
          <a:xfrm>
            <a:off x="6108964" y="3240856"/>
            <a:ext cx="509221" cy="182880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lèche : droite 68">
            <a:extLst>
              <a:ext uri="{FF2B5EF4-FFF2-40B4-BE49-F238E27FC236}">
                <a16:creationId xmlns:a16="http://schemas.microsoft.com/office/drawing/2014/main" id="{ECC885C5-C7B8-46F9-8C29-A6111897E6FC}"/>
              </a:ext>
            </a:extLst>
          </p:cNvPr>
          <p:cNvSpPr/>
          <p:nvPr/>
        </p:nvSpPr>
        <p:spPr>
          <a:xfrm rot="1823936">
            <a:off x="5027676" y="3973207"/>
            <a:ext cx="509221" cy="182880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92C48F42-2F77-48E7-991A-4C50960FAA59}"/>
              </a:ext>
            </a:extLst>
          </p:cNvPr>
          <p:cNvSpPr txBox="1"/>
          <p:nvPr/>
        </p:nvSpPr>
        <p:spPr>
          <a:xfrm>
            <a:off x="6618185" y="1833173"/>
            <a:ext cx="1336230" cy="646331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Carte de puissance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2D920530-6EA4-48F3-8171-BF68D4EFB480}"/>
              </a:ext>
            </a:extLst>
          </p:cNvPr>
          <p:cNvSpPr txBox="1"/>
          <p:nvPr/>
        </p:nvSpPr>
        <p:spPr>
          <a:xfrm>
            <a:off x="1648342" y="4045857"/>
            <a:ext cx="1244814" cy="369332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Adaptateur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637FCF18-0F90-4D83-9F75-DA12994C3DE8}"/>
              </a:ext>
            </a:extLst>
          </p:cNvPr>
          <p:cNvSpPr txBox="1"/>
          <p:nvPr/>
        </p:nvSpPr>
        <p:spPr>
          <a:xfrm>
            <a:off x="5889963" y="5279201"/>
            <a:ext cx="877098" cy="369332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Clavier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4285D92E-43B1-41E2-B4FD-AEA7EF963DF6}"/>
              </a:ext>
            </a:extLst>
          </p:cNvPr>
          <p:cNvSpPr txBox="1"/>
          <p:nvPr/>
        </p:nvSpPr>
        <p:spPr>
          <a:xfrm>
            <a:off x="3394508" y="4028863"/>
            <a:ext cx="1499573" cy="369332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Atmega 2560</a:t>
            </a:r>
          </a:p>
        </p:txBody>
      </p:sp>
      <p:pic>
        <p:nvPicPr>
          <p:cNvPr id="74" name="Picture 16" descr="https://tse2.mm.bing.net/th?id=OIP.RKQECRaoaikKmysjVdXKUAHaE7&amp;pid=Api&amp;P=0&amp;h=180">
            <a:extLst>
              <a:ext uri="{FF2B5EF4-FFF2-40B4-BE49-F238E27FC236}">
                <a16:creationId xmlns:a16="http://schemas.microsoft.com/office/drawing/2014/main" id="{41DD0456-6677-43BC-B955-99C48AE22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932">
            <a:off x="4615397" y="1529886"/>
            <a:ext cx="1160409" cy="77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lèche : droite 74">
            <a:extLst>
              <a:ext uri="{FF2B5EF4-FFF2-40B4-BE49-F238E27FC236}">
                <a16:creationId xmlns:a16="http://schemas.microsoft.com/office/drawing/2014/main" id="{D4E98538-6B4A-4AB3-95E0-1ACC9DD2BF25}"/>
              </a:ext>
            </a:extLst>
          </p:cNvPr>
          <p:cNvSpPr/>
          <p:nvPr/>
        </p:nvSpPr>
        <p:spPr>
          <a:xfrm rot="15389223">
            <a:off x="4880517" y="2361781"/>
            <a:ext cx="509221" cy="182880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AA60FFD4-F37C-43D7-92E6-F57D26A6A17C}"/>
              </a:ext>
            </a:extLst>
          </p:cNvPr>
          <p:cNvSpPr txBox="1"/>
          <p:nvPr/>
        </p:nvSpPr>
        <p:spPr>
          <a:xfrm>
            <a:off x="3272510" y="1833173"/>
            <a:ext cx="1182484" cy="369332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Ecran LCD</a:t>
            </a:r>
          </a:p>
        </p:txBody>
      </p:sp>
      <p:pic>
        <p:nvPicPr>
          <p:cNvPr id="77" name="Espace réservé du contenu 12">
            <a:extLst>
              <a:ext uri="{FF2B5EF4-FFF2-40B4-BE49-F238E27FC236}">
                <a16:creationId xmlns:a16="http://schemas.microsoft.com/office/drawing/2014/main" id="{EF436011-6500-4BEC-940C-E670736CAD7A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335277" y="1825193"/>
            <a:ext cx="1421141" cy="1256055"/>
          </a:xfrm>
          <a:prstGeom prst="rect">
            <a:avLst/>
          </a:prstGeom>
        </p:spPr>
      </p:pic>
      <p:pic>
        <p:nvPicPr>
          <p:cNvPr id="78" name="Espace réservé du contenu 12">
            <a:extLst>
              <a:ext uri="{FF2B5EF4-FFF2-40B4-BE49-F238E27FC236}">
                <a16:creationId xmlns:a16="http://schemas.microsoft.com/office/drawing/2014/main" id="{27BCE298-ECB0-45E8-91C5-47D004A0065D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360219" y="3461854"/>
            <a:ext cx="1396199" cy="1223509"/>
          </a:xfrm>
          <a:prstGeom prst="rect">
            <a:avLst/>
          </a:prstGeom>
        </p:spPr>
      </p:pic>
      <p:sp>
        <p:nvSpPr>
          <p:cNvPr id="79" name="ZoneTexte 78">
            <a:extLst>
              <a:ext uri="{FF2B5EF4-FFF2-40B4-BE49-F238E27FC236}">
                <a16:creationId xmlns:a16="http://schemas.microsoft.com/office/drawing/2014/main" id="{D21B55B1-3BC1-4548-A9DE-D4B9E91DED66}"/>
              </a:ext>
            </a:extLst>
          </p:cNvPr>
          <p:cNvSpPr txBox="1"/>
          <p:nvPr/>
        </p:nvSpPr>
        <p:spPr>
          <a:xfrm>
            <a:off x="9607297" y="4881303"/>
            <a:ext cx="877099" cy="369332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Pompe</a:t>
            </a:r>
          </a:p>
        </p:txBody>
      </p:sp>
      <p:sp>
        <p:nvSpPr>
          <p:cNvPr id="80" name="Flèche : droite 79">
            <a:extLst>
              <a:ext uri="{FF2B5EF4-FFF2-40B4-BE49-F238E27FC236}">
                <a16:creationId xmlns:a16="http://schemas.microsoft.com/office/drawing/2014/main" id="{9ABA5156-692F-468A-B3A2-A58F9B00993A}"/>
              </a:ext>
            </a:extLst>
          </p:cNvPr>
          <p:cNvSpPr/>
          <p:nvPr/>
        </p:nvSpPr>
        <p:spPr>
          <a:xfrm rot="19450525">
            <a:off x="8078256" y="2658987"/>
            <a:ext cx="1028797" cy="232608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lèche : droite 80">
            <a:extLst>
              <a:ext uri="{FF2B5EF4-FFF2-40B4-BE49-F238E27FC236}">
                <a16:creationId xmlns:a16="http://schemas.microsoft.com/office/drawing/2014/main" id="{3062D2A4-2B98-4D82-A937-BCF80C11AA34}"/>
              </a:ext>
            </a:extLst>
          </p:cNvPr>
          <p:cNvSpPr/>
          <p:nvPr/>
        </p:nvSpPr>
        <p:spPr>
          <a:xfrm rot="1483369">
            <a:off x="8163502" y="3570196"/>
            <a:ext cx="1028797" cy="232608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774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F5A9B97B-D71F-E665-FE2E-211E767DBF3C}"/>
              </a:ext>
            </a:extLst>
          </p:cNvPr>
          <p:cNvSpPr txBox="1"/>
          <p:nvPr/>
        </p:nvSpPr>
        <p:spPr>
          <a:xfrm>
            <a:off x="535144" y="3170211"/>
            <a:ext cx="2573366" cy="101566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Conception de la boite et des accessoires à l’aide de </a:t>
            </a:r>
            <a:r>
              <a:rPr lang="fr-FR" sz="2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Fusion 360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B1FE06-CE8A-570C-D8B6-35170D2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6F2130-FEE8-B0C9-DDAF-28826AEA62B2}"/>
              </a:ext>
            </a:extLst>
          </p:cNvPr>
          <p:cNvSpPr txBox="1"/>
          <p:nvPr/>
        </p:nvSpPr>
        <p:spPr>
          <a:xfrm>
            <a:off x="4131359" y="5398648"/>
            <a:ext cx="4844961" cy="71742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Imprimante : </a:t>
            </a:r>
            <a:r>
              <a:rPr lang="fr-FR" sz="2000" b="1" dirty="0">
                <a:solidFill>
                  <a:srgbClr val="4770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Anycubic i3 Mega</a:t>
            </a:r>
          </a:p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Matière utilisée : </a:t>
            </a:r>
            <a:r>
              <a:rPr lang="fr-FR" sz="2000" b="1" dirty="0">
                <a:solidFill>
                  <a:srgbClr val="4770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PLA (acide polylactique</a:t>
            </a:r>
            <a:r>
              <a:rPr lang="fr-FR" sz="1500" b="1" dirty="0">
                <a:solidFill>
                  <a:srgbClr val="4770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A22157-1B46-EA9A-C9F5-BDA3BD02B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883" y="908720"/>
            <a:ext cx="8884926" cy="35477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DBDFBB-C07D-77AA-13D9-00A78CF06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6590" y1="14449" x2="16590" y2="14449"/>
                        <a14:backgroundMark x1="16590" y1="50824" x2="16590" y2="5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79" t="1811" r="19837" b="3314"/>
          <a:stretch/>
        </p:blipFill>
        <p:spPr>
          <a:xfrm>
            <a:off x="1966075" y="3678043"/>
            <a:ext cx="2547039" cy="2438029"/>
          </a:xfrm>
          <a:prstGeom prst="rect">
            <a:avLst/>
          </a:prstGeom>
        </p:spPr>
      </p:pic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7B07AF91-A58F-23C6-3C91-55BA35948EAB}"/>
              </a:ext>
            </a:extLst>
          </p:cNvPr>
          <p:cNvSpPr/>
          <p:nvPr/>
        </p:nvSpPr>
        <p:spPr>
          <a:xfrm rot="17225405">
            <a:off x="4872128" y="1830389"/>
            <a:ext cx="504056" cy="3620188"/>
          </a:xfrm>
          <a:prstGeom prst="leftBrac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" name="Connecteur : en arc 22">
            <a:extLst>
              <a:ext uri="{FF2B5EF4-FFF2-40B4-BE49-F238E27FC236}">
                <a16:creationId xmlns:a16="http://schemas.microsoft.com/office/drawing/2014/main" id="{EA4789EC-0AA3-6112-E6C3-34BB5ED1C3A3}"/>
              </a:ext>
            </a:extLst>
          </p:cNvPr>
          <p:cNvCxnSpPr>
            <a:cxnSpLocks/>
          </p:cNvCxnSpPr>
          <p:nvPr/>
        </p:nvCxnSpPr>
        <p:spPr>
          <a:xfrm rot="5400000">
            <a:off x="3980990" y="3387349"/>
            <a:ext cx="575066" cy="1563137"/>
          </a:xfrm>
          <a:prstGeom prst="curvedConnector4">
            <a:avLst>
              <a:gd name="adj1" fmla="val -52119"/>
              <a:gd name="adj2" fmla="val 85591"/>
            </a:avLst>
          </a:prstGeom>
          <a:ln w="381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B35A8-F20F-5255-50EF-9E2FB2464835}"/>
              </a:ext>
            </a:extLst>
          </p:cNvPr>
          <p:cNvSpPr/>
          <p:nvPr/>
        </p:nvSpPr>
        <p:spPr>
          <a:xfrm>
            <a:off x="8040216" y="2204864"/>
            <a:ext cx="4176464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83E070-53B3-D34F-F3D4-A2DAAD72213F}"/>
              </a:ext>
            </a:extLst>
          </p:cNvPr>
          <p:cNvSpPr/>
          <p:nvPr/>
        </p:nvSpPr>
        <p:spPr>
          <a:xfrm>
            <a:off x="7139803" y="3347245"/>
            <a:ext cx="4540918" cy="1545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a droite 22">
            <a:extLst>
              <a:ext uri="{FF2B5EF4-FFF2-40B4-BE49-F238E27FC236}">
                <a16:creationId xmlns:a16="http://schemas.microsoft.com/office/drawing/2014/main" id="{233B9FF8-4A17-FD0D-0B05-11692611A88B}"/>
              </a:ext>
            </a:extLst>
          </p:cNvPr>
          <p:cNvSpPr/>
          <p:nvPr/>
        </p:nvSpPr>
        <p:spPr>
          <a:xfrm rot="956628">
            <a:off x="8040216" y="2539577"/>
            <a:ext cx="360040" cy="144016"/>
          </a:xfrm>
          <a:prstGeom prst="rightArrow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24" name="Espace réservé du contenu 12">
            <a:extLst>
              <a:ext uri="{FF2B5EF4-FFF2-40B4-BE49-F238E27FC236}">
                <a16:creationId xmlns:a16="http://schemas.microsoft.com/office/drawing/2014/main" id="{47340C3C-839F-B4BF-F5DA-91181AC3B2D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48737" y="1428362"/>
            <a:ext cx="715615" cy="632486"/>
          </a:xfrm>
          <a:prstGeom prst="rect">
            <a:avLst/>
          </a:prstGeom>
        </p:spPr>
      </p:pic>
      <p:pic>
        <p:nvPicPr>
          <p:cNvPr id="25" name="Espace réservé du contenu 12">
            <a:extLst>
              <a:ext uri="{FF2B5EF4-FFF2-40B4-BE49-F238E27FC236}">
                <a16:creationId xmlns:a16="http://schemas.microsoft.com/office/drawing/2014/main" id="{A72A4E2D-3933-1911-D408-85A36A3B2BC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61297" y="2516554"/>
            <a:ext cx="703055" cy="616097"/>
          </a:xfrm>
          <a:prstGeom prst="rect">
            <a:avLst/>
          </a:prstGeom>
        </p:spPr>
      </p:pic>
      <p:sp>
        <p:nvSpPr>
          <p:cNvPr id="26" name="Flèche vers la droite 25">
            <a:extLst>
              <a:ext uri="{FF2B5EF4-FFF2-40B4-BE49-F238E27FC236}">
                <a16:creationId xmlns:a16="http://schemas.microsoft.com/office/drawing/2014/main" id="{165A017C-3824-4E39-5039-C23A4F237C6C}"/>
              </a:ext>
            </a:extLst>
          </p:cNvPr>
          <p:cNvSpPr/>
          <p:nvPr/>
        </p:nvSpPr>
        <p:spPr>
          <a:xfrm rot="20420362">
            <a:off x="8026484" y="1998909"/>
            <a:ext cx="360040" cy="144016"/>
          </a:xfrm>
          <a:prstGeom prst="rightArrow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5E40DF-6071-45D2-7CD0-6A331F490312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6DB8CC-87AF-5912-2B10-6790E17F9809}"/>
              </a:ext>
            </a:extLst>
          </p:cNvPr>
          <p:cNvSpPr/>
          <p:nvPr/>
        </p:nvSpPr>
        <p:spPr>
          <a:xfrm>
            <a:off x="9239851" y="3892560"/>
            <a:ext cx="2438960" cy="2090478"/>
          </a:xfrm>
          <a:prstGeom prst="rect">
            <a:avLst/>
          </a:prstGeom>
          <a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000" r="-4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2A6D53AC-5FA9-392E-422B-362F784686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2873F0-ADA9-F1CD-8378-FEC772A91CEA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6139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1FE06-CE8A-570C-D8B6-35170D2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83E070-53B3-D34F-F3D4-A2DAAD72213F}"/>
              </a:ext>
            </a:extLst>
          </p:cNvPr>
          <p:cNvSpPr/>
          <p:nvPr/>
        </p:nvSpPr>
        <p:spPr>
          <a:xfrm>
            <a:off x="7139803" y="3347245"/>
            <a:ext cx="4540918" cy="1545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5E40DF-6071-45D2-7CD0-6A331F490312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C2AE088-2708-3C8E-DDEC-A9280A8C4E94}"/>
              </a:ext>
            </a:extLst>
          </p:cNvPr>
          <p:cNvSpPr txBox="1"/>
          <p:nvPr/>
        </p:nvSpPr>
        <p:spPr>
          <a:xfrm>
            <a:off x="245322" y="2648141"/>
            <a:ext cx="3200400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Débit moyen de 928 µl/min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44DD731-A690-444F-024C-4BA3FC31CC6D}"/>
              </a:ext>
            </a:extLst>
          </p:cNvPr>
          <p:cNvSpPr txBox="1"/>
          <p:nvPr/>
        </p:nvSpPr>
        <p:spPr>
          <a:xfrm>
            <a:off x="159296" y="5087681"/>
            <a:ext cx="3200400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65 secondes pour déplacer 1ml de liquide</a:t>
            </a:r>
          </a:p>
        </p:txBody>
      </p:sp>
      <p:sp>
        <p:nvSpPr>
          <p:cNvPr id="5" name="Flèche : double flèche horizontale 11">
            <a:extLst>
              <a:ext uri="{FF2B5EF4-FFF2-40B4-BE49-F238E27FC236}">
                <a16:creationId xmlns:a16="http://schemas.microsoft.com/office/drawing/2014/main" id="{E57721C9-27DA-DD52-9A4A-BD3466C861A2}"/>
              </a:ext>
            </a:extLst>
          </p:cNvPr>
          <p:cNvSpPr/>
          <p:nvPr/>
        </p:nvSpPr>
        <p:spPr>
          <a:xfrm rot="5400000">
            <a:off x="1080982" y="3971191"/>
            <a:ext cx="1529080" cy="16277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C396AFBB-1125-3DB1-3DCD-36C93E6F9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165088-6FDD-D81D-3AE2-908E63DDD2C7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  <p:sp>
        <p:nvSpPr>
          <p:cNvPr id="18" name="Étoile : 5 branches 17">
            <a:extLst>
              <a:ext uri="{FF2B5EF4-FFF2-40B4-BE49-F238E27FC236}">
                <a16:creationId xmlns:a16="http://schemas.microsoft.com/office/drawing/2014/main" id="{76BD6B4D-91AE-4E86-9502-CD944A493D91}"/>
              </a:ext>
            </a:extLst>
          </p:cNvPr>
          <p:cNvSpPr/>
          <p:nvPr/>
        </p:nvSpPr>
        <p:spPr>
          <a:xfrm>
            <a:off x="5490587" y="2661787"/>
            <a:ext cx="2823670" cy="1784645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ED7D31">
              <a:lumMod val="75000"/>
            </a:srgbClr>
          </a:solidFill>
          <a:ln w="5715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476BC7C-B036-4F6A-8ED3-E94C3CE6B927}"/>
              </a:ext>
            </a:extLst>
          </p:cNvPr>
          <p:cNvSpPr/>
          <p:nvPr/>
        </p:nvSpPr>
        <p:spPr>
          <a:xfrm>
            <a:off x="5617395" y="1388985"/>
            <a:ext cx="2570053" cy="1022583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 du renouvellement journalier 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CBEB925-CC7C-42D0-B84C-E0C126D1B64A}"/>
              </a:ext>
            </a:extLst>
          </p:cNvPr>
          <p:cNvSpPr/>
          <p:nvPr/>
        </p:nvSpPr>
        <p:spPr>
          <a:xfrm rot="202735">
            <a:off x="8555318" y="2777075"/>
            <a:ext cx="2545545" cy="112875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 du début et fréquences de déclenchement</a:t>
            </a:r>
          </a:p>
        </p:txBody>
      </p:sp>
    </p:spTree>
    <p:extLst>
      <p:ext uri="{BB962C8B-B14F-4D97-AF65-F5344CB8AC3E}">
        <p14:creationId xmlns:p14="http://schemas.microsoft.com/office/powerpoint/2010/main" val="399247070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1FE06-CE8A-570C-D8B6-35170D2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83E070-53B3-D34F-F3D4-A2DAAD72213F}"/>
              </a:ext>
            </a:extLst>
          </p:cNvPr>
          <p:cNvSpPr/>
          <p:nvPr/>
        </p:nvSpPr>
        <p:spPr>
          <a:xfrm>
            <a:off x="7139803" y="3347245"/>
            <a:ext cx="4540918" cy="1545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5E40DF-6071-45D2-7CD0-6A331F490312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C2AE088-2708-3C8E-DDEC-A9280A8C4E94}"/>
              </a:ext>
            </a:extLst>
          </p:cNvPr>
          <p:cNvSpPr txBox="1"/>
          <p:nvPr/>
        </p:nvSpPr>
        <p:spPr>
          <a:xfrm>
            <a:off x="245322" y="2648141"/>
            <a:ext cx="3200400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Débit moyen de 928 µl/min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44DD731-A690-444F-024C-4BA3FC31CC6D}"/>
              </a:ext>
            </a:extLst>
          </p:cNvPr>
          <p:cNvSpPr txBox="1"/>
          <p:nvPr/>
        </p:nvSpPr>
        <p:spPr>
          <a:xfrm>
            <a:off x="159296" y="5087681"/>
            <a:ext cx="3200400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65 secondes pour déplacer 1ml de liquide</a:t>
            </a:r>
          </a:p>
        </p:txBody>
      </p:sp>
      <p:sp>
        <p:nvSpPr>
          <p:cNvPr id="5" name="Flèche : double flèche horizontale 11">
            <a:extLst>
              <a:ext uri="{FF2B5EF4-FFF2-40B4-BE49-F238E27FC236}">
                <a16:creationId xmlns:a16="http://schemas.microsoft.com/office/drawing/2014/main" id="{E57721C9-27DA-DD52-9A4A-BD3466C861A2}"/>
              </a:ext>
            </a:extLst>
          </p:cNvPr>
          <p:cNvSpPr/>
          <p:nvPr/>
        </p:nvSpPr>
        <p:spPr>
          <a:xfrm rot="5400000">
            <a:off x="1080982" y="3971191"/>
            <a:ext cx="1529080" cy="16277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C396AFBB-1125-3DB1-3DCD-36C93E6F9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165088-6FDD-D81D-3AE2-908E63DDD2C7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  <p:sp>
        <p:nvSpPr>
          <p:cNvPr id="18" name="Étoile : 5 branches 17">
            <a:extLst>
              <a:ext uri="{FF2B5EF4-FFF2-40B4-BE49-F238E27FC236}">
                <a16:creationId xmlns:a16="http://schemas.microsoft.com/office/drawing/2014/main" id="{76BD6B4D-91AE-4E86-9502-CD944A493D91}"/>
              </a:ext>
            </a:extLst>
          </p:cNvPr>
          <p:cNvSpPr/>
          <p:nvPr/>
        </p:nvSpPr>
        <p:spPr>
          <a:xfrm>
            <a:off x="5490587" y="2661787"/>
            <a:ext cx="2823670" cy="1784645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ED7D31">
              <a:lumMod val="75000"/>
            </a:srgbClr>
          </a:solidFill>
          <a:ln w="5715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DB5451E-E38F-4155-8B41-277B216C7DCC}"/>
              </a:ext>
            </a:extLst>
          </p:cNvPr>
          <p:cNvSpPr/>
          <p:nvPr/>
        </p:nvSpPr>
        <p:spPr>
          <a:xfrm>
            <a:off x="3349499" y="2948305"/>
            <a:ext cx="1950823" cy="605804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 tests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476BC7C-B036-4F6A-8ED3-E94C3CE6B927}"/>
              </a:ext>
            </a:extLst>
          </p:cNvPr>
          <p:cNvSpPr/>
          <p:nvPr/>
        </p:nvSpPr>
        <p:spPr>
          <a:xfrm>
            <a:off x="5617395" y="1388985"/>
            <a:ext cx="2570053" cy="1022583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 du renouvellement journalier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FE3D177-0CD0-44B9-91FB-C220A8490608}"/>
              </a:ext>
            </a:extLst>
          </p:cNvPr>
          <p:cNvSpPr/>
          <p:nvPr/>
        </p:nvSpPr>
        <p:spPr>
          <a:xfrm rot="1030272">
            <a:off x="7854541" y="4529869"/>
            <a:ext cx="2228589" cy="948445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Renouvellement manuel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CBEB925-CC7C-42D0-B84C-E0C126D1B64A}"/>
              </a:ext>
            </a:extLst>
          </p:cNvPr>
          <p:cNvSpPr/>
          <p:nvPr/>
        </p:nvSpPr>
        <p:spPr>
          <a:xfrm rot="202735">
            <a:off x="8555318" y="2777075"/>
            <a:ext cx="2545545" cy="112875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 du début et fréquences de déclenchement</a:t>
            </a:r>
          </a:p>
        </p:txBody>
      </p:sp>
    </p:spTree>
    <p:extLst>
      <p:ext uri="{BB962C8B-B14F-4D97-AF65-F5344CB8AC3E}">
        <p14:creationId xmlns:p14="http://schemas.microsoft.com/office/powerpoint/2010/main" val="57673103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1FE06-CE8A-570C-D8B6-35170D2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83E070-53B3-D34F-F3D4-A2DAAD72213F}"/>
              </a:ext>
            </a:extLst>
          </p:cNvPr>
          <p:cNvSpPr/>
          <p:nvPr/>
        </p:nvSpPr>
        <p:spPr>
          <a:xfrm>
            <a:off x="7139803" y="3347245"/>
            <a:ext cx="4540918" cy="1545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5E40DF-6071-45D2-7CD0-6A331F490312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C2AE088-2708-3C8E-DDEC-A9280A8C4E94}"/>
              </a:ext>
            </a:extLst>
          </p:cNvPr>
          <p:cNvSpPr txBox="1"/>
          <p:nvPr/>
        </p:nvSpPr>
        <p:spPr>
          <a:xfrm>
            <a:off x="245322" y="2648141"/>
            <a:ext cx="3200400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Débit moyen de 928 µl/min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44DD731-A690-444F-024C-4BA3FC31CC6D}"/>
              </a:ext>
            </a:extLst>
          </p:cNvPr>
          <p:cNvSpPr txBox="1"/>
          <p:nvPr/>
        </p:nvSpPr>
        <p:spPr>
          <a:xfrm>
            <a:off x="159296" y="5087681"/>
            <a:ext cx="3200400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65 secondes pour déplacer 1ml de liquide</a:t>
            </a:r>
          </a:p>
        </p:txBody>
      </p:sp>
      <p:sp>
        <p:nvSpPr>
          <p:cNvPr id="5" name="Flèche : double flèche horizontale 11">
            <a:extLst>
              <a:ext uri="{FF2B5EF4-FFF2-40B4-BE49-F238E27FC236}">
                <a16:creationId xmlns:a16="http://schemas.microsoft.com/office/drawing/2014/main" id="{E57721C9-27DA-DD52-9A4A-BD3466C861A2}"/>
              </a:ext>
            </a:extLst>
          </p:cNvPr>
          <p:cNvSpPr/>
          <p:nvPr/>
        </p:nvSpPr>
        <p:spPr>
          <a:xfrm rot="5400000">
            <a:off x="1080982" y="3971191"/>
            <a:ext cx="1529080" cy="16277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C396AFBB-1125-3DB1-3DCD-36C93E6F9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165088-6FDD-D81D-3AE2-908E63DDD2C7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  <p:sp>
        <p:nvSpPr>
          <p:cNvPr id="18" name="Étoile : 5 branches 17">
            <a:extLst>
              <a:ext uri="{FF2B5EF4-FFF2-40B4-BE49-F238E27FC236}">
                <a16:creationId xmlns:a16="http://schemas.microsoft.com/office/drawing/2014/main" id="{76BD6B4D-91AE-4E86-9502-CD944A493D91}"/>
              </a:ext>
            </a:extLst>
          </p:cNvPr>
          <p:cNvSpPr/>
          <p:nvPr/>
        </p:nvSpPr>
        <p:spPr>
          <a:xfrm>
            <a:off x="5490587" y="2661787"/>
            <a:ext cx="2823670" cy="1784645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ED7D31">
              <a:lumMod val="75000"/>
            </a:srgbClr>
          </a:solidFill>
          <a:ln w="5715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DB5451E-E38F-4155-8B41-277B216C7DCC}"/>
              </a:ext>
            </a:extLst>
          </p:cNvPr>
          <p:cNvSpPr/>
          <p:nvPr/>
        </p:nvSpPr>
        <p:spPr>
          <a:xfrm>
            <a:off x="3349499" y="2948305"/>
            <a:ext cx="1950823" cy="605804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 tests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476BC7C-B036-4F6A-8ED3-E94C3CE6B927}"/>
              </a:ext>
            </a:extLst>
          </p:cNvPr>
          <p:cNvSpPr/>
          <p:nvPr/>
        </p:nvSpPr>
        <p:spPr>
          <a:xfrm>
            <a:off x="5617395" y="1388985"/>
            <a:ext cx="2570053" cy="1022583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 du renouvellement journalier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FE3D177-0CD0-44B9-91FB-C220A8490608}"/>
              </a:ext>
            </a:extLst>
          </p:cNvPr>
          <p:cNvSpPr/>
          <p:nvPr/>
        </p:nvSpPr>
        <p:spPr>
          <a:xfrm rot="1030272">
            <a:off x="7854541" y="4529869"/>
            <a:ext cx="2228589" cy="948445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Renouvellement manuel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F3DA634-C63C-4EEF-A731-488DFF1DD8C8}"/>
              </a:ext>
            </a:extLst>
          </p:cNvPr>
          <p:cNvSpPr/>
          <p:nvPr/>
        </p:nvSpPr>
        <p:spPr>
          <a:xfrm rot="20714760">
            <a:off x="3367571" y="4572022"/>
            <a:ext cx="2604307" cy="94705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Affichage des paramètres de configuration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CBEB925-CC7C-42D0-B84C-E0C126D1B64A}"/>
              </a:ext>
            </a:extLst>
          </p:cNvPr>
          <p:cNvSpPr/>
          <p:nvPr/>
        </p:nvSpPr>
        <p:spPr>
          <a:xfrm rot="202735">
            <a:off x="8555318" y="2777075"/>
            <a:ext cx="2545545" cy="112875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 du début et fréquences de déclenchement</a:t>
            </a:r>
          </a:p>
        </p:txBody>
      </p:sp>
    </p:spTree>
    <p:extLst>
      <p:ext uri="{BB962C8B-B14F-4D97-AF65-F5344CB8AC3E}">
        <p14:creationId xmlns:p14="http://schemas.microsoft.com/office/powerpoint/2010/main" val="24340661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7BA50-90AF-44A5-76DC-A50222B5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30622"/>
            <a:ext cx="10972800" cy="490066"/>
          </a:xfrm>
        </p:spPr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1</a:t>
            </a:r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F08F255F-AFB5-B641-57BD-8D064A8CE0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378EC8-A6E6-1946-BDE4-3A59454BD4B0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  <p:pic>
        <p:nvPicPr>
          <p:cNvPr id="5" name="WhatsApp Video 2024-06-24 at 10.28.10">
            <a:hlinkClick r:id="" action="ppaction://media"/>
            <a:extLst>
              <a:ext uri="{FF2B5EF4-FFF2-40B4-BE49-F238E27FC236}">
                <a16:creationId xmlns:a16="http://schemas.microsoft.com/office/drawing/2014/main" id="{AF56AD6D-B5CC-4022-8ED3-D52873D70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472" y="738625"/>
            <a:ext cx="9289032" cy="525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28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7BA50-90AF-44A5-76DC-A50222B5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30622"/>
            <a:ext cx="10972800" cy="490066"/>
          </a:xfrm>
        </p:spPr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Exposition </a:t>
            </a:r>
            <a:r>
              <a:rPr lang="fr-FR" dirty="0" err="1"/>
              <a:t>Meet&amp;Fabrik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418CE1-D6EF-D798-9889-E04B82506310}"/>
              </a:ext>
            </a:extLst>
          </p:cNvPr>
          <p:cNvSpPr/>
          <p:nvPr/>
        </p:nvSpPr>
        <p:spPr>
          <a:xfrm>
            <a:off x="882783" y="1415660"/>
            <a:ext cx="3648405" cy="2728574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000" b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7483714-AD03-329E-307E-487A681A96BB}"/>
              </a:ext>
            </a:extLst>
          </p:cNvPr>
          <p:cNvGrpSpPr/>
          <p:nvPr/>
        </p:nvGrpSpPr>
        <p:grpSpPr>
          <a:xfrm>
            <a:off x="802467" y="4709136"/>
            <a:ext cx="3809035" cy="1339690"/>
            <a:chOff x="-262968" y="2343166"/>
            <a:chExt cx="3809035" cy="1339690"/>
          </a:xfrm>
        </p:grpSpPr>
        <p:sp>
          <p:nvSpPr>
            <p:cNvPr id="5" name="Bulle rectangulaire 4">
              <a:extLst>
                <a:ext uri="{FF2B5EF4-FFF2-40B4-BE49-F238E27FC236}">
                  <a16:creationId xmlns:a16="http://schemas.microsoft.com/office/drawing/2014/main" id="{D901767D-0794-92EB-7F4D-0AF2D0AEA896}"/>
                </a:ext>
              </a:extLst>
            </p:cNvPr>
            <p:cNvSpPr/>
            <p:nvPr/>
          </p:nvSpPr>
          <p:spPr>
            <a:xfrm>
              <a:off x="-262968" y="2343166"/>
              <a:ext cx="3809035" cy="1212973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 sz="2000">
                <a:solidFill>
                  <a:srgbClr val="1D2E75"/>
                </a:solidFill>
              </a:endParaRPr>
            </a:p>
          </p:txBody>
        </p:sp>
        <p:sp>
          <p:nvSpPr>
            <p:cNvPr id="7" name="Bulle rectangulaire 5">
              <a:extLst>
                <a:ext uri="{FF2B5EF4-FFF2-40B4-BE49-F238E27FC236}">
                  <a16:creationId xmlns:a16="http://schemas.microsoft.com/office/drawing/2014/main" id="{255EC7B3-2B8D-1965-02E0-CE379EF77E5E}"/>
                </a:ext>
              </a:extLst>
            </p:cNvPr>
            <p:cNvSpPr txBox="1"/>
            <p:nvPr/>
          </p:nvSpPr>
          <p:spPr>
            <a:xfrm>
              <a:off x="-100229" y="2469883"/>
              <a:ext cx="3547354" cy="1212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kern="1200" dirty="0">
                  <a:solidFill>
                    <a:srgbClr val="1D2E75"/>
                  </a:solidFill>
                </a:rPr>
                <a:t>Exposition du CELLFLOW au Meet and Fabrik 2024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kern="1200" dirty="0">
                  <a:solidFill>
                    <a:srgbClr val="1D2E75"/>
                  </a:solidFill>
                </a:rPr>
                <a:t>28 et 29 Juin</a:t>
              </a:r>
            </a:p>
          </p:txBody>
        </p:sp>
      </p:grpSp>
      <p:pic>
        <p:nvPicPr>
          <p:cNvPr id="9" name="Image 8" descr="Une image contenant habits, personne, chaussures, jeans&#10;&#10;Description générée automatiquement">
            <a:extLst>
              <a:ext uri="{FF2B5EF4-FFF2-40B4-BE49-F238E27FC236}">
                <a16:creationId xmlns:a16="http://schemas.microsoft.com/office/drawing/2014/main" id="{A7D0F87D-8AB1-0443-292C-1BDDAC4B2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771900"/>
            <a:ext cx="2090959" cy="2787945"/>
          </a:xfrm>
          <a:prstGeom prst="rect">
            <a:avLst/>
          </a:prstGeom>
        </p:spPr>
      </p:pic>
      <p:pic>
        <p:nvPicPr>
          <p:cNvPr id="11" name="Image 10" descr="Une image contenant habits, chaussures, personne, fille&#10;&#10;Description générée automatiquement">
            <a:extLst>
              <a:ext uri="{FF2B5EF4-FFF2-40B4-BE49-F238E27FC236}">
                <a16:creationId xmlns:a16="http://schemas.microsoft.com/office/drawing/2014/main" id="{7C5D6BDE-3732-9D3B-D032-2E7E85C9D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01" y="1043326"/>
            <a:ext cx="2749357" cy="3665810"/>
          </a:xfrm>
          <a:prstGeom prst="rect">
            <a:avLst/>
          </a:prstGeom>
        </p:spPr>
      </p:pic>
      <p:pic>
        <p:nvPicPr>
          <p:cNvPr id="14" name="Image 13" descr="Une image contenant texte, intérieur, mur, tableau blanc&#10;&#10;Description générée automatiquement">
            <a:extLst>
              <a:ext uri="{FF2B5EF4-FFF2-40B4-BE49-F238E27FC236}">
                <a16:creationId xmlns:a16="http://schemas.microsoft.com/office/drawing/2014/main" id="{491FEC94-E0B1-2A57-68AB-D94954CF1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1509648"/>
            <a:ext cx="2049875" cy="2733166"/>
          </a:xfrm>
          <a:prstGeom prst="rect">
            <a:avLst/>
          </a:prstGeom>
        </p:spPr>
      </p:pic>
      <p:pic>
        <p:nvPicPr>
          <p:cNvPr id="6" name="Image 5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1384424B-8F1F-02EB-EC50-71FEAEAAD9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DE7EAC5-37F5-E95D-975E-A27A187741C9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7790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7BA50-90AF-44A5-76DC-A50222B5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30622"/>
            <a:ext cx="10972800" cy="490066"/>
          </a:xfrm>
        </p:spPr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2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1BAA0B94-8F94-78F9-AB71-71E785E55F42}"/>
              </a:ext>
            </a:extLst>
          </p:cNvPr>
          <p:cNvSpPr txBox="1">
            <a:spLocks/>
          </p:cNvSpPr>
          <p:nvPr/>
        </p:nvSpPr>
        <p:spPr>
          <a:xfrm>
            <a:off x="431371" y="836712"/>
            <a:ext cx="1097280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rgbClr val="E7542B"/>
              </a:buClr>
              <a:buNone/>
              <a:defRPr sz="2400">
                <a:solidFill>
                  <a:srgbClr val="003060"/>
                </a:solidFill>
                <a:latin typeface="Roboto Regular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fr-FR" dirty="0"/>
              <a:t>Amélioration du dispositif </a:t>
            </a:r>
            <a:r>
              <a:rPr lang="fr-FR" dirty="0" err="1"/>
              <a:t>CellFlow</a:t>
            </a:r>
            <a:endParaRPr lang="fr-FR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Interface homme/machine : écran tactile et </a:t>
            </a:r>
            <a:r>
              <a:rPr lang="fr-FR" sz="2000" dirty="0" err="1"/>
              <a:t>LEDs</a:t>
            </a:r>
            <a:endParaRPr lang="fr-FR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Nouveaux capteurs et périphérique : capteur humidité, module RTC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 boitier </a:t>
            </a:r>
            <a:r>
              <a:rPr lang="fr-FR" sz="2000" dirty="0">
                <a:sym typeface="Wingdings" pitchFamily="2" charset="2"/>
              </a:rPr>
              <a:t> comptabilité du système avec l’incubateur : 100% humidité et 37°C</a:t>
            </a:r>
            <a:endParaRPr lang="fr-FR" sz="20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F31DD01B-B939-3A25-D55F-39E0AE646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2005D7-57AB-9512-F525-3C7BC0B367EF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F2D815F6-C6A4-4594-A2C2-FCD40386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29" y="3292769"/>
            <a:ext cx="2790629" cy="21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3402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7BA50-90AF-44A5-76DC-A50222B5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30622"/>
            <a:ext cx="10972800" cy="490066"/>
          </a:xfrm>
        </p:spPr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2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1BAA0B94-8F94-78F9-AB71-71E785E55F42}"/>
              </a:ext>
            </a:extLst>
          </p:cNvPr>
          <p:cNvSpPr txBox="1">
            <a:spLocks/>
          </p:cNvSpPr>
          <p:nvPr/>
        </p:nvSpPr>
        <p:spPr>
          <a:xfrm>
            <a:off x="431371" y="836712"/>
            <a:ext cx="1097280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rgbClr val="E7542B"/>
              </a:buClr>
              <a:buNone/>
              <a:defRPr sz="2400">
                <a:solidFill>
                  <a:srgbClr val="003060"/>
                </a:solidFill>
                <a:latin typeface="Roboto Regular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fr-FR" dirty="0"/>
              <a:t>Amélioration du dispositif </a:t>
            </a:r>
            <a:r>
              <a:rPr lang="fr-FR" dirty="0" err="1"/>
              <a:t>CellFlow</a:t>
            </a:r>
            <a:endParaRPr lang="fr-FR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Interface homme/machine : écran tactile et </a:t>
            </a:r>
            <a:r>
              <a:rPr lang="fr-FR" sz="2000" dirty="0" err="1"/>
              <a:t>LEDs</a:t>
            </a:r>
            <a:endParaRPr lang="fr-FR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Nouveaux capteurs et périphérique : capteur humidité, module RTC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 boitier </a:t>
            </a:r>
            <a:r>
              <a:rPr lang="fr-FR" sz="2000" dirty="0">
                <a:sym typeface="Wingdings" pitchFamily="2" charset="2"/>
              </a:rPr>
              <a:t> comptabilité du système avec l’incubateur : 100% humidité et 37°C</a:t>
            </a:r>
            <a:endParaRPr lang="fr-FR" sz="20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F31DD01B-B939-3A25-D55F-39E0AE646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2005D7-57AB-9512-F525-3C7BC0B367EF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48FC64-C92E-4512-A420-9E1E76847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29" y="3292769"/>
            <a:ext cx="2790629" cy="21641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BB1329-2F0A-4FD0-B76B-A6C4AD69E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359" y="3717032"/>
            <a:ext cx="2314898" cy="1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7845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7BA50-90AF-44A5-76DC-A50222B5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30622"/>
            <a:ext cx="10972800" cy="490066"/>
          </a:xfrm>
        </p:spPr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2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1BAA0B94-8F94-78F9-AB71-71E785E55F42}"/>
              </a:ext>
            </a:extLst>
          </p:cNvPr>
          <p:cNvSpPr txBox="1">
            <a:spLocks/>
          </p:cNvSpPr>
          <p:nvPr/>
        </p:nvSpPr>
        <p:spPr>
          <a:xfrm>
            <a:off x="431371" y="836712"/>
            <a:ext cx="1097280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rgbClr val="E7542B"/>
              </a:buClr>
              <a:buNone/>
              <a:defRPr sz="2400">
                <a:solidFill>
                  <a:srgbClr val="003060"/>
                </a:solidFill>
                <a:latin typeface="Roboto Regular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fr-FR" dirty="0"/>
              <a:t>Amélioration du dispositif </a:t>
            </a:r>
            <a:r>
              <a:rPr lang="fr-FR" dirty="0" err="1"/>
              <a:t>CellFlow</a:t>
            </a:r>
            <a:endParaRPr lang="fr-FR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Interface homme/machine : écran tactile et </a:t>
            </a:r>
            <a:r>
              <a:rPr lang="fr-FR" sz="2000" dirty="0" err="1"/>
              <a:t>LEDs</a:t>
            </a:r>
            <a:endParaRPr lang="fr-FR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Nouveaux capteurs et périphérique : capteur humidité, module RTC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 boitier </a:t>
            </a:r>
            <a:r>
              <a:rPr lang="fr-FR" sz="2000" dirty="0">
                <a:sym typeface="Wingdings" pitchFamily="2" charset="2"/>
              </a:rPr>
              <a:t> comptabilité du système avec l’incubateur : 100% humidité et 37°C</a:t>
            </a:r>
            <a:endParaRPr lang="fr-FR" sz="20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F31DD01B-B939-3A25-D55F-39E0AE646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2005D7-57AB-9512-F525-3C7BC0B367EF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48FC64-C92E-4512-A420-9E1E76847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29" y="3292769"/>
            <a:ext cx="2790629" cy="21641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BB1329-2F0A-4FD0-B76B-A6C4AD69E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359" y="3717032"/>
            <a:ext cx="2314898" cy="19814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0FBE3F-297C-44A8-B150-4100D04BF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168" y="2693453"/>
            <a:ext cx="2295845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211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17E0FC-9E78-CE9B-7008-1B6835B9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Groupe </a:t>
            </a:r>
            <a:r>
              <a:rPr lang="fr-FR" dirty="0" err="1"/>
              <a:t>Lab</a:t>
            </a:r>
            <a:r>
              <a:rPr lang="fr-FR" dirty="0"/>
              <a:t> On Chip et Instrumentation</a:t>
            </a:r>
          </a:p>
        </p:txBody>
      </p:sp>
      <p:sp>
        <p:nvSpPr>
          <p:cNvPr id="23" name="Espace réservé du contenu 1">
            <a:extLst>
              <a:ext uri="{FF2B5EF4-FFF2-40B4-BE49-F238E27FC236}">
                <a16:creationId xmlns:a16="http://schemas.microsoft.com/office/drawing/2014/main" id="{F74C7674-0E80-E75F-5B1D-B6FF33C0912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395339" y="3555110"/>
            <a:ext cx="9093149" cy="2665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altLang="fr-FR" sz="2400" b="1" dirty="0">
                <a:ea typeface="ＭＳ Ｐゴシック" charset="-128"/>
              </a:rPr>
              <a:t>Avantages: </a:t>
            </a:r>
            <a:endParaRPr lang="fr-FR" altLang="fr-FR" sz="2000" b="1" dirty="0">
              <a:ea typeface="ＭＳ Ｐゴシック" charset="-128"/>
            </a:endParaRPr>
          </a:p>
          <a:p>
            <a:pPr lvl="1" eaLnBrk="1" hangingPunct="1">
              <a:buFont typeface="Wingdings" charset="2"/>
              <a:buChar char="Ø"/>
            </a:pPr>
            <a:r>
              <a:rPr lang="fr-FR" altLang="fr-FR" sz="2000" dirty="0">
                <a:ea typeface="ＭＳ Ｐゴシック" charset="-128"/>
              </a:rPr>
              <a:t> Réduction des volumes des échantillons : </a:t>
            </a:r>
          </a:p>
          <a:p>
            <a:pPr marL="914400" lvl="2" indent="0">
              <a:buNone/>
            </a:pPr>
            <a:r>
              <a:rPr lang="fr-FR" altLang="fr-FR" sz="1800" dirty="0">
                <a:ea typeface="ＭＳ Ｐゴシック" charset="-128"/>
                <a:sym typeface="Wingdings"/>
              </a:rPr>
              <a:t></a:t>
            </a:r>
            <a:r>
              <a:rPr lang="fr-FR" altLang="fr-FR" sz="1800" dirty="0">
                <a:ea typeface="ＭＳ Ｐゴシック" charset="-128"/>
              </a:rPr>
              <a:t>Diminution des temps d ’analyses et de leurs coûts </a:t>
            </a:r>
          </a:p>
          <a:p>
            <a:pPr lvl="1" eaLnBrk="1" hangingPunct="1">
              <a:buFont typeface="Wingdings" charset="2"/>
              <a:buChar char="Ø"/>
            </a:pPr>
            <a:r>
              <a:rPr lang="fr-FR" altLang="fr-FR" sz="2000" dirty="0">
                <a:ea typeface="ＭＳ Ｐゴシック" charset="-128"/>
              </a:rPr>
              <a:t> Multifonctions, parallélisation</a:t>
            </a:r>
          </a:p>
          <a:p>
            <a:pPr lvl="1" eaLnBrk="1" hangingPunct="1">
              <a:buFont typeface="Wingdings" charset="2"/>
              <a:buChar char="Ø"/>
            </a:pPr>
            <a:r>
              <a:rPr lang="fr-FR" altLang="fr-FR" sz="2000" dirty="0">
                <a:ea typeface="ＭＳ Ｐゴシック" charset="-128"/>
              </a:rPr>
              <a:t> Portabilité, compacité du dispositif</a:t>
            </a:r>
          </a:p>
          <a:p>
            <a:pPr lvl="1" eaLnBrk="1" hangingPunct="1">
              <a:buFont typeface="Wingdings" charset="2"/>
              <a:buChar char="Ø"/>
            </a:pPr>
            <a:r>
              <a:rPr lang="fr-FR" altLang="fr-FR" sz="2000" dirty="0">
                <a:ea typeface="ＭＳ Ｐゴシック" charset="-128"/>
              </a:rPr>
              <a:t> Usage unique</a:t>
            </a:r>
          </a:p>
          <a:p>
            <a:pPr lvl="1" eaLnBrk="1" hangingPunct="1">
              <a:buFont typeface="Wingdings" charset="2"/>
              <a:buChar char="Ø"/>
            </a:pPr>
            <a:r>
              <a:rPr lang="fr-FR" altLang="fr-FR" sz="2000" dirty="0">
                <a:ea typeface="ＭＳ Ｐゴシック" charset="-128"/>
              </a:rPr>
              <a:t> Manipulation et caractérisation </a:t>
            </a:r>
            <a:r>
              <a:rPr lang="fr-FR" altLang="fr-FR" dirty="0">
                <a:ea typeface="ＭＳ Ｐゴシック" charset="-128"/>
              </a:rPr>
              <a:t>de</a:t>
            </a:r>
            <a:r>
              <a:rPr lang="fr-FR" altLang="fr-FR" sz="2000" dirty="0">
                <a:ea typeface="ＭＳ Ｐゴシック" charset="-128"/>
              </a:rPr>
              <a:t> micro ou nano-objets</a:t>
            </a:r>
          </a:p>
          <a:p>
            <a:pPr lvl="1">
              <a:buFontTx/>
              <a:buNone/>
            </a:pPr>
            <a:endParaRPr lang="fr-FR" altLang="fr-FR" dirty="0">
              <a:ea typeface="ＭＳ Ｐゴシック" charset="-128"/>
            </a:endParaRPr>
          </a:p>
        </p:txBody>
      </p:sp>
      <p:sp>
        <p:nvSpPr>
          <p:cNvPr id="24" name="ZoneTexte 4">
            <a:extLst>
              <a:ext uri="{FF2B5EF4-FFF2-40B4-BE49-F238E27FC236}">
                <a16:creationId xmlns:a16="http://schemas.microsoft.com/office/drawing/2014/main" id="{2671FA90-8D5B-A945-D410-1615BA3C1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739" y="3008798"/>
            <a:ext cx="4071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fr-FR" altLang="fr-FR" dirty="0">
                <a:solidFill>
                  <a:schemeClr val="tx2"/>
                </a:solidFill>
                <a:ea typeface="Arial" charset="0"/>
                <a:cs typeface="Arial" charset="0"/>
              </a:rPr>
              <a:t>Laboratoire d’analyses</a:t>
            </a:r>
          </a:p>
        </p:txBody>
      </p:sp>
      <p:sp>
        <p:nvSpPr>
          <p:cNvPr id="25" name="ZoneTexte 5">
            <a:extLst>
              <a:ext uri="{FF2B5EF4-FFF2-40B4-BE49-F238E27FC236}">
                <a16:creationId xmlns:a16="http://schemas.microsoft.com/office/drawing/2014/main" id="{89D2F91B-22FA-BC2C-443C-162C46335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546" y="3235939"/>
            <a:ext cx="3000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fr-FR" altLang="fr-FR" dirty="0">
                <a:solidFill>
                  <a:schemeClr val="tx2"/>
                </a:solidFill>
                <a:ea typeface="Arial" charset="0"/>
                <a:cs typeface="Arial" charset="0"/>
              </a:rPr>
              <a:t>Laboratoire sur puce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07C65101-43F4-CE56-49EF-CEBD5D3C5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50" y="1130840"/>
            <a:ext cx="2879725" cy="1803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èche droite 31">
            <a:extLst>
              <a:ext uri="{FF2B5EF4-FFF2-40B4-BE49-F238E27FC236}">
                <a16:creationId xmlns:a16="http://schemas.microsoft.com/office/drawing/2014/main" id="{E5253A5F-BA10-96FE-E20F-50471EC53F49}"/>
              </a:ext>
            </a:extLst>
          </p:cNvPr>
          <p:cNvSpPr/>
          <p:nvPr/>
        </p:nvSpPr>
        <p:spPr>
          <a:xfrm>
            <a:off x="5134000" y="2225675"/>
            <a:ext cx="714375" cy="434975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8CCC402E-753D-FDB2-84F5-46BC2CCB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25" y="1124744"/>
            <a:ext cx="223202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11">
            <a:extLst>
              <a:ext uri="{FF2B5EF4-FFF2-40B4-BE49-F238E27FC236}">
                <a16:creationId xmlns:a16="http://schemas.microsoft.com/office/drawing/2014/main" id="{D2D7AED9-4607-6171-7205-2D77F3B7A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7085" y="3127989"/>
            <a:ext cx="6048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800">
                <a:latin typeface="Times New Roman" charset="0"/>
              </a:rPr>
              <a:t>(Stanford)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ABA40A-B28A-35BA-AE69-E82C2FE34964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F7C0F920-F8AD-6D49-61F1-457A1DD78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EFB7544-EC67-499B-39F8-E7A70D3DA559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18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709E849-EED3-4AAD-9FAB-82CBE622B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2276872"/>
            <a:ext cx="8568952" cy="42751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07BA50-90AF-44A5-76DC-A50222B5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30622"/>
            <a:ext cx="10972800" cy="490066"/>
          </a:xfrm>
        </p:spPr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2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1BAA0B94-8F94-78F9-AB71-71E785E55F42}"/>
              </a:ext>
            </a:extLst>
          </p:cNvPr>
          <p:cNvSpPr txBox="1">
            <a:spLocks/>
          </p:cNvSpPr>
          <p:nvPr/>
        </p:nvSpPr>
        <p:spPr>
          <a:xfrm>
            <a:off x="431371" y="836712"/>
            <a:ext cx="1097280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rgbClr val="E7542B"/>
              </a:buClr>
              <a:buNone/>
              <a:defRPr sz="2400">
                <a:solidFill>
                  <a:srgbClr val="003060"/>
                </a:solidFill>
                <a:latin typeface="Roboto Regular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fr-FR" dirty="0"/>
              <a:t>Amélioration du dispositif </a:t>
            </a:r>
            <a:r>
              <a:rPr lang="fr-FR" dirty="0" err="1"/>
              <a:t>CellFlow</a:t>
            </a:r>
            <a:endParaRPr lang="fr-FR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Interface homme/machine : écran tactile et </a:t>
            </a:r>
            <a:r>
              <a:rPr lang="fr-FR" sz="2000" dirty="0" err="1"/>
              <a:t>LEDs</a:t>
            </a:r>
            <a:endParaRPr lang="fr-FR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Nouveaux capteurs et périphérique : capteur humidité, module RTC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 boitier </a:t>
            </a:r>
            <a:r>
              <a:rPr lang="fr-FR" sz="2000" dirty="0">
                <a:sym typeface="Wingdings" pitchFamily="2" charset="2"/>
              </a:rPr>
              <a:t> comptabilité du système avec l’incubateur : 100% humidité et 37°C</a:t>
            </a:r>
            <a:endParaRPr lang="fr-FR" sz="20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F31DD01B-B939-3A25-D55F-39E0AE646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2005D7-57AB-9512-F525-3C7BC0B367EF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5937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7BA50-90AF-44A5-76DC-A50222B5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30622"/>
            <a:ext cx="10972800" cy="490066"/>
          </a:xfrm>
        </p:spPr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2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1BAA0B94-8F94-78F9-AB71-71E785E55F42}"/>
              </a:ext>
            </a:extLst>
          </p:cNvPr>
          <p:cNvSpPr txBox="1">
            <a:spLocks/>
          </p:cNvSpPr>
          <p:nvPr/>
        </p:nvSpPr>
        <p:spPr>
          <a:xfrm>
            <a:off x="431371" y="836712"/>
            <a:ext cx="1097280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rgbClr val="E7542B"/>
              </a:buClr>
              <a:buNone/>
              <a:defRPr sz="2400">
                <a:solidFill>
                  <a:srgbClr val="003060"/>
                </a:solidFill>
                <a:latin typeface="Roboto Regular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fr-FR" dirty="0"/>
              <a:t>Amélioration du dispositif </a:t>
            </a:r>
            <a:r>
              <a:rPr lang="fr-FR" dirty="0" err="1"/>
              <a:t>CellFlow</a:t>
            </a:r>
            <a:endParaRPr lang="fr-FR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Interface homme/machine : écran tactile et </a:t>
            </a:r>
            <a:r>
              <a:rPr lang="fr-FR" sz="2000" dirty="0" err="1"/>
              <a:t>LEDs</a:t>
            </a:r>
            <a:endParaRPr lang="fr-FR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Nouveaux capteurs et périphérique : capteur humidité, module RTC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 boitier </a:t>
            </a:r>
            <a:r>
              <a:rPr lang="fr-FR" sz="2000" dirty="0">
                <a:sym typeface="Wingdings" pitchFamily="2" charset="2"/>
              </a:rPr>
              <a:t> comptabilité du système avec l’incubateur : 100% humidité et 37°C</a:t>
            </a:r>
            <a:endParaRPr lang="fr-FR" sz="20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5928F9E2-00EA-4BE0-BD88-68AF24D3F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1" y="3508793"/>
            <a:ext cx="4372168" cy="2638752"/>
          </a:xfrm>
          <a:prstGeom prst="rect">
            <a:avLst/>
          </a:prstGeom>
        </p:spPr>
      </p:pic>
      <p:sp>
        <p:nvSpPr>
          <p:cNvPr id="108" name="ZoneTexte 107">
            <a:extLst>
              <a:ext uri="{FF2B5EF4-FFF2-40B4-BE49-F238E27FC236}">
                <a16:creationId xmlns:a16="http://schemas.microsoft.com/office/drawing/2014/main" id="{99BA1899-2097-4788-A32D-7F692851B08A}"/>
              </a:ext>
            </a:extLst>
          </p:cNvPr>
          <p:cNvSpPr txBox="1"/>
          <p:nvPr/>
        </p:nvSpPr>
        <p:spPr>
          <a:xfrm>
            <a:off x="983432" y="5778854"/>
            <a:ext cx="1866215" cy="369332"/>
          </a:xfrm>
          <a:prstGeom prst="rect">
            <a:avLst/>
          </a:prstGeom>
          <a:noFill/>
          <a:ln w="19050">
            <a:solidFill>
              <a:srgbClr val="E7542B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VUE DE FACE</a:t>
            </a:r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608D9CD0-7F61-54B9-F798-0A2106348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17B48A7-9D3C-60FE-236A-0B27B0A0BD38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6119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7BA50-90AF-44A5-76DC-A50222B5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30622"/>
            <a:ext cx="10972800" cy="490066"/>
          </a:xfrm>
        </p:spPr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2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1BAA0B94-8F94-78F9-AB71-71E785E55F42}"/>
              </a:ext>
            </a:extLst>
          </p:cNvPr>
          <p:cNvSpPr txBox="1">
            <a:spLocks/>
          </p:cNvSpPr>
          <p:nvPr/>
        </p:nvSpPr>
        <p:spPr>
          <a:xfrm>
            <a:off x="431371" y="836712"/>
            <a:ext cx="1097280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rgbClr val="E7542B"/>
              </a:buClr>
              <a:buNone/>
              <a:defRPr sz="2400">
                <a:solidFill>
                  <a:srgbClr val="003060"/>
                </a:solidFill>
                <a:latin typeface="Roboto Regular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fr-FR" dirty="0"/>
              <a:t>Amélioration du dispositif </a:t>
            </a:r>
            <a:r>
              <a:rPr lang="fr-FR" dirty="0" err="1"/>
              <a:t>CellFlow</a:t>
            </a:r>
            <a:endParaRPr lang="fr-FR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Interface homme/machine : écran tactile et </a:t>
            </a:r>
            <a:r>
              <a:rPr lang="fr-FR" sz="2000" dirty="0" err="1"/>
              <a:t>LEDs</a:t>
            </a:r>
            <a:endParaRPr lang="fr-FR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Nouveaux capteurs et périphérique : capteur humidité, module RTC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 boitier </a:t>
            </a:r>
            <a:r>
              <a:rPr lang="fr-FR" sz="2000" dirty="0">
                <a:sym typeface="Wingdings" pitchFamily="2" charset="2"/>
              </a:rPr>
              <a:t> comptabilité du système avec l’incubateur : 100% humidité et 37°C</a:t>
            </a:r>
            <a:endParaRPr lang="fr-FR" sz="20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5928F9E2-00EA-4BE0-BD88-68AF24D3F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08793"/>
            <a:ext cx="4372168" cy="2638752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F068254A-083B-4AA1-9136-49F78D771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2728422"/>
            <a:ext cx="1766213" cy="3310540"/>
          </a:xfrm>
          <a:prstGeom prst="rect">
            <a:avLst/>
          </a:prstGeom>
        </p:spPr>
      </p:pic>
      <p:sp>
        <p:nvSpPr>
          <p:cNvPr id="108" name="ZoneTexte 107">
            <a:extLst>
              <a:ext uri="{FF2B5EF4-FFF2-40B4-BE49-F238E27FC236}">
                <a16:creationId xmlns:a16="http://schemas.microsoft.com/office/drawing/2014/main" id="{99BA1899-2097-4788-A32D-7F692851B08A}"/>
              </a:ext>
            </a:extLst>
          </p:cNvPr>
          <p:cNvSpPr txBox="1"/>
          <p:nvPr/>
        </p:nvSpPr>
        <p:spPr>
          <a:xfrm>
            <a:off x="983432" y="5778854"/>
            <a:ext cx="1866215" cy="369332"/>
          </a:xfrm>
          <a:prstGeom prst="rect">
            <a:avLst/>
          </a:prstGeom>
          <a:noFill/>
          <a:ln w="19050">
            <a:solidFill>
              <a:srgbClr val="E7542B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VUE DE FACE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AB8FEA45-72B6-4A84-AAAA-01253CB4417E}"/>
              </a:ext>
            </a:extLst>
          </p:cNvPr>
          <p:cNvSpPr txBox="1"/>
          <p:nvPr/>
        </p:nvSpPr>
        <p:spPr>
          <a:xfrm>
            <a:off x="3939527" y="6004947"/>
            <a:ext cx="2173363" cy="369332"/>
          </a:xfrm>
          <a:prstGeom prst="rect">
            <a:avLst/>
          </a:prstGeom>
          <a:noFill/>
          <a:ln w="19050">
            <a:solidFill>
              <a:srgbClr val="E7542B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VUE DE DESSUS</a:t>
            </a:r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608D9CD0-7F61-54B9-F798-0A21063481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17B48A7-9D3C-60FE-236A-0B27B0A0BD38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5333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7BA50-90AF-44A5-76DC-A50222B5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30622"/>
            <a:ext cx="10972800" cy="490066"/>
          </a:xfrm>
        </p:spPr>
        <p:txBody>
          <a:bodyPr/>
          <a:lstStyle/>
          <a:p>
            <a:r>
              <a:rPr lang="fr-FR" dirty="0" err="1"/>
              <a:t>CellFlow</a:t>
            </a:r>
            <a:r>
              <a:rPr lang="fr-FR" dirty="0"/>
              <a:t> – version 2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1BAA0B94-8F94-78F9-AB71-71E785E55F42}"/>
              </a:ext>
            </a:extLst>
          </p:cNvPr>
          <p:cNvSpPr txBox="1">
            <a:spLocks/>
          </p:cNvSpPr>
          <p:nvPr/>
        </p:nvSpPr>
        <p:spPr>
          <a:xfrm>
            <a:off x="431371" y="836712"/>
            <a:ext cx="1097280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rgbClr val="E7542B"/>
              </a:buClr>
              <a:buNone/>
              <a:defRPr sz="2400">
                <a:solidFill>
                  <a:srgbClr val="003060"/>
                </a:solidFill>
                <a:latin typeface="Roboto Regular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fr-FR" dirty="0"/>
              <a:t>Amélioration du dispositif </a:t>
            </a:r>
            <a:r>
              <a:rPr lang="fr-FR" dirty="0" err="1"/>
              <a:t>CellFlow</a:t>
            </a:r>
            <a:endParaRPr lang="fr-FR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Interface homme/machine : écran tactile et </a:t>
            </a:r>
            <a:r>
              <a:rPr lang="fr-FR" sz="2000" dirty="0" err="1"/>
              <a:t>LEDs</a:t>
            </a:r>
            <a:endParaRPr lang="fr-FR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Nouveaux capteurs et périphérique : capteur humidité, module RTC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Nouveau boitier </a:t>
            </a:r>
            <a:r>
              <a:rPr lang="fr-FR" sz="2000" dirty="0">
                <a:sym typeface="Wingdings" pitchFamily="2" charset="2"/>
              </a:rPr>
              <a:t> comptabilité du système avec l’incubateur : 100% humidité et 37°C</a:t>
            </a:r>
            <a:endParaRPr lang="fr-FR" sz="20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5928F9E2-00EA-4BE0-BD88-68AF24D3F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08793"/>
            <a:ext cx="4372168" cy="2638752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F068254A-083B-4AA1-9136-49F78D771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2728422"/>
            <a:ext cx="1766213" cy="3310540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A76B3BCD-F18D-4EFD-BC9B-AF7C9EB1C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05" y="2725200"/>
            <a:ext cx="4188186" cy="3422346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4E58B68C-C7E7-4852-917A-E9508DE16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5258" y="2849348"/>
            <a:ext cx="1394729" cy="3470086"/>
          </a:xfrm>
          <a:prstGeom prst="rect">
            <a:avLst/>
          </a:prstGeom>
        </p:spPr>
      </p:pic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203E41C3-6FFA-4AD0-BF88-12218C4CE3A5}"/>
              </a:ext>
            </a:extLst>
          </p:cNvPr>
          <p:cNvCxnSpPr/>
          <p:nvPr/>
        </p:nvCxnSpPr>
        <p:spPr>
          <a:xfrm>
            <a:off x="6274005" y="2725200"/>
            <a:ext cx="0" cy="3594234"/>
          </a:xfrm>
          <a:prstGeom prst="line">
            <a:avLst/>
          </a:prstGeom>
          <a:ln w="38100">
            <a:solidFill>
              <a:srgbClr val="E754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ZoneTexte 107">
            <a:extLst>
              <a:ext uri="{FF2B5EF4-FFF2-40B4-BE49-F238E27FC236}">
                <a16:creationId xmlns:a16="http://schemas.microsoft.com/office/drawing/2014/main" id="{99BA1899-2097-4788-A32D-7F692851B08A}"/>
              </a:ext>
            </a:extLst>
          </p:cNvPr>
          <p:cNvSpPr txBox="1"/>
          <p:nvPr/>
        </p:nvSpPr>
        <p:spPr>
          <a:xfrm>
            <a:off x="983432" y="5778854"/>
            <a:ext cx="1866215" cy="369332"/>
          </a:xfrm>
          <a:prstGeom prst="rect">
            <a:avLst/>
          </a:prstGeom>
          <a:noFill/>
          <a:ln w="19050">
            <a:solidFill>
              <a:srgbClr val="E7542B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VUE DE FACE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AB8FEA45-72B6-4A84-AAAA-01253CB4417E}"/>
              </a:ext>
            </a:extLst>
          </p:cNvPr>
          <p:cNvSpPr txBox="1"/>
          <p:nvPr/>
        </p:nvSpPr>
        <p:spPr>
          <a:xfrm>
            <a:off x="3939527" y="6004947"/>
            <a:ext cx="2173363" cy="369332"/>
          </a:xfrm>
          <a:prstGeom prst="rect">
            <a:avLst/>
          </a:prstGeom>
          <a:noFill/>
          <a:ln w="19050">
            <a:solidFill>
              <a:srgbClr val="E7542B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VUE DE DESSUS</a:t>
            </a:r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608D9CD0-7F61-54B9-F798-0A21063481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17B48A7-9D3C-60FE-236A-0B27B0A0BD38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4946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493CD6-7CDD-EFE9-8942-242C1B3DC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 et perspectives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74003DDD-7D62-F2FB-922D-46958EF3901F}"/>
              </a:ext>
            </a:extLst>
          </p:cNvPr>
          <p:cNvSpPr txBox="1">
            <a:spLocks/>
          </p:cNvSpPr>
          <p:nvPr/>
        </p:nvSpPr>
        <p:spPr>
          <a:xfrm>
            <a:off x="316732" y="836712"/>
            <a:ext cx="12404004" cy="645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eaLnBrk="1" hangingPunct="1">
              <a:spcBef>
                <a:spcPct val="20000"/>
              </a:spcBef>
              <a:buClr>
                <a:srgbClr val="E7542B"/>
              </a:buClr>
              <a:buNone/>
              <a:defRPr sz="2400">
                <a:solidFill>
                  <a:srgbClr val="003060"/>
                </a:solidFill>
                <a:latin typeface="Roboto Regular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/>
              <a:t>Développement d’un premier système </a:t>
            </a:r>
            <a:r>
              <a:rPr lang="fr-FR" sz="2000" dirty="0" err="1"/>
              <a:t>CellFlow</a:t>
            </a:r>
            <a:r>
              <a:rPr lang="fr-FR" sz="2000" dirty="0"/>
              <a:t> fonctionnel</a:t>
            </a:r>
          </a:p>
          <a:p>
            <a:endParaRPr lang="fr-FR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/>
              <a:t>Développement en cours d’une seconde version	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Compatible avec l’incubateur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Plus conviviale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Notice technique</a:t>
            </a:r>
          </a:p>
          <a:p>
            <a:endParaRPr lang="fr-FR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/>
              <a:t>Test de cultures cellulaires courant juillet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-FR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/>
              <a:t>Apport de ce stage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Découverte du monde de la recherche, équipements de pointe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Développement d’aptitudes analytiques et méthodiques pour la résolution de problèmes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Mise en œuvre de compétences du master et acquisition de nouvelles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Compétences en communication scientifique, travail d’équipe et présentations professionnelles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4" name="Image 3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B08CA3FD-06E4-83D1-B87D-3D5177A19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4CFF11-1F75-641A-3F62-266408243DEC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3163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17E0FC-9E78-CE9B-7008-1B6835B9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Groupe </a:t>
            </a:r>
            <a:r>
              <a:rPr lang="fr-FR" dirty="0" err="1"/>
              <a:t>Lab</a:t>
            </a:r>
            <a:r>
              <a:rPr lang="fr-FR" dirty="0"/>
              <a:t> On Chip et Instrumentation</a:t>
            </a:r>
          </a:p>
        </p:txBody>
      </p:sp>
      <p:pic>
        <p:nvPicPr>
          <p:cNvPr id="4" name="Picture 2" descr="C:\Users\pkleiman\hubiC\Pascal - Partage\HCERES\Site web groupe LOCI\Axe Technologies, caractérisation et Instrumentation\circuit potentiostat.png">
            <a:extLst>
              <a:ext uri="{FF2B5EF4-FFF2-40B4-BE49-F238E27FC236}">
                <a16:creationId xmlns:a16="http://schemas.microsoft.com/office/drawing/2014/main" id="{4158117F-5AA3-F54E-AC83-CDC569E7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127217"/>
            <a:ext cx="1798405" cy="10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33770C-D34D-6D39-3CB0-1A012DE5025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97" y="1021011"/>
            <a:ext cx="1405512" cy="12043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843065-B50F-E1E3-3D76-674E8F33B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38" y="2757836"/>
            <a:ext cx="2364403" cy="11005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2D3BB58-83E8-DC5B-704B-C8FA68D72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7"/>
          <a:stretch/>
        </p:blipFill>
        <p:spPr bwMode="auto">
          <a:xfrm>
            <a:off x="1243205" y="1364198"/>
            <a:ext cx="1473294" cy="12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 descr="Capture d’écran">
            <a:extLst>
              <a:ext uri="{FF2B5EF4-FFF2-40B4-BE49-F238E27FC236}">
                <a16:creationId xmlns:a16="http://schemas.microsoft.com/office/drawing/2014/main" id="{9E198DD1-0037-1173-464B-BB1DE3AF4D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6" b="-1875"/>
          <a:stretch/>
        </p:blipFill>
        <p:spPr>
          <a:xfrm>
            <a:off x="4615836" y="925404"/>
            <a:ext cx="2104325" cy="655116"/>
          </a:xfrm>
          <a:prstGeom prst="rect">
            <a:avLst/>
          </a:prstGeom>
        </p:spPr>
      </p:pic>
      <p:pic>
        <p:nvPicPr>
          <p:cNvPr id="9" name="Picture 1" descr="C:\Users\pkleiman\AppData\Local\Temp\Sequence déformation RBC.jpg">
            <a:extLst>
              <a:ext uri="{FF2B5EF4-FFF2-40B4-BE49-F238E27FC236}">
                <a16:creationId xmlns:a16="http://schemas.microsoft.com/office/drawing/2014/main" id="{55C3B6FF-2C8E-7264-FAAC-28DF2B8B5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r="4684"/>
          <a:stretch/>
        </p:blipFill>
        <p:spPr bwMode="auto">
          <a:xfrm>
            <a:off x="1088925" y="5616547"/>
            <a:ext cx="4113807" cy="56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MEB_im_bille">
            <a:extLst>
              <a:ext uri="{FF2B5EF4-FFF2-40B4-BE49-F238E27FC236}">
                <a16:creationId xmlns:a16="http://schemas.microsoft.com/office/drawing/2014/main" id="{69B9FCDC-CE50-0835-25F5-AC8E6FD0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09955" y="3999768"/>
            <a:ext cx="1125390" cy="140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5E5EA3FC-864C-69AF-90A3-5D6F53841C4B}"/>
              </a:ext>
            </a:extLst>
          </p:cNvPr>
          <p:cNvGrpSpPr/>
          <p:nvPr/>
        </p:nvGrpSpPr>
        <p:grpSpPr>
          <a:xfrm>
            <a:off x="4249260" y="1124744"/>
            <a:ext cx="6776947" cy="5254331"/>
            <a:chOff x="2962477" y="1080000"/>
            <a:chExt cx="6776947" cy="5254331"/>
          </a:xfrm>
        </p:grpSpPr>
        <p:sp>
          <p:nvSpPr>
            <p:cNvPr id="12" name="Flèche courbée vers la droite 11">
              <a:extLst>
                <a:ext uri="{FF2B5EF4-FFF2-40B4-BE49-F238E27FC236}">
                  <a16:creationId xmlns:a16="http://schemas.microsoft.com/office/drawing/2014/main" id="{DA7EEC5B-2834-81A0-5CCC-DF1FC686E746}"/>
                </a:ext>
              </a:extLst>
            </p:cNvPr>
            <p:cNvSpPr/>
            <p:nvPr/>
          </p:nvSpPr>
          <p:spPr>
            <a:xfrm>
              <a:off x="6674970" y="1628800"/>
              <a:ext cx="1512168" cy="3888432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00306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6C6A661-8CEC-8D28-0BE5-DCF4C1DE2C45}"/>
                </a:ext>
              </a:extLst>
            </p:cNvPr>
            <p:cNvSpPr txBox="1"/>
            <p:nvPr/>
          </p:nvSpPr>
          <p:spPr>
            <a:xfrm>
              <a:off x="6512620" y="1080000"/>
              <a:ext cx="136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3060"/>
                  </a:solidFill>
                  <a:sym typeface="Symbol"/>
                </a:rPr>
                <a:t> </a:t>
              </a:r>
              <a:r>
                <a:rPr lang="fr-FR" dirty="0">
                  <a:solidFill>
                    <a:srgbClr val="003060"/>
                  </a:solidFill>
                </a:rPr>
                <a:t>Matériaux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58309A0-43EA-BC15-BF5C-FB5CF316D913}"/>
                </a:ext>
              </a:extLst>
            </p:cNvPr>
            <p:cNvSpPr txBox="1"/>
            <p:nvPr/>
          </p:nvSpPr>
          <p:spPr>
            <a:xfrm>
              <a:off x="5357190" y="1656000"/>
              <a:ext cx="1329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3060"/>
                  </a:solidFill>
                  <a:sym typeface="Symbol"/>
                </a:rPr>
                <a:t> </a:t>
              </a:r>
              <a:r>
                <a:rPr lang="fr-FR" dirty="0">
                  <a:solidFill>
                    <a:srgbClr val="003060"/>
                  </a:solidFill>
                </a:rPr>
                <a:t>Procédés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5308E25-3A5C-6F9C-41CD-1CAF07082BA7}"/>
                </a:ext>
              </a:extLst>
            </p:cNvPr>
            <p:cNvSpPr txBox="1"/>
            <p:nvPr/>
          </p:nvSpPr>
          <p:spPr>
            <a:xfrm>
              <a:off x="3940422" y="2232000"/>
              <a:ext cx="2367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3060"/>
                  </a:solidFill>
                  <a:sym typeface="Symbol"/>
                </a:rPr>
                <a:t> </a:t>
              </a:r>
              <a:r>
                <a:rPr lang="fr-FR" dirty="0">
                  <a:solidFill>
                    <a:srgbClr val="003060"/>
                  </a:solidFill>
                </a:rPr>
                <a:t>Micro-nanofluidique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CB30161-BAD6-3E95-A303-8869B8447D45}"/>
                </a:ext>
              </a:extLst>
            </p:cNvPr>
            <p:cNvSpPr txBox="1"/>
            <p:nvPr/>
          </p:nvSpPr>
          <p:spPr>
            <a:xfrm>
              <a:off x="3159092" y="3960000"/>
              <a:ext cx="3137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3060"/>
                  </a:solidFill>
                  <a:sym typeface="Symbol"/>
                </a:rPr>
                <a:t> </a:t>
              </a:r>
              <a:r>
                <a:rPr lang="fr-FR" dirty="0">
                  <a:solidFill>
                    <a:srgbClr val="003060"/>
                  </a:solidFill>
                </a:rPr>
                <a:t>Détection en microsystème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3B81F53-78BD-2E03-70E5-ADA0D4CEF7AA}"/>
                </a:ext>
              </a:extLst>
            </p:cNvPr>
            <p:cNvSpPr txBox="1"/>
            <p:nvPr/>
          </p:nvSpPr>
          <p:spPr>
            <a:xfrm>
              <a:off x="3550419" y="4536000"/>
              <a:ext cx="3009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3060"/>
                  </a:solidFill>
                  <a:sym typeface="Symbol"/>
                </a:rPr>
                <a:t> </a:t>
              </a:r>
              <a:r>
                <a:rPr lang="fr-FR" dirty="0">
                  <a:solidFill>
                    <a:srgbClr val="003060"/>
                  </a:solidFill>
                </a:rPr>
                <a:t>Préparation d’échantillons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04FADAD-38BF-F43E-CA63-59F8AFCC0A80}"/>
                </a:ext>
              </a:extLst>
            </p:cNvPr>
            <p:cNvSpPr txBox="1"/>
            <p:nvPr/>
          </p:nvSpPr>
          <p:spPr>
            <a:xfrm>
              <a:off x="3079989" y="2808000"/>
              <a:ext cx="3124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3060"/>
                  </a:solidFill>
                  <a:sym typeface="Symbol"/>
                </a:rPr>
                <a:t> </a:t>
              </a:r>
              <a:r>
                <a:rPr lang="fr-FR" dirty="0">
                  <a:solidFill>
                    <a:srgbClr val="003060"/>
                  </a:solidFill>
                </a:rPr>
                <a:t>Modélisation mutliphysique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C379796-1FF7-5A10-6867-C1D6239FD443}"/>
                </a:ext>
              </a:extLst>
            </p:cNvPr>
            <p:cNvSpPr txBox="1"/>
            <p:nvPr/>
          </p:nvSpPr>
          <p:spPr>
            <a:xfrm>
              <a:off x="6517924" y="5688000"/>
              <a:ext cx="2533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tabLst>
                  <a:tab pos="176213" algn="l"/>
                </a:tabLst>
              </a:pPr>
              <a:r>
                <a:rPr lang="fr-FR" dirty="0">
                  <a:solidFill>
                    <a:srgbClr val="003060"/>
                  </a:solidFill>
                  <a:sym typeface="Symbol"/>
                </a:rPr>
                <a:t> 	</a:t>
              </a:r>
              <a:r>
                <a:rPr lang="fr-FR" dirty="0">
                  <a:solidFill>
                    <a:srgbClr val="003060"/>
                  </a:solidFill>
                </a:rPr>
                <a:t>Microsystèmes pour le diagnostic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0C4874C-15E2-B046-9F27-E2B787AD10FF}"/>
                </a:ext>
              </a:extLst>
            </p:cNvPr>
            <p:cNvSpPr txBox="1"/>
            <p:nvPr/>
          </p:nvSpPr>
          <p:spPr>
            <a:xfrm>
              <a:off x="2962477" y="3384000"/>
              <a:ext cx="3252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3060"/>
                  </a:solidFill>
                  <a:sym typeface="Symbol"/>
                </a:rPr>
                <a:t> </a:t>
              </a:r>
              <a:r>
                <a:rPr lang="fr-FR" dirty="0">
                  <a:solidFill>
                    <a:srgbClr val="003060"/>
                  </a:solidFill>
                </a:rPr>
                <a:t>Méthodes de caractérisation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4C4C0F1-F56C-E19B-0A0B-52E7018459DA}"/>
                </a:ext>
              </a:extLst>
            </p:cNvPr>
            <p:cNvSpPr txBox="1"/>
            <p:nvPr/>
          </p:nvSpPr>
          <p:spPr>
            <a:xfrm>
              <a:off x="7047661" y="3351935"/>
              <a:ext cx="2691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u="sng" dirty="0">
                  <a:solidFill>
                    <a:srgbClr val="C00000"/>
                  </a:solidFill>
                  <a:sym typeface="Symbol"/>
                </a:rPr>
                <a:t>Laboratoires sur Puce</a:t>
              </a:r>
              <a:endParaRPr lang="fr-FR" sz="2000" u="sng" dirty="0">
                <a:solidFill>
                  <a:srgbClr val="C00000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95C4AC6-76E3-1669-CCEC-6EB8198C8197}"/>
                </a:ext>
              </a:extLst>
            </p:cNvPr>
            <p:cNvSpPr txBox="1"/>
            <p:nvPr/>
          </p:nvSpPr>
          <p:spPr>
            <a:xfrm>
              <a:off x="5005335" y="5112000"/>
              <a:ext cx="1944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3060"/>
                  </a:solidFill>
                  <a:sym typeface="Symbol"/>
                </a:rPr>
                <a:t> Instrumentation</a:t>
              </a:r>
              <a:endParaRPr lang="fr-FR" dirty="0">
                <a:solidFill>
                  <a:srgbClr val="003060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9E8236A-DD03-6316-F36E-80293C405BF6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E7F49A71-782F-E600-8878-79F7D8DD69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C819885-873C-3886-778B-88FC11180047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8183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80CD9B-5C10-3928-2B12-D5393A82F77D}"/>
              </a:ext>
            </a:extLst>
          </p:cNvPr>
          <p:cNvSpPr/>
          <p:nvPr/>
        </p:nvSpPr>
        <p:spPr>
          <a:xfrm>
            <a:off x="4224338" y="5057775"/>
            <a:ext cx="3455987" cy="1139825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9990887-52E3-A394-E0F8-DFBAA9649E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1800" y="130175"/>
            <a:ext cx="10972800" cy="49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fr-FR" dirty="0" err="1"/>
              <a:t>Intestin</a:t>
            </a:r>
            <a:r>
              <a:rPr lang="en-GB" altLang="fr-FR" dirty="0"/>
              <a:t> sur puce - Mimer </a:t>
            </a:r>
            <a:r>
              <a:rPr lang="en-GB" altLang="fr-FR" dirty="0" err="1"/>
              <a:t>sa</a:t>
            </a:r>
            <a:r>
              <a:rPr lang="en-GB" altLang="fr-FR" dirty="0"/>
              <a:t> </a:t>
            </a:r>
            <a:r>
              <a:rPr lang="en-GB" altLang="fr-FR" dirty="0" err="1"/>
              <a:t>physiologie</a:t>
            </a:r>
            <a:endParaRPr lang="en-GB" alt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683F0BF-DA72-17F6-C789-CB2009D14CB8}"/>
              </a:ext>
            </a:extLst>
          </p:cNvPr>
          <p:cNvGrpSpPr>
            <a:grpSpLocks/>
          </p:cNvGrpSpPr>
          <p:nvPr/>
        </p:nvGrpSpPr>
        <p:grpSpPr bwMode="auto">
          <a:xfrm>
            <a:off x="207963" y="844550"/>
            <a:ext cx="1944687" cy="4049713"/>
            <a:chOff x="1965648" y="1418348"/>
            <a:chExt cx="8128000" cy="5418667"/>
          </a:xfrm>
        </p:grpSpPr>
        <p:sp>
          <p:nvSpPr>
            <p:cNvPr id="6" name="Forme libre : forme 13">
              <a:extLst>
                <a:ext uri="{FF2B5EF4-FFF2-40B4-BE49-F238E27FC236}">
                  <a16:creationId xmlns:a16="http://schemas.microsoft.com/office/drawing/2014/main" id="{FEB41490-B7A6-99D2-CB8C-18737239E51A}"/>
                </a:ext>
              </a:extLst>
            </p:cNvPr>
            <p:cNvSpPr/>
            <p:nvPr/>
          </p:nvSpPr>
          <p:spPr>
            <a:xfrm>
              <a:off x="1965648" y="1418348"/>
              <a:ext cx="8128000" cy="5418667"/>
            </a:xfrm>
            <a:custGeom>
              <a:avLst/>
              <a:gdLst>
                <a:gd name="connsiteX0" fmla="*/ 0 w 8128000"/>
                <a:gd name="connsiteY0" fmla="*/ 541867 h 5418667"/>
                <a:gd name="connsiteX1" fmla="*/ 541867 w 8128000"/>
                <a:gd name="connsiteY1" fmla="*/ 0 h 5418667"/>
                <a:gd name="connsiteX2" fmla="*/ 7586133 w 8128000"/>
                <a:gd name="connsiteY2" fmla="*/ 0 h 5418667"/>
                <a:gd name="connsiteX3" fmla="*/ 8128000 w 8128000"/>
                <a:gd name="connsiteY3" fmla="*/ 541867 h 5418667"/>
                <a:gd name="connsiteX4" fmla="*/ 8128000 w 8128000"/>
                <a:gd name="connsiteY4" fmla="*/ 4876800 h 5418667"/>
                <a:gd name="connsiteX5" fmla="*/ 7586133 w 8128000"/>
                <a:gd name="connsiteY5" fmla="*/ 5418667 h 5418667"/>
                <a:gd name="connsiteX6" fmla="*/ 541867 w 8128000"/>
                <a:gd name="connsiteY6" fmla="*/ 5418667 h 5418667"/>
                <a:gd name="connsiteX7" fmla="*/ 0 w 8128000"/>
                <a:gd name="connsiteY7" fmla="*/ 4876800 h 5418667"/>
                <a:gd name="connsiteX8" fmla="*/ 0 w 8128000"/>
                <a:gd name="connsiteY8" fmla="*/ 541867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5418667">
                  <a:moveTo>
                    <a:pt x="0" y="541867"/>
                  </a:moveTo>
                  <a:cubicBezTo>
                    <a:pt x="0" y="242602"/>
                    <a:pt x="242602" y="0"/>
                    <a:pt x="541867" y="0"/>
                  </a:cubicBezTo>
                  <a:lnTo>
                    <a:pt x="7586133" y="0"/>
                  </a:lnTo>
                  <a:cubicBezTo>
                    <a:pt x="7885398" y="0"/>
                    <a:pt x="8128000" y="242602"/>
                    <a:pt x="8128000" y="541867"/>
                  </a:cubicBezTo>
                  <a:lnTo>
                    <a:pt x="8128000" y="4876800"/>
                  </a:lnTo>
                  <a:cubicBezTo>
                    <a:pt x="8128000" y="5176065"/>
                    <a:pt x="7885398" y="5418667"/>
                    <a:pt x="7586133" y="5418667"/>
                  </a:cubicBezTo>
                  <a:lnTo>
                    <a:pt x="541867" y="5418667"/>
                  </a:lnTo>
                  <a:cubicBezTo>
                    <a:pt x="242602" y="5418667"/>
                    <a:pt x="0" y="5176065"/>
                    <a:pt x="0" y="4876800"/>
                  </a:cubicBezTo>
                  <a:lnTo>
                    <a:pt x="0" y="541867"/>
                  </a:lnTo>
                  <a:close/>
                </a:path>
              </a:pathLst>
            </a:custGeom>
            <a:solidFill>
              <a:srgbClr val="F2BEB8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247650" rIns="247650" bIns="4040717" spcCol="1270" anchor="ctr"/>
            <a:lstStyle/>
            <a:p>
              <a:pPr algn="ctr" defTabSz="28892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2000" dirty="0">
                <a:solidFill>
                  <a:schemeClr val="tx1"/>
                </a:solidFill>
              </a:endParaRPr>
            </a:p>
            <a:p>
              <a:pPr algn="ctr" defTabSz="28892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2000" dirty="0">
                <a:solidFill>
                  <a:schemeClr val="tx1"/>
                </a:solidFill>
              </a:endParaRPr>
            </a:p>
            <a:p>
              <a:pPr algn="ctr" defTabSz="28892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000" dirty="0">
                  <a:solidFill>
                    <a:schemeClr val="tx1"/>
                  </a:solidFill>
                </a:rPr>
                <a:t>Structure </a:t>
              </a:r>
              <a:r>
                <a:rPr lang="en-GB" sz="2000" dirty="0" err="1">
                  <a:solidFill>
                    <a:schemeClr val="tx1"/>
                  </a:solidFill>
                </a:rPr>
                <a:t>complexe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Forme libre : forme 14">
              <a:extLst>
                <a:ext uri="{FF2B5EF4-FFF2-40B4-BE49-F238E27FC236}">
                  <a16:creationId xmlns:a16="http://schemas.microsoft.com/office/drawing/2014/main" id="{2EB7FAF4-E06E-AD73-1707-A29F96DB6A74}"/>
                </a:ext>
              </a:extLst>
            </p:cNvPr>
            <p:cNvSpPr/>
            <p:nvPr/>
          </p:nvSpPr>
          <p:spPr>
            <a:xfrm>
              <a:off x="2775131" y="3045435"/>
              <a:ext cx="6502402" cy="1064192"/>
            </a:xfrm>
            <a:custGeom>
              <a:avLst/>
              <a:gdLst>
                <a:gd name="connsiteX0" fmla="*/ 0 w 6502400"/>
                <a:gd name="connsiteY0" fmla="*/ 106455 h 1064551"/>
                <a:gd name="connsiteX1" fmla="*/ 106455 w 6502400"/>
                <a:gd name="connsiteY1" fmla="*/ 0 h 1064551"/>
                <a:gd name="connsiteX2" fmla="*/ 6395945 w 6502400"/>
                <a:gd name="connsiteY2" fmla="*/ 0 h 1064551"/>
                <a:gd name="connsiteX3" fmla="*/ 6502400 w 6502400"/>
                <a:gd name="connsiteY3" fmla="*/ 106455 h 1064551"/>
                <a:gd name="connsiteX4" fmla="*/ 6502400 w 6502400"/>
                <a:gd name="connsiteY4" fmla="*/ 958096 h 1064551"/>
                <a:gd name="connsiteX5" fmla="*/ 6395945 w 6502400"/>
                <a:gd name="connsiteY5" fmla="*/ 1064551 h 1064551"/>
                <a:gd name="connsiteX6" fmla="*/ 106455 w 6502400"/>
                <a:gd name="connsiteY6" fmla="*/ 1064551 h 1064551"/>
                <a:gd name="connsiteX7" fmla="*/ 0 w 6502400"/>
                <a:gd name="connsiteY7" fmla="*/ 958096 h 1064551"/>
                <a:gd name="connsiteX8" fmla="*/ 0 w 6502400"/>
                <a:gd name="connsiteY8" fmla="*/ 106455 h 106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02400" h="1064551">
                  <a:moveTo>
                    <a:pt x="0" y="106455"/>
                  </a:moveTo>
                  <a:cubicBezTo>
                    <a:pt x="0" y="47662"/>
                    <a:pt x="47662" y="0"/>
                    <a:pt x="106455" y="0"/>
                  </a:cubicBezTo>
                  <a:lnTo>
                    <a:pt x="6395945" y="0"/>
                  </a:lnTo>
                  <a:cubicBezTo>
                    <a:pt x="6454738" y="0"/>
                    <a:pt x="6502400" y="47662"/>
                    <a:pt x="6502400" y="106455"/>
                  </a:cubicBezTo>
                  <a:lnTo>
                    <a:pt x="6502400" y="958096"/>
                  </a:lnTo>
                  <a:cubicBezTo>
                    <a:pt x="6502400" y="1016889"/>
                    <a:pt x="6454738" y="1064551"/>
                    <a:pt x="6395945" y="1064551"/>
                  </a:cubicBezTo>
                  <a:lnTo>
                    <a:pt x="106455" y="1064551"/>
                  </a:lnTo>
                  <a:cubicBezTo>
                    <a:pt x="47662" y="1064551"/>
                    <a:pt x="0" y="1016889"/>
                    <a:pt x="0" y="958096"/>
                  </a:cubicBezTo>
                  <a:lnTo>
                    <a:pt x="0" y="1064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37860" tIns="111190" rIns="137860" bIns="111190" spcCol="1270" anchor="ctr"/>
            <a:lstStyle/>
            <a:p>
              <a:pPr algn="ctr" defTabSz="18669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200" dirty="0">
                  <a:solidFill>
                    <a:schemeClr val="tx1"/>
                  </a:solidFill>
                </a:rPr>
                <a:t>Tube</a:t>
              </a:r>
            </a:p>
            <a:p>
              <a:pPr algn="ctr" defTabSz="18669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200" dirty="0">
                  <a:solidFill>
                    <a:schemeClr val="tx1"/>
                  </a:solidFill>
                </a:rPr>
                <a:t>(~1.2 cm rayon externe*)</a:t>
              </a:r>
            </a:p>
          </p:txBody>
        </p:sp>
        <p:sp>
          <p:nvSpPr>
            <p:cNvPr id="8" name="Forme libre : forme 17">
              <a:extLst>
                <a:ext uri="{FF2B5EF4-FFF2-40B4-BE49-F238E27FC236}">
                  <a16:creationId xmlns:a16="http://schemas.microsoft.com/office/drawing/2014/main" id="{189A2A49-DED2-25EE-0BF0-9F1A8DEC5AAA}"/>
                </a:ext>
              </a:extLst>
            </p:cNvPr>
            <p:cNvSpPr/>
            <p:nvPr/>
          </p:nvSpPr>
          <p:spPr>
            <a:xfrm>
              <a:off x="2775131" y="4273184"/>
              <a:ext cx="6502402" cy="1064192"/>
            </a:xfrm>
            <a:custGeom>
              <a:avLst/>
              <a:gdLst>
                <a:gd name="connsiteX0" fmla="*/ 0 w 6502400"/>
                <a:gd name="connsiteY0" fmla="*/ 106455 h 1064551"/>
                <a:gd name="connsiteX1" fmla="*/ 106455 w 6502400"/>
                <a:gd name="connsiteY1" fmla="*/ 0 h 1064551"/>
                <a:gd name="connsiteX2" fmla="*/ 6395945 w 6502400"/>
                <a:gd name="connsiteY2" fmla="*/ 0 h 1064551"/>
                <a:gd name="connsiteX3" fmla="*/ 6502400 w 6502400"/>
                <a:gd name="connsiteY3" fmla="*/ 106455 h 1064551"/>
                <a:gd name="connsiteX4" fmla="*/ 6502400 w 6502400"/>
                <a:gd name="connsiteY4" fmla="*/ 958096 h 1064551"/>
                <a:gd name="connsiteX5" fmla="*/ 6395945 w 6502400"/>
                <a:gd name="connsiteY5" fmla="*/ 1064551 h 1064551"/>
                <a:gd name="connsiteX6" fmla="*/ 106455 w 6502400"/>
                <a:gd name="connsiteY6" fmla="*/ 1064551 h 1064551"/>
                <a:gd name="connsiteX7" fmla="*/ 0 w 6502400"/>
                <a:gd name="connsiteY7" fmla="*/ 958096 h 1064551"/>
                <a:gd name="connsiteX8" fmla="*/ 0 w 6502400"/>
                <a:gd name="connsiteY8" fmla="*/ 106455 h 106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02400" h="1064551">
                  <a:moveTo>
                    <a:pt x="0" y="106455"/>
                  </a:moveTo>
                  <a:cubicBezTo>
                    <a:pt x="0" y="47662"/>
                    <a:pt x="47662" y="0"/>
                    <a:pt x="106455" y="0"/>
                  </a:cubicBezTo>
                  <a:lnTo>
                    <a:pt x="6395945" y="0"/>
                  </a:lnTo>
                  <a:cubicBezTo>
                    <a:pt x="6454738" y="0"/>
                    <a:pt x="6502400" y="47662"/>
                    <a:pt x="6502400" y="106455"/>
                  </a:cubicBezTo>
                  <a:lnTo>
                    <a:pt x="6502400" y="958096"/>
                  </a:lnTo>
                  <a:cubicBezTo>
                    <a:pt x="6502400" y="1016889"/>
                    <a:pt x="6454738" y="1064551"/>
                    <a:pt x="6395945" y="1064551"/>
                  </a:cubicBezTo>
                  <a:lnTo>
                    <a:pt x="106455" y="1064551"/>
                  </a:lnTo>
                  <a:cubicBezTo>
                    <a:pt x="47662" y="1064551"/>
                    <a:pt x="0" y="1016889"/>
                    <a:pt x="0" y="958096"/>
                  </a:cubicBezTo>
                  <a:lnTo>
                    <a:pt x="0" y="1064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92721"/>
                <a:satOff val="424"/>
                <a:lumOff val="-1"/>
                <a:alphaOff val="0"/>
              </a:schemeClr>
            </a:fillRef>
            <a:effectRef idx="0">
              <a:schemeClr val="accent3">
                <a:hueOff val="592721"/>
                <a:satOff val="424"/>
                <a:lumOff val="-1"/>
                <a:alphaOff val="0"/>
              </a:schemeClr>
            </a:effectRef>
            <a:fontRef idx="minor">
              <a:schemeClr val="lt1"/>
            </a:fontRef>
          </p:style>
          <p:txBody>
            <a:bodyPr lIns="137860" tIns="111190" rIns="137860" bIns="111190" spcCol="1270" anchor="ctr"/>
            <a:lstStyle/>
            <a:p>
              <a:pPr algn="ctr" defTabSz="18669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200" dirty="0" err="1">
                  <a:solidFill>
                    <a:schemeClr val="tx1"/>
                  </a:solidFill>
                </a:rPr>
                <a:t>Courbures</a:t>
              </a:r>
              <a:endParaRPr lang="en-GB" sz="1200" dirty="0">
                <a:solidFill>
                  <a:schemeClr val="tx1"/>
                </a:solidFill>
              </a:endParaRPr>
            </a:p>
            <a:p>
              <a:pPr algn="ctr" defTabSz="18669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200" dirty="0">
                  <a:solidFill>
                    <a:schemeClr val="tx1"/>
                  </a:solidFill>
                </a:rPr>
                <a:t>(~2 mm de haut*)</a:t>
              </a:r>
            </a:p>
          </p:txBody>
        </p:sp>
        <p:sp>
          <p:nvSpPr>
            <p:cNvPr id="12" name="Forme libre : forme 18">
              <a:extLst>
                <a:ext uri="{FF2B5EF4-FFF2-40B4-BE49-F238E27FC236}">
                  <a16:creationId xmlns:a16="http://schemas.microsoft.com/office/drawing/2014/main" id="{8FC4A8C0-4CA4-5D2A-202B-F8094047BB95}"/>
                </a:ext>
              </a:extLst>
            </p:cNvPr>
            <p:cNvSpPr/>
            <p:nvPr/>
          </p:nvSpPr>
          <p:spPr>
            <a:xfrm>
              <a:off x="2775131" y="5500934"/>
              <a:ext cx="6502402" cy="1064192"/>
            </a:xfrm>
            <a:custGeom>
              <a:avLst/>
              <a:gdLst>
                <a:gd name="connsiteX0" fmla="*/ 0 w 6502400"/>
                <a:gd name="connsiteY0" fmla="*/ 106455 h 1064551"/>
                <a:gd name="connsiteX1" fmla="*/ 106455 w 6502400"/>
                <a:gd name="connsiteY1" fmla="*/ 0 h 1064551"/>
                <a:gd name="connsiteX2" fmla="*/ 6395945 w 6502400"/>
                <a:gd name="connsiteY2" fmla="*/ 0 h 1064551"/>
                <a:gd name="connsiteX3" fmla="*/ 6502400 w 6502400"/>
                <a:gd name="connsiteY3" fmla="*/ 106455 h 1064551"/>
                <a:gd name="connsiteX4" fmla="*/ 6502400 w 6502400"/>
                <a:gd name="connsiteY4" fmla="*/ 958096 h 1064551"/>
                <a:gd name="connsiteX5" fmla="*/ 6395945 w 6502400"/>
                <a:gd name="connsiteY5" fmla="*/ 1064551 h 1064551"/>
                <a:gd name="connsiteX6" fmla="*/ 106455 w 6502400"/>
                <a:gd name="connsiteY6" fmla="*/ 1064551 h 1064551"/>
                <a:gd name="connsiteX7" fmla="*/ 0 w 6502400"/>
                <a:gd name="connsiteY7" fmla="*/ 958096 h 1064551"/>
                <a:gd name="connsiteX8" fmla="*/ 0 w 6502400"/>
                <a:gd name="connsiteY8" fmla="*/ 106455 h 106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02400" h="1064551">
                  <a:moveTo>
                    <a:pt x="0" y="106455"/>
                  </a:moveTo>
                  <a:cubicBezTo>
                    <a:pt x="0" y="47662"/>
                    <a:pt x="47662" y="0"/>
                    <a:pt x="106455" y="0"/>
                  </a:cubicBezTo>
                  <a:lnTo>
                    <a:pt x="6395945" y="0"/>
                  </a:lnTo>
                  <a:cubicBezTo>
                    <a:pt x="6454738" y="0"/>
                    <a:pt x="6502400" y="47662"/>
                    <a:pt x="6502400" y="106455"/>
                  </a:cubicBezTo>
                  <a:lnTo>
                    <a:pt x="6502400" y="958096"/>
                  </a:lnTo>
                  <a:cubicBezTo>
                    <a:pt x="6502400" y="1016889"/>
                    <a:pt x="6454738" y="1064551"/>
                    <a:pt x="6395945" y="1064551"/>
                  </a:cubicBezTo>
                  <a:lnTo>
                    <a:pt x="106455" y="1064551"/>
                  </a:lnTo>
                  <a:cubicBezTo>
                    <a:pt x="47662" y="1064551"/>
                    <a:pt x="0" y="1016889"/>
                    <a:pt x="0" y="958096"/>
                  </a:cubicBezTo>
                  <a:lnTo>
                    <a:pt x="0" y="1064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85443"/>
                <a:satOff val="848"/>
                <a:lumOff val="-1"/>
                <a:alphaOff val="0"/>
              </a:schemeClr>
            </a:fillRef>
            <a:effectRef idx="0">
              <a:schemeClr val="accent3">
                <a:hueOff val="1185443"/>
                <a:satOff val="848"/>
                <a:lumOff val="-1"/>
                <a:alphaOff val="0"/>
              </a:schemeClr>
            </a:effectRef>
            <a:fontRef idx="minor">
              <a:schemeClr val="lt1"/>
            </a:fontRef>
          </p:style>
          <p:txBody>
            <a:bodyPr lIns="137860" tIns="111190" rIns="137860" bIns="111190" spcCol="1270" anchor="ctr"/>
            <a:lstStyle/>
            <a:p>
              <a:pPr algn="ctr" defTabSz="18669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200" dirty="0">
                  <a:solidFill>
                    <a:schemeClr val="tx1"/>
                  </a:solidFill>
                </a:rPr>
                <a:t>Microstructures</a:t>
              </a:r>
            </a:p>
            <a:p>
              <a:pPr algn="ctr" defTabSz="18669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200" dirty="0">
                  <a:solidFill>
                    <a:schemeClr val="tx1"/>
                  </a:solidFill>
                </a:rPr>
                <a:t>(~500 µm de haut*)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D62B5E1-3C2E-24D8-773F-86A7103AC38B}"/>
              </a:ext>
            </a:extLst>
          </p:cNvPr>
          <p:cNvGrpSpPr>
            <a:grpSpLocks/>
          </p:cNvGrpSpPr>
          <p:nvPr/>
        </p:nvGrpSpPr>
        <p:grpSpPr bwMode="auto">
          <a:xfrm>
            <a:off x="9767888" y="844550"/>
            <a:ext cx="2011362" cy="4049713"/>
            <a:chOff x="1965648" y="1418348"/>
            <a:chExt cx="8406674" cy="5418667"/>
          </a:xfrm>
        </p:grpSpPr>
        <p:sp>
          <p:nvSpPr>
            <p:cNvPr id="14" name="Forme libre : forme 25">
              <a:extLst>
                <a:ext uri="{FF2B5EF4-FFF2-40B4-BE49-F238E27FC236}">
                  <a16:creationId xmlns:a16="http://schemas.microsoft.com/office/drawing/2014/main" id="{6D2B6FD1-55B6-35C6-6083-10F75D4A9651}"/>
                </a:ext>
              </a:extLst>
            </p:cNvPr>
            <p:cNvSpPr/>
            <p:nvPr/>
          </p:nvSpPr>
          <p:spPr>
            <a:xfrm>
              <a:off x="1965648" y="1418348"/>
              <a:ext cx="8406674" cy="5418667"/>
            </a:xfrm>
            <a:custGeom>
              <a:avLst/>
              <a:gdLst>
                <a:gd name="connsiteX0" fmla="*/ 0 w 8128000"/>
                <a:gd name="connsiteY0" fmla="*/ 541867 h 5418667"/>
                <a:gd name="connsiteX1" fmla="*/ 541867 w 8128000"/>
                <a:gd name="connsiteY1" fmla="*/ 0 h 5418667"/>
                <a:gd name="connsiteX2" fmla="*/ 7586133 w 8128000"/>
                <a:gd name="connsiteY2" fmla="*/ 0 h 5418667"/>
                <a:gd name="connsiteX3" fmla="*/ 8128000 w 8128000"/>
                <a:gd name="connsiteY3" fmla="*/ 541867 h 5418667"/>
                <a:gd name="connsiteX4" fmla="*/ 8128000 w 8128000"/>
                <a:gd name="connsiteY4" fmla="*/ 4876800 h 5418667"/>
                <a:gd name="connsiteX5" fmla="*/ 7586133 w 8128000"/>
                <a:gd name="connsiteY5" fmla="*/ 5418667 h 5418667"/>
                <a:gd name="connsiteX6" fmla="*/ 541867 w 8128000"/>
                <a:gd name="connsiteY6" fmla="*/ 5418667 h 5418667"/>
                <a:gd name="connsiteX7" fmla="*/ 0 w 8128000"/>
                <a:gd name="connsiteY7" fmla="*/ 4876800 h 5418667"/>
                <a:gd name="connsiteX8" fmla="*/ 0 w 8128000"/>
                <a:gd name="connsiteY8" fmla="*/ 541867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5418667">
                  <a:moveTo>
                    <a:pt x="0" y="541867"/>
                  </a:moveTo>
                  <a:cubicBezTo>
                    <a:pt x="0" y="242602"/>
                    <a:pt x="242602" y="0"/>
                    <a:pt x="541867" y="0"/>
                  </a:cubicBezTo>
                  <a:lnTo>
                    <a:pt x="7586133" y="0"/>
                  </a:lnTo>
                  <a:cubicBezTo>
                    <a:pt x="7885398" y="0"/>
                    <a:pt x="8128000" y="242602"/>
                    <a:pt x="8128000" y="541867"/>
                  </a:cubicBezTo>
                  <a:lnTo>
                    <a:pt x="8128000" y="4876800"/>
                  </a:lnTo>
                  <a:cubicBezTo>
                    <a:pt x="8128000" y="5176065"/>
                    <a:pt x="7885398" y="5418667"/>
                    <a:pt x="7586133" y="5418667"/>
                  </a:cubicBezTo>
                  <a:lnTo>
                    <a:pt x="541867" y="5418667"/>
                  </a:lnTo>
                  <a:cubicBezTo>
                    <a:pt x="242602" y="5418667"/>
                    <a:pt x="0" y="5176065"/>
                    <a:pt x="0" y="4876800"/>
                  </a:cubicBezTo>
                  <a:lnTo>
                    <a:pt x="0" y="541867"/>
                  </a:lnTo>
                  <a:close/>
                </a:path>
              </a:pathLst>
            </a:custGeom>
            <a:solidFill>
              <a:srgbClr val="A7A7E3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247650" rIns="247650" bIns="4040717" spcCol="1270" anchor="ctr"/>
            <a:lstStyle/>
            <a:p>
              <a:pPr algn="ctr" defTabSz="28892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2000" dirty="0"/>
            </a:p>
            <a:p>
              <a:pPr algn="ctr" defTabSz="28892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2000" dirty="0"/>
            </a:p>
            <a:p>
              <a:pPr algn="ctr" defTabSz="28892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000" dirty="0" err="1"/>
                <a:t>Mouvements</a:t>
              </a:r>
              <a:r>
                <a:rPr lang="en-GB" sz="2000" dirty="0"/>
                <a:t> complexes</a:t>
              </a:r>
            </a:p>
          </p:txBody>
        </p:sp>
        <p:sp>
          <p:nvSpPr>
            <p:cNvPr id="15" name="Forme libre : forme 27">
              <a:extLst>
                <a:ext uri="{FF2B5EF4-FFF2-40B4-BE49-F238E27FC236}">
                  <a16:creationId xmlns:a16="http://schemas.microsoft.com/office/drawing/2014/main" id="{A66EF410-8772-EB73-5DF9-3AB1950EC550}"/>
                </a:ext>
              </a:extLst>
            </p:cNvPr>
            <p:cNvSpPr/>
            <p:nvPr/>
          </p:nvSpPr>
          <p:spPr>
            <a:xfrm>
              <a:off x="2868022" y="3045435"/>
              <a:ext cx="6502402" cy="1064192"/>
            </a:xfrm>
            <a:custGeom>
              <a:avLst/>
              <a:gdLst>
                <a:gd name="connsiteX0" fmla="*/ 0 w 6502400"/>
                <a:gd name="connsiteY0" fmla="*/ 106455 h 1064551"/>
                <a:gd name="connsiteX1" fmla="*/ 106455 w 6502400"/>
                <a:gd name="connsiteY1" fmla="*/ 0 h 1064551"/>
                <a:gd name="connsiteX2" fmla="*/ 6395945 w 6502400"/>
                <a:gd name="connsiteY2" fmla="*/ 0 h 1064551"/>
                <a:gd name="connsiteX3" fmla="*/ 6502400 w 6502400"/>
                <a:gd name="connsiteY3" fmla="*/ 106455 h 1064551"/>
                <a:gd name="connsiteX4" fmla="*/ 6502400 w 6502400"/>
                <a:gd name="connsiteY4" fmla="*/ 958096 h 1064551"/>
                <a:gd name="connsiteX5" fmla="*/ 6395945 w 6502400"/>
                <a:gd name="connsiteY5" fmla="*/ 1064551 h 1064551"/>
                <a:gd name="connsiteX6" fmla="*/ 106455 w 6502400"/>
                <a:gd name="connsiteY6" fmla="*/ 1064551 h 1064551"/>
                <a:gd name="connsiteX7" fmla="*/ 0 w 6502400"/>
                <a:gd name="connsiteY7" fmla="*/ 958096 h 1064551"/>
                <a:gd name="connsiteX8" fmla="*/ 0 w 6502400"/>
                <a:gd name="connsiteY8" fmla="*/ 106455 h 106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02400" h="1064551">
                  <a:moveTo>
                    <a:pt x="0" y="106455"/>
                  </a:moveTo>
                  <a:cubicBezTo>
                    <a:pt x="0" y="47662"/>
                    <a:pt x="47662" y="0"/>
                    <a:pt x="106455" y="0"/>
                  </a:cubicBezTo>
                  <a:lnTo>
                    <a:pt x="6395945" y="0"/>
                  </a:lnTo>
                  <a:cubicBezTo>
                    <a:pt x="6454738" y="0"/>
                    <a:pt x="6502400" y="47662"/>
                    <a:pt x="6502400" y="106455"/>
                  </a:cubicBezTo>
                  <a:lnTo>
                    <a:pt x="6502400" y="958096"/>
                  </a:lnTo>
                  <a:cubicBezTo>
                    <a:pt x="6502400" y="1016889"/>
                    <a:pt x="6454738" y="1064551"/>
                    <a:pt x="6395945" y="1064551"/>
                  </a:cubicBezTo>
                  <a:lnTo>
                    <a:pt x="106455" y="1064551"/>
                  </a:lnTo>
                  <a:cubicBezTo>
                    <a:pt x="47662" y="1064551"/>
                    <a:pt x="0" y="1016889"/>
                    <a:pt x="0" y="958096"/>
                  </a:cubicBezTo>
                  <a:lnTo>
                    <a:pt x="0" y="10645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37860" tIns="111190" rIns="137860" bIns="111190" spcCol="1270" anchor="ctr"/>
            <a:lstStyle/>
            <a:p>
              <a:pPr algn="ctr" defTabSz="18669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200" dirty="0" err="1"/>
                <a:t>Mouvements</a:t>
              </a:r>
              <a:r>
                <a:rPr lang="en-GB" sz="1200" dirty="0"/>
                <a:t> </a:t>
              </a:r>
              <a:r>
                <a:rPr lang="en-GB" sz="1200" dirty="0" err="1"/>
                <a:t>musculaires</a:t>
              </a:r>
              <a:endParaRPr lang="en-GB" sz="1200" dirty="0"/>
            </a:p>
            <a:p>
              <a:pPr algn="ctr" defTabSz="18669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050" dirty="0"/>
                <a:t>(~4 mm </a:t>
              </a:r>
              <a:r>
                <a:rPr lang="en-GB" sz="1050" dirty="0" err="1"/>
                <a:t>d’amplitudee</a:t>
              </a:r>
              <a:r>
                <a:rPr lang="en-GB" sz="1050" dirty="0"/>
                <a:t> ~10 </a:t>
              </a:r>
              <a:r>
                <a:rPr lang="en-GB" sz="1050" dirty="0" err="1"/>
                <a:t>fois</a:t>
              </a:r>
              <a:r>
                <a:rPr lang="en-GB" sz="1050" dirty="0"/>
                <a:t>/min*)</a:t>
              </a:r>
            </a:p>
          </p:txBody>
        </p:sp>
        <p:sp>
          <p:nvSpPr>
            <p:cNvPr id="16" name="Forme libre : forme 28">
              <a:extLst>
                <a:ext uri="{FF2B5EF4-FFF2-40B4-BE49-F238E27FC236}">
                  <a16:creationId xmlns:a16="http://schemas.microsoft.com/office/drawing/2014/main" id="{5A0FED54-FD69-E9A2-8FEF-CC36B385992A}"/>
                </a:ext>
              </a:extLst>
            </p:cNvPr>
            <p:cNvSpPr/>
            <p:nvPr/>
          </p:nvSpPr>
          <p:spPr>
            <a:xfrm>
              <a:off x="2868022" y="4273184"/>
              <a:ext cx="6502402" cy="1064192"/>
            </a:xfrm>
            <a:custGeom>
              <a:avLst/>
              <a:gdLst>
                <a:gd name="connsiteX0" fmla="*/ 0 w 6502400"/>
                <a:gd name="connsiteY0" fmla="*/ 106455 h 1064551"/>
                <a:gd name="connsiteX1" fmla="*/ 106455 w 6502400"/>
                <a:gd name="connsiteY1" fmla="*/ 0 h 1064551"/>
                <a:gd name="connsiteX2" fmla="*/ 6395945 w 6502400"/>
                <a:gd name="connsiteY2" fmla="*/ 0 h 1064551"/>
                <a:gd name="connsiteX3" fmla="*/ 6502400 w 6502400"/>
                <a:gd name="connsiteY3" fmla="*/ 106455 h 1064551"/>
                <a:gd name="connsiteX4" fmla="*/ 6502400 w 6502400"/>
                <a:gd name="connsiteY4" fmla="*/ 958096 h 1064551"/>
                <a:gd name="connsiteX5" fmla="*/ 6395945 w 6502400"/>
                <a:gd name="connsiteY5" fmla="*/ 1064551 h 1064551"/>
                <a:gd name="connsiteX6" fmla="*/ 106455 w 6502400"/>
                <a:gd name="connsiteY6" fmla="*/ 1064551 h 1064551"/>
                <a:gd name="connsiteX7" fmla="*/ 0 w 6502400"/>
                <a:gd name="connsiteY7" fmla="*/ 958096 h 1064551"/>
                <a:gd name="connsiteX8" fmla="*/ 0 w 6502400"/>
                <a:gd name="connsiteY8" fmla="*/ 106455 h 106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02400" h="1064551">
                  <a:moveTo>
                    <a:pt x="0" y="106455"/>
                  </a:moveTo>
                  <a:cubicBezTo>
                    <a:pt x="0" y="47662"/>
                    <a:pt x="47662" y="0"/>
                    <a:pt x="106455" y="0"/>
                  </a:cubicBezTo>
                  <a:lnTo>
                    <a:pt x="6395945" y="0"/>
                  </a:lnTo>
                  <a:cubicBezTo>
                    <a:pt x="6454738" y="0"/>
                    <a:pt x="6502400" y="47662"/>
                    <a:pt x="6502400" y="106455"/>
                  </a:cubicBezTo>
                  <a:lnTo>
                    <a:pt x="6502400" y="958096"/>
                  </a:lnTo>
                  <a:cubicBezTo>
                    <a:pt x="6502400" y="1016889"/>
                    <a:pt x="6454738" y="1064551"/>
                    <a:pt x="6395945" y="1064551"/>
                  </a:cubicBezTo>
                  <a:lnTo>
                    <a:pt x="106455" y="1064551"/>
                  </a:lnTo>
                  <a:cubicBezTo>
                    <a:pt x="47662" y="1064551"/>
                    <a:pt x="0" y="1016889"/>
                    <a:pt x="0" y="958096"/>
                  </a:cubicBezTo>
                  <a:lnTo>
                    <a:pt x="0" y="106455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92721"/>
                <a:satOff val="424"/>
                <a:lumOff val="-1"/>
                <a:alphaOff val="0"/>
              </a:schemeClr>
            </a:fillRef>
            <a:effectRef idx="0">
              <a:schemeClr val="accent3">
                <a:hueOff val="592721"/>
                <a:satOff val="424"/>
                <a:lumOff val="-1"/>
                <a:alphaOff val="0"/>
              </a:schemeClr>
            </a:effectRef>
            <a:fontRef idx="minor">
              <a:schemeClr val="lt1"/>
            </a:fontRef>
          </p:style>
          <p:txBody>
            <a:bodyPr lIns="137860" tIns="111190" rIns="137860" bIns="111190" spcCol="1270" anchor="ctr"/>
            <a:lstStyle/>
            <a:p>
              <a:pPr algn="ctr" defTabSz="18669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200" dirty="0" err="1"/>
                <a:t>Mouvements</a:t>
              </a:r>
              <a:r>
                <a:rPr lang="en-GB" sz="1200" dirty="0"/>
                <a:t> externes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931E496-542F-1CDE-9754-859259324500}"/>
              </a:ext>
            </a:extLst>
          </p:cNvPr>
          <p:cNvGrpSpPr>
            <a:grpSpLocks/>
          </p:cNvGrpSpPr>
          <p:nvPr/>
        </p:nvGrpSpPr>
        <p:grpSpPr bwMode="auto">
          <a:xfrm>
            <a:off x="2387600" y="836613"/>
            <a:ext cx="7135813" cy="4038600"/>
            <a:chOff x="2349636" y="1352395"/>
            <a:chExt cx="7136270" cy="4037961"/>
          </a:xfrm>
        </p:grpSpPr>
        <p:pic>
          <p:nvPicPr>
            <p:cNvPr id="18" name="Picture 4" descr="bioserv.fiu.edu">
              <a:extLst>
                <a:ext uri="{FF2B5EF4-FFF2-40B4-BE49-F238E27FC236}">
                  <a16:creationId xmlns:a16="http://schemas.microsoft.com/office/drawing/2014/main" id="{EB3EC497-22F3-9F7A-3838-06E8E836A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636" y="1352395"/>
              <a:ext cx="7136270" cy="403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e 31">
              <a:extLst>
                <a:ext uri="{FF2B5EF4-FFF2-40B4-BE49-F238E27FC236}">
                  <a16:creationId xmlns:a16="http://schemas.microsoft.com/office/drawing/2014/main" id="{6ABE7D78-BF10-06D0-DF7D-3D0F7988B1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6500" y="1844824"/>
              <a:ext cx="619080" cy="337722"/>
              <a:chOff x="6232006" y="1825079"/>
              <a:chExt cx="694584" cy="378911"/>
            </a:xfrm>
          </p:grpSpPr>
          <p:sp>
            <p:nvSpPr>
              <p:cNvPr id="26" name="Organigramme : Procédé 22">
                <a:extLst>
                  <a:ext uri="{FF2B5EF4-FFF2-40B4-BE49-F238E27FC236}">
                    <a16:creationId xmlns:a16="http://schemas.microsoft.com/office/drawing/2014/main" id="{F6BF617C-1C5B-DBE0-3AD3-728248A906B8}"/>
                  </a:ext>
                </a:extLst>
              </p:cNvPr>
              <p:cNvSpPr/>
              <p:nvPr/>
            </p:nvSpPr>
            <p:spPr>
              <a:xfrm>
                <a:off x="6312924" y="2132734"/>
                <a:ext cx="575336" cy="71233"/>
              </a:xfrm>
              <a:prstGeom prst="flowChartProcess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/>
              </a:p>
            </p:txBody>
          </p:sp>
          <p:sp>
            <p:nvSpPr>
              <p:cNvPr id="27" name="ZoneTexte 23">
                <a:extLst>
                  <a:ext uri="{FF2B5EF4-FFF2-40B4-BE49-F238E27FC236}">
                    <a16:creationId xmlns:a16="http://schemas.microsoft.com/office/drawing/2014/main" id="{866FA503-E53B-C002-3263-E345F97509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32006" y="1825079"/>
                <a:ext cx="694584" cy="29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fr-FR" altLang="fr-FR" sz="1100"/>
                  <a:t>150µm</a:t>
                </a:r>
              </a:p>
            </p:txBody>
          </p:sp>
        </p:grpSp>
        <p:grpSp>
          <p:nvGrpSpPr>
            <p:cNvPr id="20" name="Groupe 35">
              <a:extLst>
                <a:ext uri="{FF2B5EF4-FFF2-40B4-BE49-F238E27FC236}">
                  <a16:creationId xmlns:a16="http://schemas.microsoft.com/office/drawing/2014/main" id="{7F0BED8E-3DFE-E1F7-8B36-E9977F87BC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9183" y="1403741"/>
              <a:ext cx="513444" cy="337722"/>
              <a:chOff x="6312024" y="1825079"/>
              <a:chExt cx="576064" cy="378911"/>
            </a:xfrm>
          </p:grpSpPr>
          <p:sp>
            <p:nvSpPr>
              <p:cNvPr id="24" name="Organigramme : Procédé 36">
                <a:extLst>
                  <a:ext uri="{FF2B5EF4-FFF2-40B4-BE49-F238E27FC236}">
                    <a16:creationId xmlns:a16="http://schemas.microsoft.com/office/drawing/2014/main" id="{7DB2AE69-31E4-91C8-D333-F22ADE03968F}"/>
                  </a:ext>
                </a:extLst>
              </p:cNvPr>
              <p:cNvSpPr/>
              <p:nvPr/>
            </p:nvSpPr>
            <p:spPr>
              <a:xfrm>
                <a:off x="6312085" y="2132541"/>
                <a:ext cx="575337" cy="71233"/>
              </a:xfrm>
              <a:prstGeom prst="flowChartProcess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/>
              </a:p>
            </p:txBody>
          </p:sp>
          <p:sp>
            <p:nvSpPr>
              <p:cNvPr id="25" name="ZoneTexte 37">
                <a:extLst>
                  <a:ext uri="{FF2B5EF4-FFF2-40B4-BE49-F238E27FC236}">
                    <a16:creationId xmlns:a16="http://schemas.microsoft.com/office/drawing/2014/main" id="{A6623105-31D4-F496-409A-87EC506A29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26427" y="1825079"/>
                <a:ext cx="505741" cy="29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fr-FR" altLang="fr-FR" sz="1100"/>
                  <a:t>2cm</a:t>
                </a:r>
              </a:p>
            </p:txBody>
          </p:sp>
        </p:grpSp>
        <p:grpSp>
          <p:nvGrpSpPr>
            <p:cNvPr id="21" name="Groupe 38">
              <a:extLst>
                <a:ext uri="{FF2B5EF4-FFF2-40B4-BE49-F238E27FC236}">
                  <a16:creationId xmlns:a16="http://schemas.microsoft.com/office/drawing/2014/main" id="{DBE5E546-1758-5058-A375-F17C78EB0F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3979" y="2704308"/>
              <a:ext cx="523851" cy="337722"/>
              <a:chOff x="6300348" y="1825079"/>
              <a:chExt cx="587740" cy="378911"/>
            </a:xfrm>
          </p:grpSpPr>
          <p:sp>
            <p:nvSpPr>
              <p:cNvPr id="22" name="Organigramme : Procédé 40">
                <a:extLst>
                  <a:ext uri="{FF2B5EF4-FFF2-40B4-BE49-F238E27FC236}">
                    <a16:creationId xmlns:a16="http://schemas.microsoft.com/office/drawing/2014/main" id="{4731B56E-1968-C3F1-F229-4AF527C8FFA4}"/>
                  </a:ext>
                </a:extLst>
              </p:cNvPr>
              <p:cNvSpPr/>
              <p:nvPr/>
            </p:nvSpPr>
            <p:spPr>
              <a:xfrm>
                <a:off x="6313373" y="2133637"/>
                <a:ext cx="575337" cy="71233"/>
              </a:xfrm>
              <a:prstGeom prst="flowChartProcess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/>
              </a:p>
            </p:txBody>
          </p:sp>
          <p:sp>
            <p:nvSpPr>
              <p:cNvPr id="23" name="ZoneTexte 41">
                <a:extLst>
                  <a:ext uri="{FF2B5EF4-FFF2-40B4-BE49-F238E27FC236}">
                    <a16:creationId xmlns:a16="http://schemas.microsoft.com/office/drawing/2014/main" id="{F867CCF9-6301-4BED-D2C2-B2CE00BA82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00348" y="1825079"/>
                <a:ext cx="557897" cy="29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fr-FR" altLang="fr-FR" sz="1100"/>
                  <a:t>1mm</a:t>
                </a:r>
              </a:p>
            </p:txBody>
          </p:sp>
        </p:grpSp>
      </p:grpSp>
      <p:sp>
        <p:nvSpPr>
          <p:cNvPr id="28" name="Forme libre : forme 29">
            <a:extLst>
              <a:ext uri="{FF2B5EF4-FFF2-40B4-BE49-F238E27FC236}">
                <a16:creationId xmlns:a16="http://schemas.microsoft.com/office/drawing/2014/main" id="{0CCCA6B8-E316-FEED-9C79-5A76863F412E}"/>
              </a:ext>
            </a:extLst>
          </p:cNvPr>
          <p:cNvSpPr/>
          <p:nvPr/>
        </p:nvSpPr>
        <p:spPr>
          <a:xfrm>
            <a:off x="9983788" y="3898900"/>
            <a:ext cx="1555750" cy="795338"/>
          </a:xfrm>
          <a:custGeom>
            <a:avLst/>
            <a:gdLst>
              <a:gd name="connsiteX0" fmla="*/ 0 w 6502400"/>
              <a:gd name="connsiteY0" fmla="*/ 106455 h 1064551"/>
              <a:gd name="connsiteX1" fmla="*/ 106455 w 6502400"/>
              <a:gd name="connsiteY1" fmla="*/ 0 h 1064551"/>
              <a:gd name="connsiteX2" fmla="*/ 6395945 w 6502400"/>
              <a:gd name="connsiteY2" fmla="*/ 0 h 1064551"/>
              <a:gd name="connsiteX3" fmla="*/ 6502400 w 6502400"/>
              <a:gd name="connsiteY3" fmla="*/ 106455 h 1064551"/>
              <a:gd name="connsiteX4" fmla="*/ 6502400 w 6502400"/>
              <a:gd name="connsiteY4" fmla="*/ 958096 h 1064551"/>
              <a:gd name="connsiteX5" fmla="*/ 6395945 w 6502400"/>
              <a:gd name="connsiteY5" fmla="*/ 1064551 h 1064551"/>
              <a:gd name="connsiteX6" fmla="*/ 106455 w 6502400"/>
              <a:gd name="connsiteY6" fmla="*/ 1064551 h 1064551"/>
              <a:gd name="connsiteX7" fmla="*/ 0 w 6502400"/>
              <a:gd name="connsiteY7" fmla="*/ 958096 h 1064551"/>
              <a:gd name="connsiteX8" fmla="*/ 0 w 6502400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02400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6395945" y="0"/>
                </a:lnTo>
                <a:cubicBezTo>
                  <a:pt x="6454738" y="0"/>
                  <a:pt x="6502400" y="47662"/>
                  <a:pt x="6502400" y="106455"/>
                </a:cubicBezTo>
                <a:lnTo>
                  <a:pt x="6502400" y="958096"/>
                </a:lnTo>
                <a:cubicBezTo>
                  <a:pt x="6502400" y="1016889"/>
                  <a:pt x="6454738" y="1064551"/>
                  <a:pt x="6395945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92721"/>
              <a:satOff val="424"/>
              <a:lumOff val="-1"/>
              <a:alphaOff val="0"/>
            </a:schemeClr>
          </a:fillRef>
          <a:effectRef idx="0">
            <a:schemeClr val="accent3">
              <a:hueOff val="592721"/>
              <a:satOff val="424"/>
              <a:lumOff val="-1"/>
              <a:alphaOff val="0"/>
            </a:schemeClr>
          </a:effectRef>
          <a:fontRef idx="minor">
            <a:schemeClr val="lt1"/>
          </a:fontRef>
        </p:style>
        <p:txBody>
          <a:bodyPr lIns="137860" tIns="111190" rIns="137860" bIns="111190" spcCol="1270" anchor="ctr"/>
          <a:lstStyle/>
          <a:p>
            <a:pPr algn="ctr" defTabSz="18669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1200" dirty="0" err="1"/>
              <a:t>Développement</a:t>
            </a:r>
            <a:r>
              <a:rPr lang="en-GB" sz="1200" dirty="0"/>
              <a:t> de </a:t>
            </a:r>
            <a:r>
              <a:rPr lang="en-GB" sz="1200" dirty="0" err="1"/>
              <a:t>l’irgane</a:t>
            </a:r>
            <a:endParaRPr lang="en-GB" sz="1200" dirty="0"/>
          </a:p>
          <a:p>
            <a:pPr algn="ctr" defTabSz="18669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1100" dirty="0"/>
              <a:t>(~100-500 µm </a:t>
            </a:r>
            <a:r>
              <a:rPr lang="en-GB" sz="1100" dirty="0" err="1"/>
              <a:t>d’amplitude</a:t>
            </a:r>
            <a:r>
              <a:rPr lang="en-GB" sz="1100" dirty="0"/>
              <a:t>*)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4E2EE68-A9D4-E9A3-D042-34CD0E9DE7C5}"/>
              </a:ext>
            </a:extLst>
          </p:cNvPr>
          <p:cNvSpPr txBox="1"/>
          <p:nvPr/>
        </p:nvSpPr>
        <p:spPr>
          <a:xfrm>
            <a:off x="11028362" y="5016240"/>
            <a:ext cx="88900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050" dirty="0">
                <a:latin typeface="Arial" charset="0"/>
              </a:rPr>
              <a:t>*in humans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87DB89-1D5B-0583-10BA-08D45742E76D}"/>
              </a:ext>
            </a:extLst>
          </p:cNvPr>
          <p:cNvSpPr/>
          <p:nvPr/>
        </p:nvSpPr>
        <p:spPr>
          <a:xfrm>
            <a:off x="1378869" y="5938002"/>
            <a:ext cx="3144593" cy="584775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L="228600" indent="-228600" eaLnBrk="1" hangingPunct="1">
              <a:buFontTx/>
              <a:buAutoNum type="arabicParenBoth"/>
              <a:defRPr/>
            </a:pPr>
            <a:r>
              <a:rPr lang="en-GB" sz="800" dirty="0">
                <a:solidFill>
                  <a:srgbClr val="02305D"/>
                </a:solidFill>
                <a:latin typeface="Arial" charset="0"/>
              </a:rPr>
              <a:t>Kugler P. et al, 2014</a:t>
            </a:r>
          </a:p>
          <a:p>
            <a:pPr marL="228600" indent="-228600" eaLnBrk="1" hangingPunct="1">
              <a:buFontTx/>
              <a:buAutoNum type="arabicParenBoth"/>
              <a:defRPr/>
            </a:pPr>
            <a:r>
              <a:rPr lang="en-GB" sz="800" dirty="0">
                <a:solidFill>
                  <a:srgbClr val="02305D"/>
                </a:solidFill>
                <a:latin typeface="Arial" charset="0"/>
              </a:rPr>
              <a:t>Poling H. M. et al., 2022</a:t>
            </a:r>
          </a:p>
          <a:p>
            <a:pPr marL="228600" indent="-228600" eaLnBrk="1" hangingPunct="1">
              <a:buFontTx/>
              <a:buAutoNum type="arabicParenBoth"/>
              <a:defRPr/>
            </a:pPr>
            <a:endParaRPr lang="en-GB" sz="800" dirty="0">
              <a:solidFill>
                <a:srgbClr val="02305D"/>
              </a:solidFill>
              <a:latin typeface="Arial" charset="0"/>
            </a:endParaRPr>
          </a:p>
          <a:p>
            <a:pPr marL="228600" indent="-228600" eaLnBrk="1" hangingPunct="1">
              <a:buFontTx/>
              <a:buAutoNum type="arabicParenBoth"/>
              <a:defRPr/>
            </a:pPr>
            <a:endParaRPr lang="en-GB" sz="800" dirty="0">
              <a:solidFill>
                <a:srgbClr val="02305D"/>
              </a:solidFill>
              <a:latin typeface="Arial" charset="0"/>
            </a:endParaRPr>
          </a:p>
          <a:p>
            <a:pPr marL="228600" indent="-228600" eaLnBrk="1" hangingPunct="1">
              <a:buFontTx/>
              <a:buAutoNum type="arabicParenBoth"/>
              <a:defRPr/>
            </a:pPr>
            <a:r>
              <a:rPr lang="en-GB" sz="800" dirty="0">
                <a:solidFill>
                  <a:srgbClr val="02305D"/>
                </a:solidFill>
                <a:latin typeface="Arial" charset="0"/>
              </a:rPr>
              <a:t>Barker N., 2014</a:t>
            </a:r>
          </a:p>
          <a:p>
            <a:pPr marL="228600" indent="-228600" eaLnBrk="1" hangingPunct="1">
              <a:buFontTx/>
              <a:buAutoNum type="arabicParenBoth"/>
              <a:defRPr/>
            </a:pPr>
            <a:r>
              <a:rPr lang="en-GB" sz="800" dirty="0" err="1">
                <a:solidFill>
                  <a:srgbClr val="02305D"/>
                </a:solidFill>
                <a:latin typeface="Arial" charset="0"/>
              </a:rPr>
              <a:t>Mckeown</a:t>
            </a:r>
            <a:r>
              <a:rPr lang="en-GB" sz="800" dirty="0">
                <a:solidFill>
                  <a:srgbClr val="02305D"/>
                </a:solidFill>
                <a:latin typeface="Arial" charset="0"/>
              </a:rPr>
              <a:t>, S. J. et al., 2013</a:t>
            </a:r>
          </a:p>
          <a:p>
            <a:pPr marL="228600" indent="-228600" eaLnBrk="1" hangingPunct="1">
              <a:buFontTx/>
              <a:buAutoNum type="arabicParenBoth"/>
              <a:defRPr/>
            </a:pPr>
            <a:endParaRPr lang="en-GB" sz="800" dirty="0">
              <a:solidFill>
                <a:srgbClr val="02305D"/>
              </a:solidFill>
              <a:latin typeface="Arial" charset="0"/>
            </a:endParaRPr>
          </a:p>
          <a:p>
            <a:pPr marL="228600" indent="-228600" eaLnBrk="1" hangingPunct="1">
              <a:buFontTx/>
              <a:buAutoNum type="arabicParenBoth" startAt="10"/>
              <a:defRPr/>
            </a:pPr>
            <a:endParaRPr lang="en-GB" sz="800" dirty="0">
              <a:solidFill>
                <a:srgbClr val="02305D"/>
              </a:solidFill>
              <a:latin typeface="Arial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83C849B-06FD-B694-1B63-91885CC2F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4294188"/>
            <a:ext cx="342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 sz="1000"/>
              <a:t>(2)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DE5ABCE-6A42-4027-7980-4DD170774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2549525"/>
            <a:ext cx="3413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 sz="1000"/>
              <a:t>(1)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F971CDB-5D39-E887-BB0D-D862CF694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3294063"/>
            <a:ext cx="342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 sz="1000"/>
              <a:t>(1)</a:t>
            </a:r>
          </a:p>
        </p:txBody>
      </p:sp>
      <p:sp>
        <p:nvSpPr>
          <p:cNvPr id="34" name="Flèche : angle droit 43">
            <a:extLst>
              <a:ext uri="{FF2B5EF4-FFF2-40B4-BE49-F238E27FC236}">
                <a16:creationId xmlns:a16="http://schemas.microsoft.com/office/drawing/2014/main" id="{52402E24-0466-29A8-35F8-926616A87175}"/>
              </a:ext>
            </a:extLst>
          </p:cNvPr>
          <p:cNvSpPr/>
          <p:nvPr/>
        </p:nvSpPr>
        <p:spPr>
          <a:xfrm rot="5400000">
            <a:off x="2177256" y="3971132"/>
            <a:ext cx="1076325" cy="2871788"/>
          </a:xfrm>
          <a:prstGeom prst="bentUpArrow">
            <a:avLst>
              <a:gd name="adj1" fmla="val 33633"/>
              <a:gd name="adj2" fmla="val 30904"/>
              <a:gd name="adj3" fmla="val 37205"/>
            </a:avLst>
          </a:prstGeom>
          <a:gradFill>
            <a:gsLst>
              <a:gs pos="100000">
                <a:srgbClr val="F2BEB8"/>
              </a:gs>
              <a:gs pos="0">
                <a:schemeClr val="accent3"/>
              </a:gs>
              <a:gs pos="42000">
                <a:srgbClr val="F2BEB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5" name="Espace réservé du contenu 4">
            <a:extLst>
              <a:ext uri="{FF2B5EF4-FFF2-40B4-BE49-F238E27FC236}">
                <a16:creationId xmlns:a16="http://schemas.microsoft.com/office/drawing/2014/main" id="{716A5F0C-7EA5-37FD-06F9-3680E9633C9A}"/>
              </a:ext>
            </a:extLst>
          </p:cNvPr>
          <p:cNvSpPr txBox="1">
            <a:spLocks/>
          </p:cNvSpPr>
          <p:nvPr/>
        </p:nvSpPr>
        <p:spPr>
          <a:xfrm>
            <a:off x="1524000" y="5429250"/>
            <a:ext cx="2592388" cy="431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•"/>
              <a:defRPr sz="2400">
                <a:solidFill>
                  <a:srgbClr val="003060"/>
                </a:solidFill>
                <a:latin typeface="Roboto Regular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16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Pathologies </a:t>
            </a:r>
            <a:r>
              <a:rPr lang="en-GB" sz="1600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induites</a:t>
            </a:r>
            <a:endParaRPr lang="en-GB" sz="16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Espace réservé du contenu 4">
            <a:extLst>
              <a:ext uri="{FF2B5EF4-FFF2-40B4-BE49-F238E27FC236}">
                <a16:creationId xmlns:a16="http://schemas.microsoft.com/office/drawing/2014/main" id="{21425274-B012-95F6-BED9-DC091A71FFFB}"/>
              </a:ext>
            </a:extLst>
          </p:cNvPr>
          <p:cNvSpPr txBox="1">
            <a:spLocks/>
          </p:cNvSpPr>
          <p:nvPr/>
        </p:nvSpPr>
        <p:spPr>
          <a:xfrm>
            <a:off x="4110037" y="5786438"/>
            <a:ext cx="4140863" cy="431800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•"/>
              <a:defRPr sz="2400">
                <a:solidFill>
                  <a:srgbClr val="003060"/>
                </a:solidFill>
                <a:latin typeface="Roboto Regular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1600" kern="0" dirty="0" err="1">
                <a:solidFill>
                  <a:srgbClr val="E7542B"/>
                </a:solidFill>
              </a:rPr>
              <a:t>Nécessité</a:t>
            </a:r>
            <a:r>
              <a:rPr lang="en-GB" sz="1600" kern="0" dirty="0">
                <a:solidFill>
                  <a:srgbClr val="E7542B"/>
                </a:solidFill>
              </a:rPr>
              <a:t> de </a:t>
            </a:r>
            <a:r>
              <a:rPr lang="en-GB" sz="1600" kern="0" dirty="0" err="1">
                <a:solidFill>
                  <a:srgbClr val="E7542B"/>
                </a:solidFill>
              </a:rPr>
              <a:t>traitements</a:t>
            </a:r>
            <a:r>
              <a:rPr lang="en-GB" sz="1600" kern="0" dirty="0">
                <a:solidFill>
                  <a:srgbClr val="E7542B"/>
                </a:solidFill>
              </a:rPr>
              <a:t> plus </a:t>
            </a:r>
            <a:r>
              <a:rPr lang="en-GB" sz="1600" kern="0" dirty="0" err="1">
                <a:solidFill>
                  <a:srgbClr val="E7542B"/>
                </a:solidFill>
              </a:rPr>
              <a:t>efficaces</a:t>
            </a:r>
            <a:endParaRPr lang="en-GB" sz="1600" kern="0" dirty="0">
              <a:solidFill>
                <a:srgbClr val="E7542B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5EC3A93-C3BC-C073-06C2-72A3810EE5FF}"/>
              </a:ext>
            </a:extLst>
          </p:cNvPr>
          <p:cNvSpPr/>
          <p:nvPr/>
        </p:nvSpPr>
        <p:spPr>
          <a:xfrm>
            <a:off x="5653088" y="5122863"/>
            <a:ext cx="647700" cy="647700"/>
          </a:xfrm>
          <a:prstGeom prst="ellipse">
            <a:avLst/>
          </a:prstGeom>
          <a:solidFill>
            <a:schemeClr val="bg1"/>
          </a:solidFill>
          <a:ln>
            <a:solidFill>
              <a:srgbClr val="E75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pic>
        <p:nvPicPr>
          <p:cNvPr id="38" name="Graphique 48" descr="Aiguille">
            <a:extLst>
              <a:ext uri="{FF2B5EF4-FFF2-40B4-BE49-F238E27FC236}">
                <a16:creationId xmlns:a16="http://schemas.microsoft.com/office/drawing/2014/main" id="{252542ED-7932-DFD2-0695-67C7D4420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5178425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2AA5781B-AEE9-DCB6-96AE-F611EF89F450}"/>
              </a:ext>
            </a:extLst>
          </p:cNvPr>
          <p:cNvSpPr/>
          <p:nvPr/>
        </p:nvSpPr>
        <p:spPr>
          <a:xfrm>
            <a:off x="1163638" y="5229225"/>
            <a:ext cx="649287" cy="649288"/>
          </a:xfrm>
          <a:prstGeom prst="ellipse">
            <a:avLst/>
          </a:prstGeom>
          <a:solidFill>
            <a:schemeClr val="bg1"/>
          </a:solidFill>
          <a:ln>
            <a:solidFill>
              <a:srgbClr val="F2B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0" name="Graphique 50" descr="Écran de démarrage">
            <a:extLst>
              <a:ext uri="{FF2B5EF4-FFF2-40B4-BE49-F238E27FC236}">
                <a16:creationId xmlns:a16="http://schemas.microsoft.com/office/drawing/2014/main" id="{73F04428-B416-DFAE-B93E-1FA2B5C91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5302250"/>
            <a:ext cx="5032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Flèche : angle droit 57">
            <a:extLst>
              <a:ext uri="{FF2B5EF4-FFF2-40B4-BE49-F238E27FC236}">
                <a16:creationId xmlns:a16="http://schemas.microsoft.com/office/drawing/2014/main" id="{4670D20A-ECE9-BEE5-B03D-3E6E81888370}"/>
              </a:ext>
            </a:extLst>
          </p:cNvPr>
          <p:cNvSpPr/>
          <p:nvPr/>
        </p:nvSpPr>
        <p:spPr>
          <a:xfrm rot="16200000" flipH="1">
            <a:off x="8651082" y="3966369"/>
            <a:ext cx="1074737" cy="2873375"/>
          </a:xfrm>
          <a:prstGeom prst="bentUpArrow">
            <a:avLst>
              <a:gd name="adj1" fmla="val 33633"/>
              <a:gd name="adj2" fmla="val 30904"/>
              <a:gd name="adj3" fmla="val 37205"/>
            </a:avLst>
          </a:prstGeom>
          <a:gradFill flip="none" rotWithShape="1">
            <a:gsLst>
              <a:gs pos="100000">
                <a:srgbClr val="A7A7E3"/>
              </a:gs>
              <a:gs pos="0">
                <a:schemeClr val="accent3"/>
              </a:gs>
              <a:gs pos="42000">
                <a:srgbClr val="A7A7E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42" name="Espace réservé du contenu 4">
            <a:extLst>
              <a:ext uri="{FF2B5EF4-FFF2-40B4-BE49-F238E27FC236}">
                <a16:creationId xmlns:a16="http://schemas.microsoft.com/office/drawing/2014/main" id="{0692CFA5-79F0-F642-8A34-6B788DA0CAA4}"/>
              </a:ext>
            </a:extLst>
          </p:cNvPr>
          <p:cNvSpPr txBox="1">
            <a:spLocks/>
          </p:cNvSpPr>
          <p:nvPr/>
        </p:nvSpPr>
        <p:spPr>
          <a:xfrm>
            <a:off x="7824788" y="5426075"/>
            <a:ext cx="2592387" cy="431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•"/>
              <a:defRPr sz="2400">
                <a:solidFill>
                  <a:srgbClr val="003060"/>
                </a:solidFill>
                <a:latin typeface="Roboto Regular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–"/>
              <a:defRPr sz="2000">
                <a:solidFill>
                  <a:srgbClr val="003060"/>
                </a:solidFill>
                <a:latin typeface="Roboto Regular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•"/>
              <a:defRPr sz="1800">
                <a:solidFill>
                  <a:srgbClr val="003060"/>
                </a:solidFill>
                <a:latin typeface="Roboto Regular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–"/>
              <a:defRPr sz="1600">
                <a:solidFill>
                  <a:srgbClr val="003060"/>
                </a:solidFill>
                <a:latin typeface="Roboto Regular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Char char="»"/>
              <a:defRPr sz="1600">
                <a:solidFill>
                  <a:srgbClr val="003060"/>
                </a:solidFill>
                <a:latin typeface="Roboto Regular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7542B"/>
              </a:buClr>
              <a:buFont typeface="Wingdings" panose="05000000000000000000" pitchFamily="2" charset="2"/>
              <a:buChar char="Ø"/>
              <a:defRPr sz="1400">
                <a:solidFill>
                  <a:srgbClr val="00306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16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Pathologies </a:t>
            </a:r>
            <a:r>
              <a:rPr lang="en-GB" sz="16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induites</a:t>
            </a:r>
            <a:endParaRPr lang="en-GB" sz="16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95068F2-AF02-E978-5A59-4EE31A5412CB}"/>
              </a:ext>
            </a:extLst>
          </p:cNvPr>
          <p:cNvSpPr/>
          <p:nvPr/>
        </p:nvSpPr>
        <p:spPr>
          <a:xfrm flipH="1">
            <a:off x="10110788" y="5260975"/>
            <a:ext cx="647700" cy="649288"/>
          </a:xfrm>
          <a:prstGeom prst="ellipse">
            <a:avLst/>
          </a:prstGeom>
          <a:solidFill>
            <a:schemeClr val="bg1"/>
          </a:solidFill>
          <a:ln>
            <a:solidFill>
              <a:srgbClr val="A7A7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pic>
        <p:nvPicPr>
          <p:cNvPr id="44" name="Graphique 55" descr="Écran de démarrage">
            <a:extLst>
              <a:ext uri="{FF2B5EF4-FFF2-40B4-BE49-F238E27FC236}">
                <a16:creationId xmlns:a16="http://schemas.microsoft.com/office/drawing/2014/main" id="{D505E18C-5236-6AD0-C837-4DE6CB11C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5334000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1E061830-AE91-0104-B8A9-5D032E6D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5405438"/>
            <a:ext cx="3413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 sz="1000"/>
              <a:t>(4)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611E97E-81AA-B9A7-63F4-B49060EC9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5405438"/>
            <a:ext cx="342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 sz="1000"/>
              <a:t>(4)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D770F2A0-D441-EBA7-480E-2FBB6F9E06DF}"/>
              </a:ext>
            </a:extLst>
          </p:cNvPr>
          <p:cNvSpPr txBox="1"/>
          <p:nvPr/>
        </p:nvSpPr>
        <p:spPr>
          <a:xfrm>
            <a:off x="2416175" y="2060575"/>
            <a:ext cx="304800" cy="254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050" b="1" dirty="0">
                <a:latin typeface="Arial" charset="0"/>
              </a:rPr>
              <a:t>a)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8BAA3CB-B0CE-263F-340E-646898556E76}"/>
              </a:ext>
            </a:extLst>
          </p:cNvPr>
          <p:cNvSpPr txBox="1"/>
          <p:nvPr/>
        </p:nvSpPr>
        <p:spPr>
          <a:xfrm>
            <a:off x="2416175" y="4418013"/>
            <a:ext cx="311150" cy="25241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050" b="1" dirty="0">
                <a:latin typeface="Arial" charset="0"/>
              </a:rPr>
              <a:t>b)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C545A89-1A79-0F9B-0D8D-37674EC761CA}"/>
              </a:ext>
            </a:extLst>
          </p:cNvPr>
          <p:cNvSpPr txBox="1"/>
          <p:nvPr/>
        </p:nvSpPr>
        <p:spPr>
          <a:xfrm>
            <a:off x="5953125" y="4440238"/>
            <a:ext cx="304800" cy="254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050" b="1" dirty="0">
                <a:latin typeface="Arial" charset="0"/>
              </a:rPr>
              <a:t>c)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1C0F4A9-30CE-2F9E-CA55-9005336E7753}"/>
              </a:ext>
            </a:extLst>
          </p:cNvPr>
          <p:cNvSpPr txBox="1"/>
          <p:nvPr/>
        </p:nvSpPr>
        <p:spPr>
          <a:xfrm>
            <a:off x="7750175" y="2636838"/>
            <a:ext cx="352425" cy="4159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050" b="1" dirty="0">
                <a:latin typeface="Arial" charset="0"/>
              </a:rPr>
              <a:t>d)</a:t>
            </a:r>
          </a:p>
          <a:p>
            <a:pPr eaLnBrk="1" hangingPunct="1">
              <a:defRPr/>
            </a:pPr>
            <a:endParaRPr lang="en-GB" sz="1050" b="1" dirty="0">
              <a:latin typeface="Arial" charset="0"/>
            </a:endParaRP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7A69472E-C134-6C0D-7AE5-56166526A184}"/>
              </a:ext>
            </a:extLst>
          </p:cNvPr>
          <p:cNvGrpSpPr>
            <a:grpSpLocks/>
          </p:cNvGrpSpPr>
          <p:nvPr/>
        </p:nvGrpSpPr>
        <p:grpSpPr bwMode="auto">
          <a:xfrm>
            <a:off x="7908925" y="2925763"/>
            <a:ext cx="1644650" cy="1949450"/>
            <a:chOff x="420453" y="980728"/>
            <a:chExt cx="1532584" cy="1816805"/>
          </a:xfrm>
        </p:grpSpPr>
        <p:pic>
          <p:nvPicPr>
            <p:cNvPr id="52" name="Image 44">
              <a:extLst>
                <a:ext uri="{FF2B5EF4-FFF2-40B4-BE49-F238E27FC236}">
                  <a16:creationId xmlns:a16="http://schemas.microsoft.com/office/drawing/2014/main" id="{D6E3A13C-FC77-1DE2-EFD4-6B9DF793D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51" y="980728"/>
              <a:ext cx="1483285" cy="1816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586B9DF-4AF1-D405-6345-06793AA66582}"/>
                </a:ext>
              </a:extLst>
            </p:cNvPr>
            <p:cNvSpPr/>
            <p:nvPr/>
          </p:nvSpPr>
          <p:spPr>
            <a:xfrm>
              <a:off x="1565453" y="1078374"/>
              <a:ext cx="217462" cy="458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dirty="0"/>
            </a:p>
          </p:txBody>
        </p:sp>
        <p:sp>
          <p:nvSpPr>
            <p:cNvPr id="54" name="ZoneTexte 52">
              <a:extLst>
                <a:ext uri="{FF2B5EF4-FFF2-40B4-BE49-F238E27FC236}">
                  <a16:creationId xmlns:a16="http://schemas.microsoft.com/office/drawing/2014/main" id="{81B61FA2-9458-BC9D-8188-BFF19A489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4489" y="1131148"/>
              <a:ext cx="54854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fr-FR" sz="1100" b="1">
                  <a:solidFill>
                    <a:schemeClr val="bg1"/>
                  </a:solidFill>
                </a:rPr>
                <a:t>50µm</a:t>
              </a:r>
            </a:p>
          </p:txBody>
        </p:sp>
        <p:sp>
          <p:nvSpPr>
            <p:cNvPr id="55" name="ZoneTexte 53">
              <a:extLst>
                <a:ext uri="{FF2B5EF4-FFF2-40B4-BE49-F238E27FC236}">
                  <a16:creationId xmlns:a16="http://schemas.microsoft.com/office/drawing/2014/main" id="{80835280-3004-33F0-5739-54685573D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453" y="995889"/>
              <a:ext cx="318674" cy="229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fr-FR" sz="1000">
                  <a:solidFill>
                    <a:schemeClr val="bg1"/>
                  </a:solidFill>
                </a:rPr>
                <a:t>(3)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AE630F6F-879F-0E2B-2A4C-53FF0D157231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5693B27F-4A0E-3CA8-2A71-000FBBAF57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1B6061A-588E-77DC-91D3-16CC2E8A7322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03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/>
      <p:bldP spid="31" grpId="0"/>
      <p:bldP spid="32" grpId="0"/>
      <p:bldP spid="33" grpId="0"/>
      <p:bldP spid="35" grpId="0"/>
      <p:bldP spid="36" grpId="0"/>
      <p:bldP spid="37" grpId="0" animBg="1"/>
      <p:bldP spid="39" grpId="0" animBg="1"/>
      <p:bldP spid="42" grpId="0"/>
      <p:bldP spid="43" grpId="0" animBg="1"/>
      <p:bldP spid="45" grpId="0"/>
      <p:bldP spid="46" grpId="0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91ECF5-5FC6-6C61-C074-3BB11FDB52D9}"/>
              </a:ext>
            </a:extLst>
          </p:cNvPr>
          <p:cNvSpPr/>
          <p:nvPr/>
        </p:nvSpPr>
        <p:spPr>
          <a:xfrm>
            <a:off x="1631504" y="764704"/>
            <a:ext cx="6828896" cy="4552597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0E518BD-8B2B-A09A-3261-6803A03ED2AF}"/>
              </a:ext>
            </a:extLst>
          </p:cNvPr>
          <p:cNvSpPr/>
          <p:nvPr/>
        </p:nvSpPr>
        <p:spPr>
          <a:xfrm>
            <a:off x="2568865" y="3048093"/>
            <a:ext cx="2951069" cy="668834"/>
          </a:xfrm>
          <a:prstGeom prst="ellipse">
            <a:avLst/>
          </a:prstGeom>
          <a:noFill/>
          <a:ln>
            <a:solidFill>
              <a:srgbClr val="E75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Complexe</a:t>
            </a:r>
            <a:r>
              <a:rPr lang="en-US" sz="1600" dirty="0">
                <a:solidFill>
                  <a:schemeClr val="tx1"/>
                </a:solidFill>
              </a:rPr>
              <a:t> à </a:t>
            </a:r>
            <a:r>
              <a:rPr lang="en-US" sz="1600" dirty="0" err="1">
                <a:solidFill>
                  <a:schemeClr val="tx1"/>
                </a:solidFill>
              </a:rPr>
              <a:t>étudier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CAEFDCE-ABA0-476E-AF8C-3323B2FD67F6}"/>
              </a:ext>
            </a:extLst>
          </p:cNvPr>
          <p:cNvSpPr/>
          <p:nvPr/>
        </p:nvSpPr>
        <p:spPr>
          <a:xfrm>
            <a:off x="2596376" y="4156099"/>
            <a:ext cx="2923558" cy="668833"/>
          </a:xfrm>
          <a:prstGeom prst="ellipse">
            <a:avLst/>
          </a:prstGeom>
          <a:noFill/>
          <a:ln>
            <a:solidFill>
              <a:srgbClr val="E75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Questions </a:t>
            </a:r>
            <a:r>
              <a:rPr lang="en-US" sz="1600" dirty="0" err="1">
                <a:solidFill>
                  <a:schemeClr val="tx1"/>
                </a:solidFill>
              </a:rPr>
              <a:t>éthiques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15DB172-B081-974B-60FD-8D7A417A5B8F}"/>
              </a:ext>
            </a:extLst>
          </p:cNvPr>
          <p:cNvGrpSpPr/>
          <p:nvPr/>
        </p:nvGrpSpPr>
        <p:grpSpPr>
          <a:xfrm>
            <a:off x="281059" y="2949154"/>
            <a:ext cx="1887091" cy="1284920"/>
            <a:chOff x="5189602" y="2884334"/>
            <a:chExt cx="2522910" cy="1837127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095CE634-6E92-FF5D-5FEC-A5E76541A2C0}"/>
                </a:ext>
              </a:extLst>
            </p:cNvPr>
            <p:cNvGrpSpPr/>
            <p:nvPr/>
          </p:nvGrpSpPr>
          <p:grpSpPr>
            <a:xfrm>
              <a:off x="5189602" y="2884334"/>
              <a:ext cx="2522910" cy="1837127"/>
              <a:chOff x="238108" y="4252449"/>
              <a:chExt cx="2522910" cy="1837127"/>
            </a:xfrm>
          </p:grpSpPr>
          <p:sp>
            <p:nvSpPr>
              <p:cNvPr id="17" name="Forme libre : forme 29">
                <a:extLst>
                  <a:ext uri="{FF2B5EF4-FFF2-40B4-BE49-F238E27FC236}">
                    <a16:creationId xmlns:a16="http://schemas.microsoft.com/office/drawing/2014/main" id="{14C75ADC-0ED7-E49C-0A7B-97DF130C6C79}"/>
                  </a:ext>
                </a:extLst>
              </p:cNvPr>
              <p:cNvSpPr/>
              <p:nvPr/>
            </p:nvSpPr>
            <p:spPr>
              <a:xfrm>
                <a:off x="238108" y="4252449"/>
                <a:ext cx="2522910" cy="1306597"/>
              </a:xfrm>
              <a:custGeom>
                <a:avLst/>
                <a:gdLst>
                  <a:gd name="connsiteX0" fmla="*/ 0 w 1725469"/>
                  <a:gd name="connsiteY0" fmla="*/ 431360 h 862720"/>
                  <a:gd name="connsiteX1" fmla="*/ 862735 w 1725469"/>
                  <a:gd name="connsiteY1" fmla="*/ 0 h 862720"/>
                  <a:gd name="connsiteX2" fmla="*/ 1725470 w 1725469"/>
                  <a:gd name="connsiteY2" fmla="*/ 431360 h 862720"/>
                  <a:gd name="connsiteX3" fmla="*/ 862735 w 1725469"/>
                  <a:gd name="connsiteY3" fmla="*/ 862720 h 862720"/>
                  <a:gd name="connsiteX4" fmla="*/ 0 w 1725469"/>
                  <a:gd name="connsiteY4" fmla="*/ 431360 h 8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5469" h="862720">
                    <a:moveTo>
                      <a:pt x="0" y="431360"/>
                    </a:moveTo>
                    <a:cubicBezTo>
                      <a:pt x="0" y="193126"/>
                      <a:pt x="386260" y="0"/>
                      <a:pt x="862735" y="0"/>
                    </a:cubicBezTo>
                    <a:cubicBezTo>
                      <a:pt x="1339210" y="0"/>
                      <a:pt x="1725470" y="193126"/>
                      <a:pt x="1725470" y="431360"/>
                    </a:cubicBezTo>
                    <a:cubicBezTo>
                      <a:pt x="1725470" y="669594"/>
                      <a:pt x="1339210" y="862720"/>
                      <a:pt x="862735" y="862720"/>
                    </a:cubicBezTo>
                    <a:cubicBezTo>
                      <a:pt x="386260" y="862720"/>
                      <a:pt x="0" y="669594"/>
                      <a:pt x="0" y="431360"/>
                    </a:cubicBezTo>
                    <a:close/>
                  </a:path>
                </a:pathLst>
              </a:custGeom>
              <a:ln>
                <a:solidFill>
                  <a:srgbClr val="E7542B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79359" tIns="153012" rIns="279359" bIns="153012" numCol="1" spcCol="1270" anchor="ctr" anchorCtr="0">
                <a:noAutofit/>
              </a:bodyPr>
              <a:lstStyle/>
              <a:p>
                <a:pPr algn="ctr" defTabSz="18669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4200">
                    <a:solidFill>
                      <a:schemeClr val="tx1"/>
                    </a:solidFill>
                  </a:rPr>
                  <a:t> </a:t>
                </a:r>
              </a:p>
            </p:txBody>
          </p:sp>
          <p:pic>
            <p:nvPicPr>
              <p:cNvPr id="18" name="Graphique 17" descr="Rat">
                <a:extLst>
                  <a:ext uri="{FF2B5EF4-FFF2-40B4-BE49-F238E27FC236}">
                    <a16:creationId xmlns:a16="http://schemas.microsoft.com/office/drawing/2014/main" id="{7FECC870-60AF-03A7-9FA0-222C1454D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31326" y="4267368"/>
                <a:ext cx="1356397" cy="1356398"/>
              </a:xfrm>
              <a:prstGeom prst="rect">
                <a:avLst/>
              </a:prstGeom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F0BC78D-B40A-8E3F-50F8-0DC879320C46}"/>
                  </a:ext>
                </a:extLst>
              </p:cNvPr>
              <p:cNvSpPr txBox="1"/>
              <p:nvPr/>
            </p:nvSpPr>
            <p:spPr>
              <a:xfrm>
                <a:off x="485839" y="5649529"/>
                <a:ext cx="1933422" cy="440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Modèles</a:t>
                </a:r>
                <a:r>
                  <a:rPr lang="en-US" sz="1400" dirty="0"/>
                  <a:t> in vivo</a:t>
                </a:r>
              </a:p>
            </p:txBody>
          </p:sp>
        </p:grpSp>
        <p:pic>
          <p:nvPicPr>
            <p:cNvPr id="16" name="Graphique 15" descr="Poussin">
              <a:extLst>
                <a:ext uri="{FF2B5EF4-FFF2-40B4-BE49-F238E27FC236}">
                  <a16:creationId xmlns:a16="http://schemas.microsoft.com/office/drawing/2014/main" id="{A6671105-B249-EBBE-746C-E239DC1DA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95504" y="3067665"/>
              <a:ext cx="914400" cy="91440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7C3C5612-72B1-1862-8381-2D6E5B48B1AA}"/>
              </a:ext>
            </a:extLst>
          </p:cNvPr>
          <p:cNvSpPr/>
          <p:nvPr/>
        </p:nvSpPr>
        <p:spPr>
          <a:xfrm>
            <a:off x="2596376" y="1788540"/>
            <a:ext cx="2923559" cy="834048"/>
          </a:xfrm>
          <a:prstGeom prst="ellipse">
            <a:avLst/>
          </a:prstGeom>
          <a:noFill/>
          <a:ln>
            <a:solidFill>
              <a:srgbClr val="E75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Différent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l’humain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CC38BD5F-660E-4D0A-08B9-B547E97EBC25}"/>
              </a:ext>
            </a:extLst>
          </p:cNvPr>
          <p:cNvSpPr txBox="1">
            <a:spLocks/>
          </p:cNvSpPr>
          <p:nvPr/>
        </p:nvSpPr>
        <p:spPr bwMode="auto">
          <a:xfrm>
            <a:off x="281062" y="102258"/>
            <a:ext cx="1097280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060"/>
                </a:solidFill>
                <a:latin typeface="Roboto Regular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fr-FR" kern="0" dirty="0" err="1"/>
              <a:t>Limite</a:t>
            </a:r>
            <a:r>
              <a:rPr lang="en-GB" altLang="fr-FR" kern="0" dirty="0"/>
              <a:t> du </a:t>
            </a:r>
            <a:r>
              <a:rPr lang="en-GB" altLang="fr-FR" kern="0" dirty="0" err="1"/>
              <a:t>modèle</a:t>
            </a:r>
            <a:r>
              <a:rPr lang="en-GB" altLang="fr-FR" kern="0" dirty="0"/>
              <a:t> in-vivo</a:t>
            </a:r>
          </a:p>
        </p:txBody>
      </p:sp>
      <p:pic>
        <p:nvPicPr>
          <p:cNvPr id="33" name="Image 3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1BA97E01-EC75-6D8C-DD6E-964BDDB5D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7DAADAC7-B67A-AA4E-F155-AC9ABE78579C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49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289E4C25-DC3A-11D3-9435-44906EBE9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965200"/>
            <a:ext cx="6827837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F8BD1FC-DEB4-E00C-E137-D554B6D0C1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1800" y="130175"/>
            <a:ext cx="10972800" cy="49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fr-FR" dirty="0" err="1"/>
              <a:t>L'essor</a:t>
            </a:r>
            <a:r>
              <a:rPr lang="en-GB" altLang="fr-FR" dirty="0"/>
              <a:t> de nouveaux </a:t>
            </a:r>
            <a:r>
              <a:rPr lang="en-GB" altLang="fr-FR" dirty="0" err="1"/>
              <a:t>modèles</a:t>
            </a:r>
            <a:r>
              <a:rPr lang="en-GB" altLang="fr-FR" dirty="0"/>
              <a:t> in vitro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E351C3D-42A9-E911-8FEC-BABCBD342268}"/>
              </a:ext>
            </a:extLst>
          </p:cNvPr>
          <p:cNvGrpSpPr>
            <a:grpSpLocks/>
          </p:cNvGrpSpPr>
          <p:nvPr/>
        </p:nvGrpSpPr>
        <p:grpSpPr bwMode="auto">
          <a:xfrm>
            <a:off x="193675" y="2787650"/>
            <a:ext cx="1725612" cy="1163699"/>
            <a:chOff x="110274" y="2786861"/>
            <a:chExt cx="1725469" cy="1163931"/>
          </a:xfrm>
        </p:grpSpPr>
        <p:sp>
          <p:nvSpPr>
            <p:cNvPr id="7" name="ZoneTexte 45">
              <a:extLst>
                <a:ext uri="{FF2B5EF4-FFF2-40B4-BE49-F238E27FC236}">
                  <a16:creationId xmlns:a16="http://schemas.microsoft.com/office/drawing/2014/main" id="{F8E53D42-3B6D-FBC4-F3BA-7126A16C6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469" y="3642954"/>
              <a:ext cx="1474896" cy="30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fr-FR" sz="1400" dirty="0" err="1"/>
                <a:t>Modèle</a:t>
              </a:r>
              <a:r>
                <a:rPr lang="en-GB" altLang="fr-FR" sz="1400" dirty="0"/>
                <a:t> In Vitro </a:t>
              </a:r>
            </a:p>
          </p:txBody>
        </p:sp>
        <p:sp>
          <p:nvSpPr>
            <p:cNvPr id="8" name="Forme libre : forme 20">
              <a:extLst>
                <a:ext uri="{FF2B5EF4-FFF2-40B4-BE49-F238E27FC236}">
                  <a16:creationId xmlns:a16="http://schemas.microsoft.com/office/drawing/2014/main" id="{88C86F96-68BF-BA1B-F320-52A18B0689F0}"/>
                </a:ext>
              </a:extLst>
            </p:cNvPr>
            <p:cNvSpPr/>
            <p:nvPr/>
          </p:nvSpPr>
          <p:spPr>
            <a:xfrm>
              <a:off x="110274" y="2786861"/>
              <a:ext cx="1725469" cy="862185"/>
            </a:xfrm>
            <a:custGeom>
              <a:avLst/>
              <a:gdLst>
                <a:gd name="connsiteX0" fmla="*/ 0 w 1725469"/>
                <a:gd name="connsiteY0" fmla="*/ 431360 h 862720"/>
                <a:gd name="connsiteX1" fmla="*/ 862735 w 1725469"/>
                <a:gd name="connsiteY1" fmla="*/ 0 h 862720"/>
                <a:gd name="connsiteX2" fmla="*/ 1725470 w 1725469"/>
                <a:gd name="connsiteY2" fmla="*/ 431360 h 862720"/>
                <a:gd name="connsiteX3" fmla="*/ 862735 w 1725469"/>
                <a:gd name="connsiteY3" fmla="*/ 862720 h 862720"/>
                <a:gd name="connsiteX4" fmla="*/ 0 w 1725469"/>
                <a:gd name="connsiteY4" fmla="*/ 431360 h 8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5469" h="862720">
                  <a:moveTo>
                    <a:pt x="0" y="431360"/>
                  </a:moveTo>
                  <a:cubicBezTo>
                    <a:pt x="0" y="193126"/>
                    <a:pt x="386260" y="0"/>
                    <a:pt x="862735" y="0"/>
                  </a:cubicBezTo>
                  <a:cubicBezTo>
                    <a:pt x="1339210" y="0"/>
                    <a:pt x="1725470" y="193126"/>
                    <a:pt x="1725470" y="431360"/>
                  </a:cubicBezTo>
                  <a:cubicBezTo>
                    <a:pt x="1725470" y="669594"/>
                    <a:pt x="1339210" y="862720"/>
                    <a:pt x="862735" y="862720"/>
                  </a:cubicBezTo>
                  <a:cubicBezTo>
                    <a:pt x="386260" y="862720"/>
                    <a:pt x="0" y="669594"/>
                    <a:pt x="0" y="43136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79359" tIns="153012" rIns="279359" bIns="153012" spcCol="1270" anchor="ctr"/>
            <a:lstStyle/>
            <a:p>
              <a:pPr algn="ctr" defTabSz="18669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4200" dirty="0"/>
                <a:t> </a:t>
              </a:r>
            </a:p>
          </p:txBody>
        </p:sp>
        <p:pic>
          <p:nvPicPr>
            <p:cNvPr id="9" name="Graphique 15" descr="Microscope">
              <a:extLst>
                <a:ext uri="{FF2B5EF4-FFF2-40B4-BE49-F238E27FC236}">
                  <a16:creationId xmlns:a16="http://schemas.microsoft.com/office/drawing/2014/main" id="{514C2CEB-0569-6700-515D-0080BE954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907466"/>
              <a:ext cx="665550" cy="66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72EDAAB-DAD3-2085-6602-90B9AB9EFD85}"/>
              </a:ext>
            </a:extLst>
          </p:cNvPr>
          <p:cNvSpPr/>
          <p:nvPr/>
        </p:nvSpPr>
        <p:spPr>
          <a:xfrm>
            <a:off x="24738" y="5611402"/>
            <a:ext cx="389731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800" dirty="0">
                <a:solidFill>
                  <a:srgbClr val="02305D"/>
                </a:solidFill>
                <a:latin typeface="Arial" charset="0"/>
              </a:rPr>
              <a:t>(5)    Sato, T. et al., 2009</a:t>
            </a:r>
            <a:endParaRPr lang="en-GB" sz="800" dirty="0">
              <a:solidFill>
                <a:srgbClr val="02305D"/>
              </a:solidFill>
              <a:latin typeface="Helvetica" panose="020B0604020202020204" pitchFamily="34" charset="0"/>
            </a:endParaRPr>
          </a:p>
          <a:p>
            <a:pPr eaLnBrk="1" hangingPunct="1">
              <a:defRPr/>
            </a:pPr>
            <a:r>
              <a:rPr lang="en-GB" sz="800" dirty="0">
                <a:solidFill>
                  <a:srgbClr val="02305D"/>
                </a:solidFill>
                <a:latin typeface="Arial" charset="0"/>
              </a:rPr>
              <a:t>(6)    </a:t>
            </a:r>
            <a:r>
              <a:rPr lang="en-GB" sz="800" dirty="0" err="1">
                <a:solidFill>
                  <a:srgbClr val="02305D"/>
                </a:solidFill>
                <a:latin typeface="Helvetica" panose="020B0604020202020204" pitchFamily="34" charset="0"/>
              </a:rPr>
              <a:t>Hombalkar</a:t>
            </a:r>
            <a:r>
              <a:rPr lang="en-GB" sz="800" dirty="0">
                <a:solidFill>
                  <a:srgbClr val="02305D"/>
                </a:solidFill>
                <a:latin typeface="Helvetica" panose="020B0604020202020204" pitchFamily="34" charset="0"/>
              </a:rPr>
              <a:t> S., 2021 : </a:t>
            </a:r>
            <a:r>
              <a:rPr lang="en-GB" sz="800" dirty="0">
                <a:solidFill>
                  <a:srgbClr val="02305D"/>
                </a:solidFill>
                <a:latin typeface="Arial" charset="0"/>
                <a:hlinkClick r:id="rId3"/>
              </a:rPr>
              <a:t>https://www.scienceabc.com/</a:t>
            </a:r>
            <a:endParaRPr lang="en-GB" sz="800" dirty="0">
              <a:solidFill>
                <a:srgbClr val="02305D"/>
              </a:solidFill>
              <a:latin typeface="Arial" charset="0"/>
            </a:endParaRPr>
          </a:p>
          <a:p>
            <a:pPr marL="228600" indent="-228600" eaLnBrk="1" hangingPunct="1">
              <a:buFontTx/>
              <a:buAutoNum type="arabicParenBoth"/>
              <a:defRPr/>
            </a:pPr>
            <a:endParaRPr lang="en-GB" sz="800" dirty="0">
              <a:solidFill>
                <a:srgbClr val="02305D"/>
              </a:solidFill>
              <a:latin typeface="Arial" charset="0"/>
            </a:endParaRPr>
          </a:p>
          <a:p>
            <a:pPr marL="228600" indent="-228600" eaLnBrk="1" hangingPunct="1">
              <a:buFontTx/>
              <a:buAutoNum type="arabicParenBoth"/>
              <a:defRPr/>
            </a:pPr>
            <a:endParaRPr lang="en-GB" sz="800" dirty="0">
              <a:solidFill>
                <a:srgbClr val="02305D"/>
              </a:solidFill>
              <a:latin typeface="Arial" charset="0"/>
            </a:endParaRPr>
          </a:p>
          <a:p>
            <a:pPr marL="228600" indent="-228600" eaLnBrk="1" hangingPunct="1">
              <a:buFontTx/>
              <a:buAutoNum type="arabicParenBoth"/>
              <a:defRPr/>
            </a:pPr>
            <a:endParaRPr lang="en-GB" sz="800" dirty="0">
              <a:solidFill>
                <a:srgbClr val="02305D"/>
              </a:solidFill>
              <a:latin typeface="Arial" charset="0"/>
            </a:endParaRPr>
          </a:p>
          <a:p>
            <a:pPr marL="228600" indent="-228600" eaLnBrk="1" hangingPunct="1">
              <a:buFontTx/>
              <a:buAutoNum type="arabicParenBoth"/>
              <a:defRPr/>
            </a:pPr>
            <a:endParaRPr lang="en-GB" sz="800" dirty="0">
              <a:solidFill>
                <a:srgbClr val="02305D"/>
              </a:solidFill>
              <a:latin typeface="Arial" charset="0"/>
            </a:endParaRPr>
          </a:p>
          <a:p>
            <a:pPr marL="228600" indent="-228600" eaLnBrk="1" hangingPunct="1">
              <a:buFontTx/>
              <a:buAutoNum type="arabicParenBoth"/>
              <a:defRPr/>
            </a:pPr>
            <a:endParaRPr lang="en-GB" sz="800" dirty="0">
              <a:solidFill>
                <a:srgbClr val="02305D"/>
              </a:solidFill>
              <a:latin typeface="Arial" charset="0"/>
            </a:endParaRPr>
          </a:p>
          <a:p>
            <a:pPr marL="228600" indent="-228600" eaLnBrk="1" hangingPunct="1">
              <a:buFontTx/>
              <a:buAutoNum type="arabicParenBoth"/>
              <a:defRPr/>
            </a:pPr>
            <a:endParaRPr lang="en-GB" sz="800" dirty="0">
              <a:solidFill>
                <a:srgbClr val="02305D"/>
              </a:solidFill>
              <a:latin typeface="Arial" charset="0"/>
            </a:endParaRPr>
          </a:p>
          <a:p>
            <a:pPr marL="228600" indent="-228600" eaLnBrk="1" hangingPunct="1">
              <a:buFontTx/>
              <a:buAutoNum type="arabicParenBoth"/>
              <a:defRPr/>
            </a:pPr>
            <a:endParaRPr lang="en-GB" sz="800" dirty="0">
              <a:solidFill>
                <a:srgbClr val="02305D"/>
              </a:solidFill>
              <a:latin typeface="Arial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903AFE-01F1-B758-E86E-47291AA4ED62}"/>
              </a:ext>
            </a:extLst>
          </p:cNvPr>
          <p:cNvSpPr txBox="1"/>
          <p:nvPr/>
        </p:nvSpPr>
        <p:spPr>
          <a:xfrm>
            <a:off x="4748213" y="1327150"/>
            <a:ext cx="4587875" cy="83185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3060"/>
                </a:solidFill>
              </a:rPr>
              <a:t>Auto-</a:t>
            </a:r>
            <a:r>
              <a:rPr lang="en-US" sz="1600" dirty="0" err="1">
                <a:solidFill>
                  <a:srgbClr val="003060"/>
                </a:solidFill>
              </a:rPr>
              <a:t>organisation</a:t>
            </a:r>
            <a:r>
              <a:rPr lang="en-US" sz="1600" dirty="0">
                <a:solidFill>
                  <a:srgbClr val="003060"/>
                </a:solidFill>
              </a:rPr>
              <a:t> </a:t>
            </a:r>
            <a:r>
              <a:rPr lang="en-US" sz="1600" dirty="0" err="1">
                <a:solidFill>
                  <a:srgbClr val="003060"/>
                </a:solidFill>
              </a:rPr>
              <a:t>cellulaire</a:t>
            </a:r>
            <a:endParaRPr lang="en-US" sz="1600" dirty="0">
              <a:solidFill>
                <a:srgbClr val="00306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rgbClr val="003060"/>
                </a:solidFill>
              </a:rPr>
              <a:t>Compartimentation</a:t>
            </a:r>
            <a:r>
              <a:rPr lang="en-US" sz="1600" dirty="0">
                <a:solidFill>
                  <a:srgbClr val="003060"/>
                </a:solidFill>
              </a:rPr>
              <a:t> </a:t>
            </a:r>
            <a:r>
              <a:rPr lang="en-US" sz="1600" dirty="0" err="1">
                <a:solidFill>
                  <a:srgbClr val="003060"/>
                </a:solidFill>
              </a:rPr>
              <a:t>cellulaire</a:t>
            </a:r>
            <a:endParaRPr lang="en-US" sz="1600" dirty="0">
              <a:solidFill>
                <a:srgbClr val="00306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3060"/>
                </a:solidFill>
              </a:rPr>
              <a:t>Microstructures </a:t>
            </a:r>
            <a:r>
              <a:rPr lang="en-US" sz="1600" dirty="0" err="1">
                <a:solidFill>
                  <a:srgbClr val="003060"/>
                </a:solidFill>
              </a:rPr>
              <a:t>apparentes</a:t>
            </a:r>
            <a:endParaRPr lang="en-GB" sz="1600" dirty="0">
              <a:solidFill>
                <a:srgbClr val="003060"/>
              </a:solidFill>
              <a:latin typeface="Arial" charset="0"/>
            </a:endParaRPr>
          </a:p>
        </p:txBody>
      </p:sp>
      <p:sp>
        <p:nvSpPr>
          <p:cNvPr id="16" name="Flèche : droite à entaille 3">
            <a:extLst>
              <a:ext uri="{FF2B5EF4-FFF2-40B4-BE49-F238E27FC236}">
                <a16:creationId xmlns:a16="http://schemas.microsoft.com/office/drawing/2014/main" id="{A91C7B47-E265-65C5-98D1-93921578B0E2}"/>
              </a:ext>
            </a:extLst>
          </p:cNvPr>
          <p:cNvSpPr/>
          <p:nvPr/>
        </p:nvSpPr>
        <p:spPr>
          <a:xfrm rot="19514383">
            <a:off x="1979613" y="2533650"/>
            <a:ext cx="852487" cy="474663"/>
          </a:xfrm>
          <a:prstGeom prst="notchedRightArrow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tx1"/>
              </a:gs>
            </a:gsLst>
            <a:lin ang="108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3060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33488F7-1EBF-99B1-1D18-2B20748CB08E}"/>
              </a:ext>
            </a:extLst>
          </p:cNvPr>
          <p:cNvGrpSpPr>
            <a:grpSpLocks/>
          </p:cNvGrpSpPr>
          <p:nvPr/>
        </p:nvGrpSpPr>
        <p:grpSpPr bwMode="auto">
          <a:xfrm>
            <a:off x="2854719" y="3972124"/>
            <a:ext cx="1941671" cy="1900216"/>
            <a:chOff x="2418632" y="3876888"/>
            <a:chExt cx="1942154" cy="1901306"/>
          </a:xfrm>
        </p:grpSpPr>
        <p:grpSp>
          <p:nvGrpSpPr>
            <p:cNvPr id="18" name="Groupe 88">
              <a:extLst>
                <a:ext uri="{FF2B5EF4-FFF2-40B4-BE49-F238E27FC236}">
                  <a16:creationId xmlns:a16="http://schemas.microsoft.com/office/drawing/2014/main" id="{DF82D5BA-8C5A-F416-04ED-10B06F26CB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7822" y="4199928"/>
              <a:ext cx="1692964" cy="1578266"/>
              <a:chOff x="2466121" y="4434444"/>
              <a:chExt cx="1319522" cy="1230125"/>
            </a:xfrm>
          </p:grpSpPr>
          <p:sp>
            <p:nvSpPr>
              <p:cNvPr id="20" name="ZoneTexte 44">
                <a:extLst>
                  <a:ext uri="{FF2B5EF4-FFF2-40B4-BE49-F238E27FC236}">
                    <a16:creationId xmlns:a16="http://schemas.microsoft.com/office/drawing/2014/main" id="{CDED180E-A6DA-D473-F573-AECF97ACF1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2759" y="5424545"/>
                <a:ext cx="1182482" cy="240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fr-FR" sz="1400" dirty="0" err="1">
                    <a:solidFill>
                      <a:srgbClr val="003060"/>
                    </a:solidFill>
                  </a:rPr>
                  <a:t>Organe</a:t>
                </a:r>
                <a:r>
                  <a:rPr lang="en-GB" altLang="fr-FR" sz="1400" dirty="0">
                    <a:solidFill>
                      <a:srgbClr val="003060"/>
                    </a:solidFill>
                  </a:rPr>
                  <a:t> sur puce</a:t>
                </a:r>
              </a:p>
            </p:txBody>
          </p:sp>
          <p:pic>
            <p:nvPicPr>
              <p:cNvPr id="22" name="Picture 4" descr="Quelle est l&amp;#39;Organe-sur-un-Frite (OOC) ?">
                <a:extLst>
                  <a:ext uri="{FF2B5EF4-FFF2-40B4-BE49-F238E27FC236}">
                    <a16:creationId xmlns:a16="http://schemas.microsoft.com/office/drawing/2014/main" id="{38415F88-B046-D05B-50A6-1E34171C48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13" t="26041" r="16705" b="25961"/>
              <a:stretch>
                <a:fillRect/>
              </a:stretch>
            </p:blipFill>
            <p:spPr bwMode="auto">
              <a:xfrm rot="-1277546">
                <a:off x="2466121" y="4434444"/>
                <a:ext cx="1319522" cy="784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ZoneTexte 56">
              <a:extLst>
                <a:ext uri="{FF2B5EF4-FFF2-40B4-BE49-F238E27FC236}">
                  <a16:creationId xmlns:a16="http://schemas.microsoft.com/office/drawing/2014/main" id="{9835A2C2-C587-5168-957F-B270DBB99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632" y="3876888"/>
              <a:ext cx="34176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fr-FR" sz="1000">
                  <a:solidFill>
                    <a:srgbClr val="003060"/>
                  </a:solidFill>
                </a:rPr>
                <a:t>(6)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0A79269-FFFE-E731-0E1D-7A6CABB9821B}"/>
              </a:ext>
            </a:extLst>
          </p:cNvPr>
          <p:cNvGrpSpPr>
            <a:grpSpLocks/>
          </p:cNvGrpSpPr>
          <p:nvPr/>
        </p:nvGrpSpPr>
        <p:grpSpPr bwMode="auto">
          <a:xfrm>
            <a:off x="2903538" y="825500"/>
            <a:ext cx="1824037" cy="2081015"/>
            <a:chOff x="2558785" y="964635"/>
            <a:chExt cx="1824062" cy="2081223"/>
          </a:xfrm>
        </p:grpSpPr>
        <p:grpSp>
          <p:nvGrpSpPr>
            <p:cNvPr id="24" name="Groupe 86">
              <a:extLst>
                <a:ext uri="{FF2B5EF4-FFF2-40B4-BE49-F238E27FC236}">
                  <a16:creationId xmlns:a16="http://schemas.microsoft.com/office/drawing/2014/main" id="{87DA3A70-F3B9-8D75-9E9E-C1C787B04C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8785" y="964635"/>
              <a:ext cx="1824062" cy="2081223"/>
              <a:chOff x="2405706" y="964634"/>
              <a:chExt cx="1397653" cy="1594697"/>
            </a:xfrm>
          </p:grpSpPr>
          <p:sp>
            <p:nvSpPr>
              <p:cNvPr id="26" name="Forme libre : forme 26">
                <a:extLst>
                  <a:ext uri="{FF2B5EF4-FFF2-40B4-BE49-F238E27FC236}">
                    <a16:creationId xmlns:a16="http://schemas.microsoft.com/office/drawing/2014/main" id="{20BB4771-22EE-5655-A658-8B474734CBF1}"/>
                  </a:ext>
                </a:extLst>
              </p:cNvPr>
              <p:cNvSpPr/>
              <p:nvPr/>
            </p:nvSpPr>
            <p:spPr>
              <a:xfrm>
                <a:off x="2405706" y="964634"/>
                <a:ext cx="1397653" cy="1375877"/>
              </a:xfrm>
              <a:custGeom>
                <a:avLst/>
                <a:gdLst>
                  <a:gd name="connsiteX0" fmla="*/ 0 w 1397653"/>
                  <a:gd name="connsiteY0" fmla="*/ 137529 h 1375294"/>
                  <a:gd name="connsiteX1" fmla="*/ 137529 w 1397653"/>
                  <a:gd name="connsiteY1" fmla="*/ 0 h 1375294"/>
                  <a:gd name="connsiteX2" fmla="*/ 1260124 w 1397653"/>
                  <a:gd name="connsiteY2" fmla="*/ 0 h 1375294"/>
                  <a:gd name="connsiteX3" fmla="*/ 1397653 w 1397653"/>
                  <a:gd name="connsiteY3" fmla="*/ 137529 h 1375294"/>
                  <a:gd name="connsiteX4" fmla="*/ 1397653 w 1397653"/>
                  <a:gd name="connsiteY4" fmla="*/ 1237765 h 1375294"/>
                  <a:gd name="connsiteX5" fmla="*/ 1260124 w 1397653"/>
                  <a:gd name="connsiteY5" fmla="*/ 1375294 h 1375294"/>
                  <a:gd name="connsiteX6" fmla="*/ 137529 w 1397653"/>
                  <a:gd name="connsiteY6" fmla="*/ 1375294 h 1375294"/>
                  <a:gd name="connsiteX7" fmla="*/ 0 w 1397653"/>
                  <a:gd name="connsiteY7" fmla="*/ 1237765 h 1375294"/>
                  <a:gd name="connsiteX8" fmla="*/ 0 w 1397653"/>
                  <a:gd name="connsiteY8" fmla="*/ 137529 h 1375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7653" h="1375294">
                    <a:moveTo>
                      <a:pt x="0" y="137529"/>
                    </a:moveTo>
                    <a:cubicBezTo>
                      <a:pt x="0" y="61574"/>
                      <a:pt x="61574" y="0"/>
                      <a:pt x="137529" y="0"/>
                    </a:cubicBezTo>
                    <a:lnTo>
                      <a:pt x="1260124" y="0"/>
                    </a:lnTo>
                    <a:cubicBezTo>
                      <a:pt x="1336079" y="0"/>
                      <a:pt x="1397653" y="61574"/>
                      <a:pt x="1397653" y="137529"/>
                    </a:cubicBezTo>
                    <a:lnTo>
                      <a:pt x="1397653" y="1237765"/>
                    </a:lnTo>
                    <a:cubicBezTo>
                      <a:pt x="1397653" y="1313720"/>
                      <a:pt x="1336079" y="1375294"/>
                      <a:pt x="1260124" y="1375294"/>
                    </a:cubicBezTo>
                    <a:lnTo>
                      <a:pt x="137529" y="1375294"/>
                    </a:lnTo>
                    <a:cubicBezTo>
                      <a:pt x="61574" y="1375294"/>
                      <a:pt x="0" y="1313720"/>
                      <a:pt x="0" y="1237765"/>
                    </a:cubicBezTo>
                    <a:lnTo>
                      <a:pt x="0" y="137529"/>
                    </a:lnTo>
                    <a:close/>
                  </a:path>
                </a:pathLst>
              </a:custGeom>
              <a:ln>
                <a:solidFill>
                  <a:schemeClr val="accent3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6951" tIns="66951" rIns="66951" bIns="66951" spcCol="1270" anchor="ctr"/>
              <a:lstStyle/>
              <a:p>
                <a:pPr algn="ctr" defTabSz="18669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GB" sz="4200" dirty="0">
                    <a:solidFill>
                      <a:srgbClr val="003060"/>
                    </a:solidFill>
                  </a:rPr>
                  <a:t> </a:t>
                </a:r>
              </a:p>
            </p:txBody>
          </p:sp>
          <p:grpSp>
            <p:nvGrpSpPr>
              <p:cNvPr id="27" name="Groupe 8">
                <a:extLst>
                  <a:ext uri="{FF2B5EF4-FFF2-40B4-BE49-F238E27FC236}">
                    <a16:creationId xmlns:a16="http://schemas.microsoft.com/office/drawing/2014/main" id="{174A1A13-8DE5-E40F-E2DC-859A36810A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07215" y="1052736"/>
                <a:ext cx="1224136" cy="1219366"/>
                <a:chOff x="5498105" y="3448683"/>
                <a:chExt cx="4600576" cy="4581526"/>
              </a:xfrm>
            </p:grpSpPr>
            <p:pic>
              <p:nvPicPr>
                <p:cNvPr id="29" name="Image 6">
                  <a:extLst>
                    <a:ext uri="{FF2B5EF4-FFF2-40B4-BE49-F238E27FC236}">
                      <a16:creationId xmlns:a16="http://schemas.microsoft.com/office/drawing/2014/main" id="{DAA1A5FE-7DDD-A126-4E9F-DE055EA733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8105" y="3448683"/>
                  <a:ext cx="4600576" cy="4581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307BFE6-65AE-C947-E0B7-DDC1A14CFD20}"/>
                    </a:ext>
                  </a:extLst>
                </p:cNvPr>
                <p:cNvSpPr/>
                <p:nvPr/>
              </p:nvSpPr>
              <p:spPr>
                <a:xfrm>
                  <a:off x="5496049" y="3446754"/>
                  <a:ext cx="434297" cy="4890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GB" dirty="0">
                    <a:solidFill>
                      <a:srgbClr val="003060"/>
                    </a:solidFill>
                  </a:endParaRPr>
                </a:p>
              </p:txBody>
            </p:sp>
          </p:grp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BCD49B0-3DFA-25FE-BE2B-97A591BFE9C5}"/>
                  </a:ext>
                </a:extLst>
              </p:cNvPr>
              <p:cNvSpPr txBox="1"/>
              <p:nvPr/>
            </p:nvSpPr>
            <p:spPr>
              <a:xfrm>
                <a:off x="2679423" y="2323479"/>
                <a:ext cx="850221" cy="23585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GB" sz="1400" dirty="0" err="1">
                    <a:solidFill>
                      <a:srgbClr val="003060"/>
                    </a:solidFill>
                    <a:latin typeface="Arial" charset="0"/>
                  </a:rPr>
                  <a:t>Organoides</a:t>
                </a:r>
                <a:endParaRPr lang="en-GB" sz="1400" dirty="0">
                  <a:solidFill>
                    <a:srgbClr val="003060"/>
                  </a:solidFill>
                  <a:latin typeface="Arial" charset="0"/>
                </a:endParaRPr>
              </a:p>
            </p:txBody>
          </p:sp>
        </p:grpSp>
        <p:sp>
          <p:nvSpPr>
            <p:cNvPr id="25" name="ZoneTexte 54">
              <a:extLst>
                <a:ext uri="{FF2B5EF4-FFF2-40B4-BE49-F238E27FC236}">
                  <a16:creationId xmlns:a16="http://schemas.microsoft.com/office/drawing/2014/main" id="{F0C71B25-F791-C9CE-8029-7E9F7F7AD6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146" y="1012335"/>
              <a:ext cx="34176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fr-FR" sz="1000">
                  <a:solidFill>
                    <a:srgbClr val="003060"/>
                  </a:solidFill>
                </a:rPr>
                <a:t>(5)</a:t>
              </a:r>
            </a:p>
          </p:txBody>
        </p:sp>
      </p:grpSp>
      <p:sp>
        <p:nvSpPr>
          <p:cNvPr id="31" name="Flèche : droite à entaille 50">
            <a:extLst>
              <a:ext uri="{FF2B5EF4-FFF2-40B4-BE49-F238E27FC236}">
                <a16:creationId xmlns:a16="http://schemas.microsoft.com/office/drawing/2014/main" id="{DD8B6307-56E2-733D-993E-B678F95ED77E}"/>
              </a:ext>
            </a:extLst>
          </p:cNvPr>
          <p:cNvSpPr/>
          <p:nvPr/>
        </p:nvSpPr>
        <p:spPr>
          <a:xfrm rot="2479406">
            <a:off x="1936750" y="3503613"/>
            <a:ext cx="852488" cy="476250"/>
          </a:xfrm>
          <a:prstGeom prst="notchedRightArrow">
            <a:avLst/>
          </a:prstGeom>
          <a:gradFill flip="none" rotWithShape="1">
            <a:gsLst>
              <a:gs pos="0">
                <a:srgbClr val="0056AC"/>
              </a:gs>
              <a:gs pos="100000">
                <a:schemeClr val="tx1"/>
              </a:gs>
            </a:gsLst>
            <a:lin ang="108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306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1D16A53-78CB-C0CC-0AAD-F253EC4F3007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F4AAF6-C5FC-F766-9A86-D77E11EADA55}"/>
              </a:ext>
            </a:extLst>
          </p:cNvPr>
          <p:cNvSpPr txBox="1"/>
          <p:nvPr/>
        </p:nvSpPr>
        <p:spPr>
          <a:xfrm>
            <a:off x="5045518" y="4556929"/>
            <a:ext cx="4587875" cy="107721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rgbClr val="003060"/>
                </a:solidFill>
              </a:rPr>
              <a:t>Reproduire</a:t>
            </a:r>
            <a:r>
              <a:rPr lang="en-US" sz="1600" dirty="0">
                <a:solidFill>
                  <a:srgbClr val="003060"/>
                </a:solidFill>
              </a:rPr>
              <a:t> les </a:t>
            </a:r>
            <a:r>
              <a:rPr lang="en-US" sz="1600" dirty="0" err="1">
                <a:solidFill>
                  <a:srgbClr val="003060"/>
                </a:solidFill>
              </a:rPr>
              <a:t>propriétés</a:t>
            </a:r>
            <a:r>
              <a:rPr lang="en-US" sz="1600" dirty="0">
                <a:solidFill>
                  <a:srgbClr val="003060"/>
                </a:solidFill>
              </a:rPr>
              <a:t> </a:t>
            </a:r>
            <a:r>
              <a:rPr lang="en-US" sz="1600" dirty="0" err="1">
                <a:solidFill>
                  <a:srgbClr val="003060"/>
                </a:solidFill>
              </a:rPr>
              <a:t>physico-chimiques</a:t>
            </a:r>
            <a:r>
              <a:rPr lang="en-US" sz="1600" dirty="0">
                <a:solidFill>
                  <a:srgbClr val="003060"/>
                </a:solidFill>
              </a:rPr>
              <a:t> et </a:t>
            </a:r>
            <a:r>
              <a:rPr lang="en-US" sz="1600" dirty="0" err="1">
                <a:solidFill>
                  <a:srgbClr val="003060"/>
                </a:solidFill>
              </a:rPr>
              <a:t>mécaniques</a:t>
            </a:r>
            <a:r>
              <a:rPr lang="en-US" sz="1600" dirty="0">
                <a:solidFill>
                  <a:srgbClr val="003060"/>
                </a:solidFill>
              </a:rPr>
              <a:t> de </a:t>
            </a:r>
            <a:r>
              <a:rPr lang="en-US" sz="1600" dirty="0" err="1">
                <a:solidFill>
                  <a:srgbClr val="003060"/>
                </a:solidFill>
              </a:rPr>
              <a:t>l’organe</a:t>
            </a:r>
            <a:endParaRPr lang="en-US" sz="1600" dirty="0">
              <a:solidFill>
                <a:srgbClr val="00306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3060"/>
                </a:solidFill>
              </a:rPr>
              <a:t>Mimer </a:t>
            </a:r>
            <a:r>
              <a:rPr lang="en-US" sz="1600" dirty="0" err="1">
                <a:solidFill>
                  <a:srgbClr val="003060"/>
                </a:solidFill>
              </a:rPr>
              <a:t>sa</a:t>
            </a:r>
            <a:r>
              <a:rPr lang="en-US" sz="1600" dirty="0">
                <a:solidFill>
                  <a:srgbClr val="003060"/>
                </a:solidFill>
              </a:rPr>
              <a:t> micro-structure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rgbClr val="003060"/>
                </a:solidFill>
                <a:latin typeface="Arial" charset="0"/>
              </a:rPr>
              <a:t>Maitriser</a:t>
            </a:r>
            <a:r>
              <a:rPr lang="en-US" sz="1600" dirty="0">
                <a:solidFill>
                  <a:srgbClr val="003060"/>
                </a:solidFill>
                <a:latin typeface="Arial" charset="0"/>
              </a:rPr>
              <a:t> la perfusion</a:t>
            </a:r>
            <a:endParaRPr lang="en-GB" sz="1600" dirty="0">
              <a:solidFill>
                <a:srgbClr val="003060"/>
              </a:solidFill>
              <a:latin typeface="Arial" charset="0"/>
            </a:endParaRPr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70B362AE-77DD-D429-1D78-95F9EB5C9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4084EC60-A6A7-CF75-E93B-AE17E88028BB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288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31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A7BDC15-96BA-F7A6-4043-AE9824A2A464}"/>
              </a:ext>
            </a:extLst>
          </p:cNvPr>
          <p:cNvCxnSpPr>
            <a:cxnSpLocks/>
          </p:cNvCxnSpPr>
          <p:nvPr/>
        </p:nvCxnSpPr>
        <p:spPr>
          <a:xfrm>
            <a:off x="1779425" y="3233738"/>
            <a:ext cx="1724287" cy="0"/>
          </a:xfrm>
          <a:prstGeom prst="straightConnector1">
            <a:avLst/>
          </a:prstGeom>
          <a:ln w="76200">
            <a:gradFill flip="none" rotWithShape="1">
              <a:gsLst>
                <a:gs pos="0">
                  <a:srgbClr val="F1BE7F"/>
                </a:gs>
                <a:gs pos="100000">
                  <a:schemeClr val="accent4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505086D-0EB1-7069-4A60-1AA67C7DFB64}"/>
              </a:ext>
            </a:extLst>
          </p:cNvPr>
          <p:cNvCxnSpPr>
            <a:cxnSpLocks/>
          </p:cNvCxnSpPr>
          <p:nvPr/>
        </p:nvCxnSpPr>
        <p:spPr>
          <a:xfrm>
            <a:off x="1771743" y="1387398"/>
            <a:ext cx="1731969" cy="385418"/>
          </a:xfrm>
          <a:prstGeom prst="straightConnector1">
            <a:avLst/>
          </a:prstGeom>
          <a:ln w="76200">
            <a:gradFill flip="none" rotWithShape="1">
              <a:gsLst>
                <a:gs pos="48006">
                  <a:srgbClr val="F8CABD"/>
                </a:gs>
                <a:gs pos="49000">
                  <a:srgbClr val="F9D0C5"/>
                </a:gs>
                <a:gs pos="0">
                  <a:srgbClr val="F19880"/>
                </a:gs>
                <a:gs pos="100000">
                  <a:schemeClr val="accent3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847A36C-85E3-8EDA-2B5C-F943082318FF}"/>
              </a:ext>
            </a:extLst>
          </p:cNvPr>
          <p:cNvCxnSpPr>
            <a:cxnSpLocks/>
          </p:cNvCxnSpPr>
          <p:nvPr/>
        </p:nvCxnSpPr>
        <p:spPr>
          <a:xfrm flipV="1">
            <a:off x="1779425" y="4696906"/>
            <a:ext cx="1724287" cy="171340"/>
          </a:xfrm>
          <a:prstGeom prst="straightConnector1">
            <a:avLst/>
          </a:prstGeom>
          <a:ln w="76200">
            <a:gradFill flip="none" rotWithShape="1">
              <a:gsLst>
                <a:gs pos="0">
                  <a:srgbClr val="A3A3E0"/>
                </a:gs>
                <a:gs pos="100000">
                  <a:schemeClr val="accent2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7690F9F9-67A5-B88F-103B-0494ABA1BE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8150" y="115888"/>
            <a:ext cx="10972800" cy="49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dirty="0"/>
              <a:t>Stratégie envisagée pour développer un intestin sur puce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9A5F4B4-827D-B64E-4A6B-2CEFEAE44150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4240213"/>
            <a:ext cx="1874838" cy="1535112"/>
            <a:chOff x="328537" y="3429000"/>
            <a:chExt cx="2494231" cy="204213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110C00A-B995-ABA4-6A0D-4FDD8A454FE4}"/>
                </a:ext>
              </a:extLst>
            </p:cNvPr>
            <p:cNvSpPr/>
            <p:nvPr/>
          </p:nvSpPr>
          <p:spPr>
            <a:xfrm>
              <a:off x="624212" y="3429000"/>
              <a:ext cx="1902881" cy="1904868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dirty="0">
                <a:solidFill>
                  <a:srgbClr val="003060"/>
                </a:solidFill>
              </a:endParaRPr>
            </a:p>
          </p:txBody>
        </p:sp>
        <p:sp>
          <p:nvSpPr>
            <p:cNvPr id="13" name="Forme libre : forme 33">
              <a:extLst>
                <a:ext uri="{FF2B5EF4-FFF2-40B4-BE49-F238E27FC236}">
                  <a16:creationId xmlns:a16="http://schemas.microsoft.com/office/drawing/2014/main" id="{15B2FFAE-DF2C-0CA0-5C90-EAEA7ECD5806}"/>
                </a:ext>
              </a:extLst>
            </p:cNvPr>
            <p:cNvSpPr/>
            <p:nvPr/>
          </p:nvSpPr>
          <p:spPr>
            <a:xfrm>
              <a:off x="328537" y="5110014"/>
              <a:ext cx="2494231" cy="361122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fr-FR" sz="1200" dirty="0">
                <a:solidFill>
                  <a:srgbClr val="003060"/>
                </a:solidFill>
              </a:endParaRPr>
            </a:p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fr-FR" sz="1200" dirty="0">
                  <a:solidFill>
                    <a:srgbClr val="003060"/>
                  </a:solidFill>
                </a:rPr>
                <a:t>Culture of </a:t>
              </a:r>
              <a:r>
                <a:rPr lang="fr-FR" sz="1200" dirty="0" err="1">
                  <a:solidFill>
                    <a:srgbClr val="003060"/>
                  </a:solidFill>
                </a:rPr>
                <a:t>organoids</a:t>
              </a:r>
              <a:endParaRPr lang="fr-FR" sz="1200" dirty="0">
                <a:solidFill>
                  <a:srgbClr val="003060"/>
                </a:solidFill>
              </a:endParaRPr>
            </a:p>
            <a:p>
              <a:pPr marL="285750" lvl="1" indent="-285750" algn="ctr" defTabSz="128905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fr-FR" sz="1200" dirty="0">
                <a:solidFill>
                  <a:srgbClr val="003060"/>
                </a:solidFill>
              </a:endParaRPr>
            </a:p>
          </p:txBody>
        </p:sp>
        <p:pic>
          <p:nvPicPr>
            <p:cNvPr id="14" name="Picture 2" descr="Organoid News | Science News">
              <a:extLst>
                <a:ext uri="{FF2B5EF4-FFF2-40B4-BE49-F238E27FC236}">
                  <a16:creationId xmlns:a16="http://schemas.microsoft.com/office/drawing/2014/main" id="{63898E3D-A897-DD89-5CC5-15F307B80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73424" y="3600057"/>
              <a:ext cx="1404457" cy="14043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352AFC4-D917-39F4-88B5-77F085DF528F}"/>
              </a:ext>
            </a:extLst>
          </p:cNvPr>
          <p:cNvGrpSpPr>
            <a:grpSpLocks/>
          </p:cNvGrpSpPr>
          <p:nvPr/>
        </p:nvGrpSpPr>
        <p:grpSpPr bwMode="auto">
          <a:xfrm>
            <a:off x="3716338" y="1601788"/>
            <a:ext cx="3243262" cy="4157662"/>
            <a:chOff x="8328232" y="1513913"/>
            <a:chExt cx="3244137" cy="415786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A6FB3E2-ECAB-EE82-E657-A94D9698E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8232" y="1513913"/>
              <a:ext cx="3244137" cy="3244137"/>
            </a:xfrm>
            <a:prstGeom prst="rect">
              <a:avLst/>
            </a:prstGeom>
            <a:ln w="38100">
              <a:gradFill>
                <a:gsLst>
                  <a:gs pos="50000">
                    <a:schemeClr val="accent4"/>
                  </a:gs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</p:pic>
        <p:sp>
          <p:nvSpPr>
            <p:cNvPr id="17" name="Forme libre : forme 293">
              <a:extLst>
                <a:ext uri="{FF2B5EF4-FFF2-40B4-BE49-F238E27FC236}">
                  <a16:creationId xmlns:a16="http://schemas.microsoft.com/office/drawing/2014/main" id="{1E15AE41-B14C-BDE1-5006-14DDA18D8FA5}"/>
                </a:ext>
              </a:extLst>
            </p:cNvPr>
            <p:cNvSpPr/>
            <p:nvPr/>
          </p:nvSpPr>
          <p:spPr>
            <a:xfrm>
              <a:off x="8774439" y="4608104"/>
              <a:ext cx="2331079" cy="1063678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fr-FR" sz="1600" dirty="0">
                  <a:solidFill>
                    <a:srgbClr val="003060"/>
                  </a:solidFill>
                </a:rPr>
                <a:t>Culture d'organoïdes sur des substrats mobiles et </a:t>
              </a:r>
              <a:r>
                <a:rPr lang="fr-FR" sz="1600" dirty="0" err="1">
                  <a:solidFill>
                    <a:srgbClr val="003060"/>
                  </a:solidFill>
                </a:rPr>
                <a:t>microstructurés</a:t>
              </a:r>
              <a:endParaRPr lang="fr-FR" sz="1600" dirty="0">
                <a:solidFill>
                  <a:srgbClr val="003060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248285-00A0-FBB5-EBDE-B4B66968A018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777875"/>
            <a:ext cx="1733550" cy="1611314"/>
            <a:chOff x="399134" y="777419"/>
            <a:chExt cx="1733750" cy="1612103"/>
          </a:xfrm>
        </p:grpSpPr>
        <p:grpSp>
          <p:nvGrpSpPr>
            <p:cNvPr id="19" name="Groupe 59">
              <a:extLst>
                <a:ext uri="{FF2B5EF4-FFF2-40B4-BE49-F238E27FC236}">
                  <a16:creationId xmlns:a16="http://schemas.microsoft.com/office/drawing/2014/main" id="{174EB19C-344C-160E-0E49-E98333BC6D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802" y="777419"/>
              <a:ext cx="1450824" cy="1170322"/>
              <a:chOff x="2739188" y="2464860"/>
              <a:chExt cx="1111168" cy="746756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F674FF3A-CE62-163B-11A4-159D3386B4B9}"/>
                  </a:ext>
                </a:extLst>
              </p:cNvPr>
              <p:cNvSpPr/>
              <p:nvPr/>
            </p:nvSpPr>
            <p:spPr>
              <a:xfrm>
                <a:off x="2739178" y="2464860"/>
                <a:ext cx="1111412" cy="746909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fr-FR" dirty="0">
                  <a:solidFill>
                    <a:srgbClr val="003060"/>
                  </a:solidFill>
                </a:endParaRPr>
              </a:p>
            </p:txBody>
          </p:sp>
          <p:sp>
            <p:nvSpPr>
              <p:cNvPr id="22" name="Forme libre : forme 61">
                <a:extLst>
                  <a:ext uri="{FF2B5EF4-FFF2-40B4-BE49-F238E27FC236}">
                    <a16:creationId xmlns:a16="http://schemas.microsoft.com/office/drawing/2014/main" id="{809F4E20-E5ED-59B8-9B1E-7236ED2BFF38}"/>
                  </a:ext>
                </a:extLst>
              </p:cNvPr>
              <p:cNvSpPr/>
              <p:nvPr/>
            </p:nvSpPr>
            <p:spPr>
              <a:xfrm>
                <a:off x="2897003" y="2627656"/>
                <a:ext cx="859154" cy="274414"/>
              </a:xfrm>
              <a:custGeom>
                <a:avLst/>
                <a:gdLst>
                  <a:gd name="connsiteX0" fmla="*/ 0 w 3114675"/>
                  <a:gd name="connsiteY0" fmla="*/ 1190626 h 1190626"/>
                  <a:gd name="connsiteX1" fmla="*/ 600075 w 3114675"/>
                  <a:gd name="connsiteY1" fmla="*/ 1 h 1190626"/>
                  <a:gd name="connsiteX2" fmla="*/ 1409700 w 3114675"/>
                  <a:gd name="connsiteY2" fmla="*/ 1181101 h 1190626"/>
                  <a:gd name="connsiteX3" fmla="*/ 2181225 w 3114675"/>
                  <a:gd name="connsiteY3" fmla="*/ 28576 h 1190626"/>
                  <a:gd name="connsiteX4" fmla="*/ 3114675 w 3114675"/>
                  <a:gd name="connsiteY4" fmla="*/ 1171576 h 119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4675" h="1190626">
                    <a:moveTo>
                      <a:pt x="0" y="1190626"/>
                    </a:moveTo>
                    <a:cubicBezTo>
                      <a:pt x="182562" y="596107"/>
                      <a:pt x="365125" y="1588"/>
                      <a:pt x="600075" y="1"/>
                    </a:cubicBezTo>
                    <a:cubicBezTo>
                      <a:pt x="835025" y="-1587"/>
                      <a:pt x="1146175" y="1176338"/>
                      <a:pt x="1409700" y="1181101"/>
                    </a:cubicBezTo>
                    <a:cubicBezTo>
                      <a:pt x="1673225" y="1185863"/>
                      <a:pt x="1897063" y="30163"/>
                      <a:pt x="2181225" y="28576"/>
                    </a:cubicBezTo>
                    <a:cubicBezTo>
                      <a:pt x="2465387" y="26989"/>
                      <a:pt x="2900363" y="968376"/>
                      <a:pt x="3114675" y="1171576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571500" contourW="12700"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rgbClr val="003060"/>
                  </a:solidFill>
                </a:endParaRPr>
              </a:p>
            </p:txBody>
          </p:sp>
        </p:grpSp>
        <p:sp>
          <p:nvSpPr>
            <p:cNvPr id="20" name="Forme libre : forme 6">
              <a:extLst>
                <a:ext uri="{FF2B5EF4-FFF2-40B4-BE49-F238E27FC236}">
                  <a16:creationId xmlns:a16="http://schemas.microsoft.com/office/drawing/2014/main" id="{0826B919-BE36-EFF7-B4BF-90D6DD4B79EB}"/>
                </a:ext>
              </a:extLst>
            </p:cNvPr>
            <p:cNvSpPr/>
            <p:nvPr/>
          </p:nvSpPr>
          <p:spPr>
            <a:xfrm>
              <a:off x="399134" y="1601735"/>
              <a:ext cx="1733749" cy="787786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fr-FR" sz="1200" dirty="0">
                  <a:solidFill>
                    <a:srgbClr val="003060"/>
                  </a:solidFill>
                </a:rPr>
                <a:t>Développement et caractérisation de substrats magnétiques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0410EA7-2A7D-FAAE-0DB4-3E235216FC06}"/>
              </a:ext>
            </a:extLst>
          </p:cNvPr>
          <p:cNvGrpSpPr>
            <a:grpSpLocks/>
          </p:cNvGrpSpPr>
          <p:nvPr/>
        </p:nvGrpSpPr>
        <p:grpSpPr bwMode="auto">
          <a:xfrm>
            <a:off x="249238" y="2492375"/>
            <a:ext cx="1733550" cy="1530350"/>
            <a:chOff x="396959" y="2492895"/>
            <a:chExt cx="1733749" cy="1530357"/>
          </a:xfrm>
        </p:grpSpPr>
        <p:grpSp>
          <p:nvGrpSpPr>
            <p:cNvPr id="24" name="Groupe 5">
              <a:extLst>
                <a:ext uri="{FF2B5EF4-FFF2-40B4-BE49-F238E27FC236}">
                  <a16:creationId xmlns:a16="http://schemas.microsoft.com/office/drawing/2014/main" id="{4CDB2DBF-A69E-0D37-5051-52B40DF40E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802" y="2492895"/>
              <a:ext cx="1435034" cy="1212597"/>
              <a:chOff x="546802" y="2492895"/>
              <a:chExt cx="1435034" cy="1212597"/>
            </a:xfrm>
          </p:grpSpPr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9899F33C-2419-9115-FA4A-CFB651A35FA6}"/>
                  </a:ext>
                </a:extLst>
              </p:cNvPr>
              <p:cNvSpPr/>
              <p:nvPr/>
            </p:nvSpPr>
            <p:spPr>
              <a:xfrm>
                <a:off x="546201" y="2492895"/>
                <a:ext cx="1435265" cy="1212856"/>
              </a:xfrm>
              <a:prstGeom prst="roundRect">
                <a:avLst>
                  <a:gd name="adj" fmla="val 10000"/>
                </a:avLst>
              </a:prstGeom>
              <a:solidFill>
                <a:srgbClr val="F1BE7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fr-FR" dirty="0">
                  <a:solidFill>
                    <a:srgbClr val="003060"/>
                  </a:solidFill>
                </a:endParaRPr>
              </a:p>
            </p:txBody>
          </p:sp>
          <p:grpSp>
            <p:nvGrpSpPr>
              <p:cNvPr id="27" name="Groupe 67">
                <a:extLst>
                  <a:ext uri="{FF2B5EF4-FFF2-40B4-BE49-F238E27FC236}">
                    <a16:creationId xmlns:a16="http://schemas.microsoft.com/office/drawing/2014/main" id="{4A28647D-1E62-C596-6507-013E7917F0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6446" y="2728455"/>
                <a:ext cx="1286986" cy="628537"/>
                <a:chOff x="6374002" y="3709722"/>
                <a:chExt cx="37225952" cy="21088765"/>
              </a:xfrm>
            </p:grpSpPr>
            <p:grpSp>
              <p:nvGrpSpPr>
                <p:cNvPr id="28" name="Groupe 68">
                  <a:extLst>
                    <a:ext uri="{FF2B5EF4-FFF2-40B4-BE49-F238E27FC236}">
                      <a16:creationId xmlns:a16="http://schemas.microsoft.com/office/drawing/2014/main" id="{0BFF0525-B75E-6083-D789-85D83F72C2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74002" y="3709722"/>
                  <a:ext cx="37225952" cy="21088765"/>
                  <a:chOff x="30108506" y="19716516"/>
                  <a:chExt cx="13034247" cy="7383993"/>
                </a:xfrm>
              </p:grpSpPr>
              <p:grpSp>
                <p:nvGrpSpPr>
                  <p:cNvPr id="33" name="Groupe 73">
                    <a:extLst>
                      <a:ext uri="{FF2B5EF4-FFF2-40B4-BE49-F238E27FC236}">
                        <a16:creationId xmlns:a16="http://schemas.microsoft.com/office/drawing/2014/main" id="{F5915B62-286B-6FFC-D20F-4840DEE9B73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08506" y="19716516"/>
                    <a:ext cx="13034247" cy="7383993"/>
                    <a:chOff x="19724835" y="14528377"/>
                    <a:chExt cx="15602804" cy="8839100"/>
                  </a:xfrm>
                </p:grpSpPr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BA0C59C4-C16A-4FC7-1CCA-591835C9A4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20143" y="19721563"/>
                      <a:ext cx="15610370" cy="3638981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D068274B-B6A1-B8D2-9B28-855C658C0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7746" y="19654581"/>
                      <a:ext cx="3137480" cy="1763688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34F9061D-F18A-A365-48F9-59882F769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5972" y="19699231"/>
                      <a:ext cx="3233715" cy="1763688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612649FD-D135-ABCC-CA96-664EEF7851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50445" y="19721563"/>
                      <a:ext cx="3137468" cy="1763674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40EBDE05-05CD-4408-84E7-9EFFF99FC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2423" y="19699231"/>
                      <a:ext cx="3310709" cy="1786006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3" name="Forme libre : forme 85">
                      <a:extLst>
                        <a:ext uri="{FF2B5EF4-FFF2-40B4-BE49-F238E27FC236}">
                          <a16:creationId xmlns:a16="http://schemas.microsoft.com/office/drawing/2014/main" id="{39837076-35D2-C823-3469-7C84F82F879B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20855787" y="14519813"/>
                      <a:ext cx="4003648" cy="5335701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4" name="Forme libre : forme 86">
                      <a:extLst>
                        <a:ext uri="{FF2B5EF4-FFF2-40B4-BE49-F238E27FC236}">
                          <a16:creationId xmlns:a16="http://schemas.microsoft.com/office/drawing/2014/main" id="{AC5E2DB8-CE86-8ACE-EE44-A2C4D051715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4031763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5" name="Forme libre : forme 87">
                      <a:extLst>
                        <a:ext uri="{FF2B5EF4-FFF2-40B4-BE49-F238E27FC236}">
                          <a16:creationId xmlns:a16="http://schemas.microsoft.com/office/drawing/2014/main" id="{B9A35EF1-6937-34FB-C5B4-ADE8A732FDC5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27169231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6" name="Forme libre : forme 88">
                      <a:extLst>
                        <a:ext uri="{FF2B5EF4-FFF2-40B4-BE49-F238E27FC236}">
                          <a16:creationId xmlns:a16="http://schemas.microsoft.com/office/drawing/2014/main" id="{A4A8AE8D-068F-4CE4-D02F-D049A2F12BC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0306711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7" name="Ellipse 46">
                      <a:extLst>
                        <a:ext uri="{FF2B5EF4-FFF2-40B4-BE49-F238E27FC236}">
                          <a16:creationId xmlns:a16="http://schemas.microsoft.com/office/drawing/2014/main" id="{E1200B48-BD89-C03E-D213-DA65029FAD86}"/>
                        </a:ext>
                      </a:extLst>
                    </p:cNvPr>
                    <p:cNvSpPr/>
                    <p:nvPr/>
                  </p:nvSpPr>
                  <p:spPr>
                    <a:xfrm rot="271279">
                      <a:off x="33251696" y="18694609"/>
                      <a:ext cx="1289643" cy="1116254"/>
                    </a:xfrm>
                    <a:prstGeom prst="ellipse">
                      <a:avLst/>
                    </a:prstGeom>
                    <a:solidFill>
                      <a:srgbClr val="F1BE7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FR" dirty="0">
                        <a:solidFill>
                          <a:srgbClr val="003060"/>
                        </a:solidFill>
                      </a:endParaRPr>
                    </a:p>
                  </p:txBody>
                </p:sp>
              </p:grpSp>
              <p:sp>
                <p:nvSpPr>
                  <p:cNvPr id="34" name="Organigramme : Délai 74">
                    <a:extLst>
                      <a:ext uri="{FF2B5EF4-FFF2-40B4-BE49-F238E27FC236}">
                        <a16:creationId xmlns:a16="http://schemas.microsoft.com/office/drawing/2014/main" id="{93FFEBE1-5540-480C-4DE1-4A27A714B58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632837" y="23920651"/>
                    <a:ext cx="951138" cy="771822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 dirty="0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5" name="Organigramme : Délai 75">
                    <a:extLst>
                      <a:ext uri="{FF2B5EF4-FFF2-40B4-BE49-F238E27FC236}">
                        <a16:creationId xmlns:a16="http://schemas.microsoft.com/office/drawing/2014/main" id="{82FCFDED-9A00-46A4-FCAA-2CFA98FBEB6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277927" y="23968564"/>
                    <a:ext cx="951150" cy="787906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 dirty="0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6" name="Organigramme : Délai 76">
                    <a:extLst>
                      <a:ext uri="{FF2B5EF4-FFF2-40B4-BE49-F238E27FC236}">
                        <a16:creationId xmlns:a16="http://schemas.microsoft.com/office/drawing/2014/main" id="{CE0584E9-65CB-1092-8C9C-E92BC46231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876079" y="23940591"/>
                    <a:ext cx="932494" cy="787896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 dirty="0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7" name="Organigramme : Délai 79">
                    <a:extLst>
                      <a:ext uri="{FF2B5EF4-FFF2-40B4-BE49-F238E27FC236}">
                        <a16:creationId xmlns:a16="http://schemas.microsoft.com/office/drawing/2014/main" id="{67CA9BCC-BCB4-DCD8-B94F-8A3AC72362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037256" y="24004578"/>
                    <a:ext cx="932494" cy="771822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FR" dirty="0">
                      <a:solidFill>
                        <a:srgbClr val="003060"/>
                      </a:solidFill>
                    </a:endParaRPr>
                  </a:p>
                </p:txBody>
              </p:sp>
            </p:grpSp>
            <p:sp>
              <p:nvSpPr>
                <p:cNvPr id="29" name="Rectangle : coins arrondis 28">
                  <a:extLst>
                    <a:ext uri="{FF2B5EF4-FFF2-40B4-BE49-F238E27FC236}">
                      <a16:creationId xmlns:a16="http://schemas.microsoft.com/office/drawing/2014/main" id="{15A0B5F9-FDCF-15DA-6AA0-47C08FABBEF1}"/>
                    </a:ext>
                  </a:extLst>
                </p:cNvPr>
                <p:cNvSpPr/>
                <p:nvPr/>
              </p:nvSpPr>
              <p:spPr>
                <a:xfrm>
                  <a:off x="16420055" y="13276860"/>
                  <a:ext cx="2709505" cy="2876271"/>
                </a:xfrm>
                <a:prstGeom prst="roundRect">
                  <a:avLst>
                    <a:gd name="adj" fmla="val 45952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 dirty="0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0" name="Rectangle : coins arrondis 29">
                  <a:extLst>
                    <a:ext uri="{FF2B5EF4-FFF2-40B4-BE49-F238E27FC236}">
                      <a16:creationId xmlns:a16="http://schemas.microsoft.com/office/drawing/2014/main" id="{CDE72CDB-BE69-4E73-3EEF-9073D4A20C98}"/>
                    </a:ext>
                  </a:extLst>
                </p:cNvPr>
                <p:cNvSpPr/>
                <p:nvPr/>
              </p:nvSpPr>
              <p:spPr>
                <a:xfrm>
                  <a:off x="8704895" y="13649727"/>
                  <a:ext cx="2433964" cy="2716462"/>
                </a:xfrm>
                <a:prstGeom prst="roundRect">
                  <a:avLst>
                    <a:gd name="adj" fmla="val 29837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 dirty="0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1" name="Rectangle : coins arrondis 30">
                  <a:extLst>
                    <a:ext uri="{FF2B5EF4-FFF2-40B4-BE49-F238E27FC236}">
                      <a16:creationId xmlns:a16="http://schemas.microsoft.com/office/drawing/2014/main" id="{F18EDC3D-5661-70E9-6F0A-52AC341CA658}"/>
                    </a:ext>
                  </a:extLst>
                </p:cNvPr>
                <p:cNvSpPr/>
                <p:nvPr/>
              </p:nvSpPr>
              <p:spPr>
                <a:xfrm>
                  <a:off x="31437078" y="13383389"/>
                  <a:ext cx="2525782" cy="2929552"/>
                </a:xfrm>
                <a:prstGeom prst="roundRect">
                  <a:avLst>
                    <a:gd name="adj" fmla="val 47017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 dirty="0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2" name="Rectangle : coins arrondis 31">
                  <a:extLst>
                    <a:ext uri="{FF2B5EF4-FFF2-40B4-BE49-F238E27FC236}">
                      <a16:creationId xmlns:a16="http://schemas.microsoft.com/office/drawing/2014/main" id="{E30EAA42-0ED5-82A4-53BB-647134AD3A8E}"/>
                    </a:ext>
                  </a:extLst>
                </p:cNvPr>
                <p:cNvSpPr/>
                <p:nvPr/>
              </p:nvSpPr>
              <p:spPr>
                <a:xfrm>
                  <a:off x="24043368" y="13383389"/>
                  <a:ext cx="2433964" cy="28762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FR" dirty="0">
                    <a:solidFill>
                      <a:srgbClr val="003060"/>
                    </a:solidFill>
                  </a:endParaRPr>
                </a:p>
              </p:txBody>
            </p:sp>
          </p:grpSp>
        </p:grpSp>
        <p:sp>
          <p:nvSpPr>
            <p:cNvPr id="25" name="Forme libre : forme 40">
              <a:extLst>
                <a:ext uri="{FF2B5EF4-FFF2-40B4-BE49-F238E27FC236}">
                  <a16:creationId xmlns:a16="http://schemas.microsoft.com/office/drawing/2014/main" id="{DD5699B8-AAE3-6D30-5394-574708606577}"/>
                </a:ext>
              </a:extLst>
            </p:cNvPr>
            <p:cNvSpPr/>
            <p:nvPr/>
          </p:nvSpPr>
          <p:spPr>
            <a:xfrm>
              <a:off x="396959" y="3572400"/>
              <a:ext cx="1733749" cy="450852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fr-FR" sz="1200" dirty="0">
                <a:solidFill>
                  <a:srgbClr val="003060"/>
                </a:solidFill>
              </a:endParaRPr>
            </a:p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fr-FR" sz="1200" dirty="0" err="1">
                  <a:solidFill>
                    <a:srgbClr val="003060"/>
                  </a:solidFill>
                </a:rPr>
                <a:t>Development</a:t>
              </a:r>
              <a:r>
                <a:rPr lang="fr-FR" sz="1200" dirty="0">
                  <a:solidFill>
                    <a:srgbClr val="003060"/>
                  </a:solidFill>
                </a:rPr>
                <a:t> of </a:t>
              </a:r>
              <a:r>
                <a:rPr lang="fr-FR" sz="1200" dirty="0" err="1">
                  <a:solidFill>
                    <a:srgbClr val="003060"/>
                  </a:solidFill>
                </a:rPr>
                <a:t>villi</a:t>
              </a:r>
              <a:r>
                <a:rPr lang="fr-FR" sz="1200" dirty="0">
                  <a:solidFill>
                    <a:srgbClr val="003060"/>
                  </a:solidFill>
                </a:rPr>
                <a:t> </a:t>
              </a:r>
              <a:r>
                <a:rPr lang="fr-FR" sz="1200" dirty="0" err="1">
                  <a:solidFill>
                    <a:srgbClr val="003060"/>
                  </a:solidFill>
                </a:rPr>
                <a:t>replicas</a:t>
              </a:r>
              <a:endParaRPr lang="fr-FR" sz="1200" dirty="0">
                <a:solidFill>
                  <a:srgbClr val="003060"/>
                </a:solidFill>
              </a:endParaRPr>
            </a:p>
            <a:p>
              <a:pPr marL="285750" lvl="1" indent="-285750" algn="ctr" defTabSz="128905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fr-FR" sz="1200" dirty="0">
                <a:solidFill>
                  <a:srgbClr val="003060"/>
                </a:solidFill>
              </a:endParaRPr>
            </a:p>
          </p:txBody>
        </p:sp>
      </p:grpSp>
      <p:pic>
        <p:nvPicPr>
          <p:cNvPr id="51" name="Image 50">
            <a:extLst>
              <a:ext uri="{FF2B5EF4-FFF2-40B4-BE49-F238E27FC236}">
                <a16:creationId xmlns:a16="http://schemas.microsoft.com/office/drawing/2014/main" id="{5BC73572-41F1-8E8F-B513-97B41342F2D0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489200"/>
            <a:ext cx="1897062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Forme libre : forme 49">
            <a:extLst>
              <a:ext uri="{FF2B5EF4-FFF2-40B4-BE49-F238E27FC236}">
                <a16:creationId xmlns:a16="http://schemas.microsoft.com/office/drawing/2014/main" id="{8B9A1CCD-F283-6BF6-27DE-89EFE3275D40}"/>
              </a:ext>
            </a:extLst>
          </p:cNvPr>
          <p:cNvSpPr/>
          <p:nvPr/>
        </p:nvSpPr>
        <p:spPr>
          <a:xfrm>
            <a:off x="4161459" y="1680735"/>
            <a:ext cx="2138856" cy="1890341"/>
          </a:xfrm>
          <a:custGeom>
            <a:avLst/>
            <a:gdLst>
              <a:gd name="connsiteX0" fmla="*/ 24964 w 1346558"/>
              <a:gd name="connsiteY0" fmla="*/ 409575 h 1326356"/>
              <a:gd name="connsiteX1" fmla="*/ 282139 w 1346558"/>
              <a:gd name="connsiteY1" fmla="*/ 509588 h 1326356"/>
              <a:gd name="connsiteX2" fmla="*/ 289283 w 1346558"/>
              <a:gd name="connsiteY2" fmla="*/ 514350 h 1326356"/>
              <a:gd name="connsiteX3" fmla="*/ 305952 w 1346558"/>
              <a:gd name="connsiteY3" fmla="*/ 519113 h 1326356"/>
              <a:gd name="connsiteX4" fmla="*/ 320239 w 1346558"/>
              <a:gd name="connsiteY4" fmla="*/ 523875 h 1326356"/>
              <a:gd name="connsiteX5" fmla="*/ 327383 w 1346558"/>
              <a:gd name="connsiteY5" fmla="*/ 528638 h 1326356"/>
              <a:gd name="connsiteX6" fmla="*/ 348814 w 1346558"/>
              <a:gd name="connsiteY6" fmla="*/ 535781 h 1326356"/>
              <a:gd name="connsiteX7" fmla="*/ 355958 w 1346558"/>
              <a:gd name="connsiteY7" fmla="*/ 538163 h 1326356"/>
              <a:gd name="connsiteX8" fmla="*/ 372627 w 1346558"/>
              <a:gd name="connsiteY8" fmla="*/ 545306 h 1326356"/>
              <a:gd name="connsiteX9" fmla="*/ 389295 w 1346558"/>
              <a:gd name="connsiteY9" fmla="*/ 554831 h 1326356"/>
              <a:gd name="connsiteX10" fmla="*/ 396439 w 1346558"/>
              <a:gd name="connsiteY10" fmla="*/ 559594 h 1326356"/>
              <a:gd name="connsiteX11" fmla="*/ 413108 w 1346558"/>
              <a:gd name="connsiteY11" fmla="*/ 564356 h 1326356"/>
              <a:gd name="connsiteX12" fmla="*/ 420252 w 1346558"/>
              <a:gd name="connsiteY12" fmla="*/ 566738 h 1326356"/>
              <a:gd name="connsiteX13" fmla="*/ 434539 w 1346558"/>
              <a:gd name="connsiteY13" fmla="*/ 581025 h 1326356"/>
              <a:gd name="connsiteX14" fmla="*/ 441683 w 1346558"/>
              <a:gd name="connsiteY14" fmla="*/ 588169 h 1326356"/>
              <a:gd name="connsiteX15" fmla="*/ 451208 w 1346558"/>
              <a:gd name="connsiteY15" fmla="*/ 595313 h 1326356"/>
              <a:gd name="connsiteX16" fmla="*/ 465495 w 1346558"/>
              <a:gd name="connsiteY16" fmla="*/ 609600 h 1326356"/>
              <a:gd name="connsiteX17" fmla="*/ 472639 w 1346558"/>
              <a:gd name="connsiteY17" fmla="*/ 621506 h 1326356"/>
              <a:gd name="connsiteX18" fmla="*/ 477402 w 1346558"/>
              <a:gd name="connsiteY18" fmla="*/ 640556 h 1326356"/>
              <a:gd name="connsiteX19" fmla="*/ 484545 w 1346558"/>
              <a:gd name="connsiteY19" fmla="*/ 647700 h 1326356"/>
              <a:gd name="connsiteX20" fmla="*/ 489308 w 1346558"/>
              <a:gd name="connsiteY20" fmla="*/ 661988 h 1326356"/>
              <a:gd name="connsiteX21" fmla="*/ 491689 w 1346558"/>
              <a:gd name="connsiteY21" fmla="*/ 671513 h 1326356"/>
              <a:gd name="connsiteX22" fmla="*/ 498833 w 1346558"/>
              <a:gd name="connsiteY22" fmla="*/ 681038 h 1326356"/>
              <a:gd name="connsiteX23" fmla="*/ 503595 w 1346558"/>
              <a:gd name="connsiteY23" fmla="*/ 690563 h 1326356"/>
              <a:gd name="connsiteX24" fmla="*/ 508358 w 1346558"/>
              <a:gd name="connsiteY24" fmla="*/ 697706 h 1326356"/>
              <a:gd name="connsiteX25" fmla="*/ 513120 w 1346558"/>
              <a:gd name="connsiteY25" fmla="*/ 711994 h 1326356"/>
              <a:gd name="connsiteX26" fmla="*/ 515502 w 1346558"/>
              <a:gd name="connsiteY26" fmla="*/ 721519 h 1326356"/>
              <a:gd name="connsiteX27" fmla="*/ 520264 w 1346558"/>
              <a:gd name="connsiteY27" fmla="*/ 735806 h 1326356"/>
              <a:gd name="connsiteX28" fmla="*/ 522645 w 1346558"/>
              <a:gd name="connsiteY28" fmla="*/ 742950 h 1326356"/>
              <a:gd name="connsiteX29" fmla="*/ 532170 w 1346558"/>
              <a:gd name="connsiteY29" fmla="*/ 757238 h 1326356"/>
              <a:gd name="connsiteX30" fmla="*/ 534552 w 1346558"/>
              <a:gd name="connsiteY30" fmla="*/ 766763 h 1326356"/>
              <a:gd name="connsiteX31" fmla="*/ 539314 w 1346558"/>
              <a:gd name="connsiteY31" fmla="*/ 773906 h 1326356"/>
              <a:gd name="connsiteX32" fmla="*/ 546458 w 1346558"/>
              <a:gd name="connsiteY32" fmla="*/ 785813 h 1326356"/>
              <a:gd name="connsiteX33" fmla="*/ 558364 w 1346558"/>
              <a:gd name="connsiteY33" fmla="*/ 802481 h 1326356"/>
              <a:gd name="connsiteX34" fmla="*/ 560745 w 1346558"/>
              <a:gd name="connsiteY34" fmla="*/ 809625 h 1326356"/>
              <a:gd name="connsiteX35" fmla="*/ 572652 w 1346558"/>
              <a:gd name="connsiteY35" fmla="*/ 821531 h 1326356"/>
              <a:gd name="connsiteX36" fmla="*/ 582177 w 1346558"/>
              <a:gd name="connsiteY36" fmla="*/ 840581 h 1326356"/>
              <a:gd name="connsiteX37" fmla="*/ 591702 w 1346558"/>
              <a:gd name="connsiteY37" fmla="*/ 854869 h 1326356"/>
              <a:gd name="connsiteX38" fmla="*/ 603608 w 1346558"/>
              <a:gd name="connsiteY38" fmla="*/ 871538 h 1326356"/>
              <a:gd name="connsiteX39" fmla="*/ 613133 w 1346558"/>
              <a:gd name="connsiteY39" fmla="*/ 888206 h 1326356"/>
              <a:gd name="connsiteX40" fmla="*/ 615514 w 1346558"/>
              <a:gd name="connsiteY40" fmla="*/ 895350 h 1326356"/>
              <a:gd name="connsiteX41" fmla="*/ 620277 w 1346558"/>
              <a:gd name="connsiteY41" fmla="*/ 902494 h 1326356"/>
              <a:gd name="connsiteX42" fmla="*/ 625039 w 1346558"/>
              <a:gd name="connsiteY42" fmla="*/ 923925 h 1326356"/>
              <a:gd name="connsiteX43" fmla="*/ 629802 w 1346558"/>
              <a:gd name="connsiteY43" fmla="*/ 940594 h 1326356"/>
              <a:gd name="connsiteX44" fmla="*/ 634564 w 1346558"/>
              <a:gd name="connsiteY44" fmla="*/ 947738 h 1326356"/>
              <a:gd name="connsiteX45" fmla="*/ 639327 w 1346558"/>
              <a:gd name="connsiteY45" fmla="*/ 964406 h 1326356"/>
              <a:gd name="connsiteX46" fmla="*/ 644089 w 1346558"/>
              <a:gd name="connsiteY46" fmla="*/ 971550 h 1326356"/>
              <a:gd name="connsiteX47" fmla="*/ 646470 w 1346558"/>
              <a:gd name="connsiteY47" fmla="*/ 992981 h 1326356"/>
              <a:gd name="connsiteX48" fmla="*/ 651233 w 1346558"/>
              <a:gd name="connsiteY48" fmla="*/ 1007269 h 1326356"/>
              <a:gd name="connsiteX49" fmla="*/ 653614 w 1346558"/>
              <a:gd name="connsiteY49" fmla="*/ 1016794 h 1326356"/>
              <a:gd name="connsiteX50" fmla="*/ 655995 w 1346558"/>
              <a:gd name="connsiteY50" fmla="*/ 1042988 h 1326356"/>
              <a:gd name="connsiteX51" fmla="*/ 658377 w 1346558"/>
              <a:gd name="connsiteY51" fmla="*/ 1059656 h 1326356"/>
              <a:gd name="connsiteX52" fmla="*/ 663139 w 1346558"/>
              <a:gd name="connsiteY52" fmla="*/ 1097756 h 1326356"/>
              <a:gd name="connsiteX53" fmla="*/ 667902 w 1346558"/>
              <a:gd name="connsiteY53" fmla="*/ 1152525 h 1326356"/>
              <a:gd name="connsiteX54" fmla="*/ 670283 w 1346558"/>
              <a:gd name="connsiteY54" fmla="*/ 1171575 h 1326356"/>
              <a:gd name="connsiteX55" fmla="*/ 675045 w 1346558"/>
              <a:gd name="connsiteY55" fmla="*/ 1181100 h 1326356"/>
              <a:gd name="connsiteX56" fmla="*/ 682189 w 1346558"/>
              <a:gd name="connsiteY56" fmla="*/ 1202531 h 1326356"/>
              <a:gd name="connsiteX57" fmla="*/ 684570 w 1346558"/>
              <a:gd name="connsiteY57" fmla="*/ 1209675 h 1326356"/>
              <a:gd name="connsiteX58" fmla="*/ 689333 w 1346558"/>
              <a:gd name="connsiteY58" fmla="*/ 1216819 h 1326356"/>
              <a:gd name="connsiteX59" fmla="*/ 698858 w 1346558"/>
              <a:gd name="connsiteY59" fmla="*/ 1238250 h 1326356"/>
              <a:gd name="connsiteX60" fmla="*/ 701239 w 1346558"/>
              <a:gd name="connsiteY60" fmla="*/ 1245394 h 1326356"/>
              <a:gd name="connsiteX61" fmla="*/ 710764 w 1346558"/>
              <a:gd name="connsiteY61" fmla="*/ 1259681 h 1326356"/>
              <a:gd name="connsiteX62" fmla="*/ 717908 w 1346558"/>
              <a:gd name="connsiteY62" fmla="*/ 1290638 h 1326356"/>
              <a:gd name="connsiteX63" fmla="*/ 725052 w 1346558"/>
              <a:gd name="connsiteY63" fmla="*/ 1295400 h 1326356"/>
              <a:gd name="connsiteX64" fmla="*/ 732195 w 1346558"/>
              <a:gd name="connsiteY64" fmla="*/ 1312069 h 1326356"/>
              <a:gd name="connsiteX65" fmla="*/ 739339 w 1346558"/>
              <a:gd name="connsiteY65" fmla="*/ 1316831 h 1326356"/>
              <a:gd name="connsiteX66" fmla="*/ 744102 w 1346558"/>
              <a:gd name="connsiteY66" fmla="*/ 1323975 h 1326356"/>
              <a:gd name="connsiteX67" fmla="*/ 751245 w 1346558"/>
              <a:gd name="connsiteY67" fmla="*/ 1326356 h 1326356"/>
              <a:gd name="connsiteX68" fmla="*/ 801252 w 1346558"/>
              <a:gd name="connsiteY68" fmla="*/ 1323975 h 1326356"/>
              <a:gd name="connsiteX69" fmla="*/ 827445 w 1346558"/>
              <a:gd name="connsiteY69" fmla="*/ 1316831 h 1326356"/>
              <a:gd name="connsiteX70" fmla="*/ 846495 w 1346558"/>
              <a:gd name="connsiteY70" fmla="*/ 1307306 h 1326356"/>
              <a:gd name="connsiteX71" fmla="*/ 851258 w 1346558"/>
              <a:gd name="connsiteY71" fmla="*/ 1300163 h 1326356"/>
              <a:gd name="connsiteX72" fmla="*/ 860783 w 1346558"/>
              <a:gd name="connsiteY72" fmla="*/ 1297781 h 1326356"/>
              <a:gd name="connsiteX73" fmla="*/ 870308 w 1346558"/>
              <a:gd name="connsiteY73" fmla="*/ 1293019 h 1326356"/>
              <a:gd name="connsiteX74" fmla="*/ 875070 w 1346558"/>
              <a:gd name="connsiteY74" fmla="*/ 1285875 h 1326356"/>
              <a:gd name="connsiteX75" fmla="*/ 891739 w 1346558"/>
              <a:gd name="connsiteY75" fmla="*/ 1276350 h 1326356"/>
              <a:gd name="connsiteX76" fmla="*/ 898883 w 1346558"/>
              <a:gd name="connsiteY76" fmla="*/ 1269206 h 1326356"/>
              <a:gd name="connsiteX77" fmla="*/ 908408 w 1346558"/>
              <a:gd name="connsiteY77" fmla="*/ 1264444 h 1326356"/>
              <a:gd name="connsiteX78" fmla="*/ 915552 w 1346558"/>
              <a:gd name="connsiteY78" fmla="*/ 1259681 h 1326356"/>
              <a:gd name="connsiteX79" fmla="*/ 934602 w 1346558"/>
              <a:gd name="connsiteY79" fmla="*/ 1250156 h 1326356"/>
              <a:gd name="connsiteX80" fmla="*/ 944127 w 1346558"/>
              <a:gd name="connsiteY80" fmla="*/ 1240631 h 1326356"/>
              <a:gd name="connsiteX81" fmla="*/ 948889 w 1346558"/>
              <a:gd name="connsiteY81" fmla="*/ 1233488 h 1326356"/>
              <a:gd name="connsiteX82" fmla="*/ 963177 w 1346558"/>
              <a:gd name="connsiteY82" fmla="*/ 1219200 h 1326356"/>
              <a:gd name="connsiteX83" fmla="*/ 979845 w 1346558"/>
              <a:gd name="connsiteY83" fmla="*/ 1202531 h 1326356"/>
              <a:gd name="connsiteX84" fmla="*/ 986989 w 1346558"/>
              <a:gd name="connsiteY84" fmla="*/ 1195388 h 1326356"/>
              <a:gd name="connsiteX85" fmla="*/ 1008420 w 1346558"/>
              <a:gd name="connsiteY85" fmla="*/ 1169194 h 1326356"/>
              <a:gd name="connsiteX86" fmla="*/ 1020327 w 1346558"/>
              <a:gd name="connsiteY86" fmla="*/ 1159669 h 1326356"/>
              <a:gd name="connsiteX87" fmla="*/ 1029852 w 1346558"/>
              <a:gd name="connsiteY87" fmla="*/ 1147763 h 1326356"/>
              <a:gd name="connsiteX88" fmla="*/ 1039377 w 1346558"/>
              <a:gd name="connsiteY88" fmla="*/ 1140619 h 1326356"/>
              <a:gd name="connsiteX89" fmla="*/ 1056045 w 1346558"/>
              <a:gd name="connsiteY89" fmla="*/ 1121569 h 1326356"/>
              <a:gd name="connsiteX90" fmla="*/ 1067952 w 1346558"/>
              <a:gd name="connsiteY90" fmla="*/ 1116806 h 1326356"/>
              <a:gd name="connsiteX91" fmla="*/ 1079858 w 1346558"/>
              <a:gd name="connsiteY91" fmla="*/ 1107281 h 1326356"/>
              <a:gd name="connsiteX92" fmla="*/ 1094145 w 1346558"/>
              <a:gd name="connsiteY92" fmla="*/ 1097756 h 1326356"/>
              <a:gd name="connsiteX93" fmla="*/ 1117958 w 1346558"/>
              <a:gd name="connsiteY93" fmla="*/ 1071563 h 1326356"/>
              <a:gd name="connsiteX94" fmla="*/ 1127483 w 1346558"/>
              <a:gd name="connsiteY94" fmla="*/ 1064419 h 1326356"/>
              <a:gd name="connsiteX95" fmla="*/ 1139389 w 1346558"/>
              <a:gd name="connsiteY95" fmla="*/ 1057275 h 1326356"/>
              <a:gd name="connsiteX96" fmla="*/ 1163202 w 1346558"/>
              <a:gd name="connsiteY96" fmla="*/ 1035844 h 1326356"/>
              <a:gd name="connsiteX97" fmla="*/ 1170345 w 1346558"/>
              <a:gd name="connsiteY97" fmla="*/ 1031081 h 1326356"/>
              <a:gd name="connsiteX98" fmla="*/ 1177489 w 1346558"/>
              <a:gd name="connsiteY98" fmla="*/ 1023938 h 1326356"/>
              <a:gd name="connsiteX99" fmla="*/ 1187014 w 1346558"/>
              <a:gd name="connsiteY99" fmla="*/ 1016794 h 1326356"/>
              <a:gd name="connsiteX100" fmla="*/ 1191777 w 1346558"/>
              <a:gd name="connsiteY100" fmla="*/ 1009650 h 1326356"/>
              <a:gd name="connsiteX101" fmla="*/ 1198920 w 1346558"/>
              <a:gd name="connsiteY101" fmla="*/ 1004888 h 1326356"/>
              <a:gd name="connsiteX102" fmla="*/ 1208445 w 1346558"/>
              <a:gd name="connsiteY102" fmla="*/ 992981 h 1326356"/>
              <a:gd name="connsiteX103" fmla="*/ 1210827 w 1346558"/>
              <a:gd name="connsiteY103" fmla="*/ 985838 h 1326356"/>
              <a:gd name="connsiteX104" fmla="*/ 1232258 w 1346558"/>
              <a:gd name="connsiteY104" fmla="*/ 966788 h 1326356"/>
              <a:gd name="connsiteX105" fmla="*/ 1237020 w 1346558"/>
              <a:gd name="connsiteY105" fmla="*/ 959644 h 1326356"/>
              <a:gd name="connsiteX106" fmla="*/ 1244164 w 1346558"/>
              <a:gd name="connsiteY106" fmla="*/ 947738 h 1326356"/>
              <a:gd name="connsiteX107" fmla="*/ 1258452 w 1346558"/>
              <a:gd name="connsiteY107" fmla="*/ 928688 h 1326356"/>
              <a:gd name="connsiteX108" fmla="*/ 1270358 w 1346558"/>
              <a:gd name="connsiteY108" fmla="*/ 907256 h 1326356"/>
              <a:gd name="connsiteX109" fmla="*/ 1277502 w 1346558"/>
              <a:gd name="connsiteY109" fmla="*/ 897731 h 1326356"/>
              <a:gd name="connsiteX110" fmla="*/ 1282264 w 1346558"/>
              <a:gd name="connsiteY110" fmla="*/ 888206 h 1326356"/>
              <a:gd name="connsiteX111" fmla="*/ 1296552 w 1346558"/>
              <a:gd name="connsiteY111" fmla="*/ 869156 h 1326356"/>
              <a:gd name="connsiteX112" fmla="*/ 1301314 w 1346558"/>
              <a:gd name="connsiteY112" fmla="*/ 859631 h 1326356"/>
              <a:gd name="connsiteX113" fmla="*/ 1308458 w 1346558"/>
              <a:gd name="connsiteY113" fmla="*/ 847725 h 1326356"/>
              <a:gd name="connsiteX114" fmla="*/ 1313220 w 1346558"/>
              <a:gd name="connsiteY114" fmla="*/ 835819 h 1326356"/>
              <a:gd name="connsiteX115" fmla="*/ 1329889 w 1346558"/>
              <a:gd name="connsiteY115" fmla="*/ 812006 h 1326356"/>
              <a:gd name="connsiteX116" fmla="*/ 1341795 w 1346558"/>
              <a:gd name="connsiteY116" fmla="*/ 785813 h 1326356"/>
              <a:gd name="connsiteX117" fmla="*/ 1344177 w 1346558"/>
              <a:gd name="connsiteY117" fmla="*/ 759619 h 1326356"/>
              <a:gd name="connsiteX118" fmla="*/ 1346558 w 1346558"/>
              <a:gd name="connsiteY118" fmla="*/ 750094 h 1326356"/>
              <a:gd name="connsiteX119" fmla="*/ 1344177 w 1346558"/>
              <a:gd name="connsiteY119" fmla="*/ 650081 h 1326356"/>
              <a:gd name="connsiteX120" fmla="*/ 1341795 w 1346558"/>
              <a:gd name="connsiteY120" fmla="*/ 633413 h 1326356"/>
              <a:gd name="connsiteX121" fmla="*/ 1332270 w 1346558"/>
              <a:gd name="connsiteY121" fmla="*/ 585788 h 1326356"/>
              <a:gd name="connsiteX122" fmla="*/ 1327508 w 1346558"/>
              <a:gd name="connsiteY122" fmla="*/ 569119 h 1326356"/>
              <a:gd name="connsiteX123" fmla="*/ 1308458 w 1346558"/>
              <a:gd name="connsiteY123" fmla="*/ 528638 h 1326356"/>
              <a:gd name="connsiteX124" fmla="*/ 1303695 w 1346558"/>
              <a:gd name="connsiteY124" fmla="*/ 511969 h 1326356"/>
              <a:gd name="connsiteX125" fmla="*/ 1289408 w 1346558"/>
              <a:gd name="connsiteY125" fmla="*/ 492919 h 1326356"/>
              <a:gd name="connsiteX126" fmla="*/ 1246545 w 1346558"/>
              <a:gd name="connsiteY126" fmla="*/ 423863 h 1326356"/>
              <a:gd name="connsiteX127" fmla="*/ 1239402 w 1346558"/>
              <a:gd name="connsiteY127" fmla="*/ 414338 h 1326356"/>
              <a:gd name="connsiteX128" fmla="*/ 1232258 w 1346558"/>
              <a:gd name="connsiteY128" fmla="*/ 407194 h 1326356"/>
              <a:gd name="connsiteX129" fmla="*/ 1227495 w 1346558"/>
              <a:gd name="connsiteY129" fmla="*/ 400050 h 1326356"/>
              <a:gd name="connsiteX130" fmla="*/ 1220352 w 1346558"/>
              <a:gd name="connsiteY130" fmla="*/ 395288 h 1326356"/>
              <a:gd name="connsiteX131" fmla="*/ 1201302 w 1346558"/>
              <a:gd name="connsiteY131" fmla="*/ 369094 h 1326356"/>
              <a:gd name="connsiteX132" fmla="*/ 1184633 w 1346558"/>
              <a:gd name="connsiteY132" fmla="*/ 352425 h 1326356"/>
              <a:gd name="connsiteX133" fmla="*/ 1177489 w 1346558"/>
              <a:gd name="connsiteY133" fmla="*/ 342900 h 1326356"/>
              <a:gd name="connsiteX134" fmla="*/ 1167964 w 1346558"/>
              <a:gd name="connsiteY134" fmla="*/ 328613 h 1326356"/>
              <a:gd name="connsiteX135" fmla="*/ 1160820 w 1346558"/>
              <a:gd name="connsiteY135" fmla="*/ 321469 h 1326356"/>
              <a:gd name="connsiteX136" fmla="*/ 1153677 w 1346558"/>
              <a:gd name="connsiteY136" fmla="*/ 311944 h 1326356"/>
              <a:gd name="connsiteX137" fmla="*/ 1139389 w 1346558"/>
              <a:gd name="connsiteY137" fmla="*/ 295275 h 1326356"/>
              <a:gd name="connsiteX138" fmla="*/ 1137008 w 1346558"/>
              <a:gd name="connsiteY138" fmla="*/ 285750 h 1326356"/>
              <a:gd name="connsiteX139" fmla="*/ 1120339 w 1346558"/>
              <a:gd name="connsiteY139" fmla="*/ 269081 h 1326356"/>
              <a:gd name="connsiteX140" fmla="*/ 1108433 w 1346558"/>
              <a:gd name="connsiteY140" fmla="*/ 247650 h 1326356"/>
              <a:gd name="connsiteX141" fmla="*/ 1098908 w 1346558"/>
              <a:gd name="connsiteY141" fmla="*/ 242888 h 1326356"/>
              <a:gd name="connsiteX142" fmla="*/ 1091764 w 1346558"/>
              <a:gd name="connsiteY142" fmla="*/ 230981 h 1326356"/>
              <a:gd name="connsiteX143" fmla="*/ 1089383 w 1346558"/>
              <a:gd name="connsiteY143" fmla="*/ 223838 h 1326356"/>
              <a:gd name="connsiteX144" fmla="*/ 1070333 w 1346558"/>
              <a:gd name="connsiteY144" fmla="*/ 204788 h 1326356"/>
              <a:gd name="connsiteX145" fmla="*/ 1063189 w 1346558"/>
              <a:gd name="connsiteY145" fmla="*/ 195263 h 1326356"/>
              <a:gd name="connsiteX146" fmla="*/ 1048902 w 1346558"/>
              <a:gd name="connsiteY146" fmla="*/ 185738 h 1326356"/>
              <a:gd name="connsiteX147" fmla="*/ 1039377 w 1346558"/>
              <a:gd name="connsiteY147" fmla="*/ 176213 h 1326356"/>
              <a:gd name="connsiteX148" fmla="*/ 1032233 w 1346558"/>
              <a:gd name="connsiteY148" fmla="*/ 173831 h 1326356"/>
              <a:gd name="connsiteX149" fmla="*/ 1025089 w 1346558"/>
              <a:gd name="connsiteY149" fmla="*/ 169069 h 1326356"/>
              <a:gd name="connsiteX150" fmla="*/ 1006039 w 1346558"/>
              <a:gd name="connsiteY150" fmla="*/ 159544 h 1326356"/>
              <a:gd name="connsiteX151" fmla="*/ 979845 w 1346558"/>
              <a:gd name="connsiteY151" fmla="*/ 142875 h 1326356"/>
              <a:gd name="connsiteX152" fmla="*/ 967939 w 1346558"/>
              <a:gd name="connsiteY152" fmla="*/ 138113 h 1326356"/>
              <a:gd name="connsiteX153" fmla="*/ 960795 w 1346558"/>
              <a:gd name="connsiteY153" fmla="*/ 133350 h 1326356"/>
              <a:gd name="connsiteX154" fmla="*/ 953652 w 1346558"/>
              <a:gd name="connsiteY154" fmla="*/ 130969 h 1326356"/>
              <a:gd name="connsiteX155" fmla="*/ 929839 w 1346558"/>
              <a:gd name="connsiteY155" fmla="*/ 121444 h 1326356"/>
              <a:gd name="connsiteX156" fmla="*/ 929839 w 1346558"/>
              <a:gd name="connsiteY156" fmla="*/ 121444 h 1326356"/>
              <a:gd name="connsiteX157" fmla="*/ 917933 w 1346558"/>
              <a:gd name="connsiteY157" fmla="*/ 114300 h 1326356"/>
              <a:gd name="connsiteX158" fmla="*/ 910789 w 1346558"/>
              <a:gd name="connsiteY158" fmla="*/ 109538 h 1326356"/>
              <a:gd name="connsiteX159" fmla="*/ 903645 w 1346558"/>
              <a:gd name="connsiteY159" fmla="*/ 107156 h 1326356"/>
              <a:gd name="connsiteX160" fmla="*/ 884595 w 1346558"/>
              <a:gd name="connsiteY160" fmla="*/ 100013 h 1326356"/>
              <a:gd name="connsiteX161" fmla="*/ 877452 w 1346558"/>
              <a:gd name="connsiteY161" fmla="*/ 95250 h 1326356"/>
              <a:gd name="connsiteX162" fmla="*/ 865545 w 1346558"/>
              <a:gd name="connsiteY162" fmla="*/ 92869 h 1326356"/>
              <a:gd name="connsiteX163" fmla="*/ 856020 w 1346558"/>
              <a:gd name="connsiteY163" fmla="*/ 90488 h 1326356"/>
              <a:gd name="connsiteX164" fmla="*/ 836970 w 1346558"/>
              <a:gd name="connsiteY164" fmla="*/ 83344 h 1326356"/>
              <a:gd name="connsiteX165" fmla="*/ 827445 w 1346558"/>
              <a:gd name="connsiteY165" fmla="*/ 80963 h 1326356"/>
              <a:gd name="connsiteX166" fmla="*/ 820302 w 1346558"/>
              <a:gd name="connsiteY166" fmla="*/ 78581 h 1326356"/>
              <a:gd name="connsiteX167" fmla="*/ 806014 w 1346558"/>
              <a:gd name="connsiteY167" fmla="*/ 69056 h 1326356"/>
              <a:gd name="connsiteX168" fmla="*/ 786964 w 1346558"/>
              <a:gd name="connsiteY168" fmla="*/ 61913 h 1326356"/>
              <a:gd name="connsiteX169" fmla="*/ 758389 w 1346558"/>
              <a:gd name="connsiteY169" fmla="*/ 57150 h 1326356"/>
              <a:gd name="connsiteX170" fmla="*/ 746483 w 1346558"/>
              <a:gd name="connsiteY170" fmla="*/ 52388 h 1326356"/>
              <a:gd name="connsiteX171" fmla="*/ 715527 w 1346558"/>
              <a:gd name="connsiteY171" fmla="*/ 45244 h 1326356"/>
              <a:gd name="connsiteX172" fmla="*/ 708383 w 1346558"/>
              <a:gd name="connsiteY172" fmla="*/ 42863 h 1326356"/>
              <a:gd name="connsiteX173" fmla="*/ 689333 w 1346558"/>
              <a:gd name="connsiteY173" fmla="*/ 38100 h 1326356"/>
              <a:gd name="connsiteX174" fmla="*/ 682189 w 1346558"/>
              <a:gd name="connsiteY174" fmla="*/ 35719 h 1326356"/>
              <a:gd name="connsiteX175" fmla="*/ 672664 w 1346558"/>
              <a:gd name="connsiteY175" fmla="*/ 33338 h 1326356"/>
              <a:gd name="connsiteX176" fmla="*/ 660758 w 1346558"/>
              <a:gd name="connsiteY176" fmla="*/ 28575 h 1326356"/>
              <a:gd name="connsiteX177" fmla="*/ 648852 w 1346558"/>
              <a:gd name="connsiteY177" fmla="*/ 26194 h 1326356"/>
              <a:gd name="connsiteX178" fmla="*/ 629802 w 1346558"/>
              <a:gd name="connsiteY178" fmla="*/ 21431 h 1326356"/>
              <a:gd name="connsiteX179" fmla="*/ 622658 w 1346558"/>
              <a:gd name="connsiteY179" fmla="*/ 19050 h 1326356"/>
              <a:gd name="connsiteX180" fmla="*/ 610752 w 1346558"/>
              <a:gd name="connsiteY180" fmla="*/ 16669 h 1326356"/>
              <a:gd name="connsiteX181" fmla="*/ 546458 w 1346558"/>
              <a:gd name="connsiteY181" fmla="*/ 9525 h 1326356"/>
              <a:gd name="connsiteX182" fmla="*/ 510739 w 1346558"/>
              <a:gd name="connsiteY182" fmla="*/ 7144 h 1326356"/>
              <a:gd name="connsiteX183" fmla="*/ 444064 w 1346558"/>
              <a:gd name="connsiteY183" fmla="*/ 2381 h 1326356"/>
              <a:gd name="connsiteX184" fmla="*/ 405964 w 1346558"/>
              <a:gd name="connsiteY184" fmla="*/ 0 h 1326356"/>
              <a:gd name="connsiteX185" fmla="*/ 291664 w 1346558"/>
              <a:gd name="connsiteY185" fmla="*/ 4763 h 1326356"/>
              <a:gd name="connsiteX186" fmla="*/ 267852 w 1346558"/>
              <a:gd name="connsiteY186" fmla="*/ 11906 h 1326356"/>
              <a:gd name="connsiteX187" fmla="*/ 246420 w 1346558"/>
              <a:gd name="connsiteY187" fmla="*/ 23813 h 1326356"/>
              <a:gd name="connsiteX188" fmla="*/ 222608 w 1346558"/>
              <a:gd name="connsiteY188" fmla="*/ 28575 h 1326356"/>
              <a:gd name="connsiteX189" fmla="*/ 201177 w 1346558"/>
              <a:gd name="connsiteY189" fmla="*/ 38100 h 1326356"/>
              <a:gd name="connsiteX190" fmla="*/ 191652 w 1346558"/>
              <a:gd name="connsiteY190" fmla="*/ 42863 h 1326356"/>
              <a:gd name="connsiteX191" fmla="*/ 174983 w 1346558"/>
              <a:gd name="connsiteY191" fmla="*/ 59531 h 1326356"/>
              <a:gd name="connsiteX192" fmla="*/ 167839 w 1346558"/>
              <a:gd name="connsiteY192" fmla="*/ 61913 h 1326356"/>
              <a:gd name="connsiteX193" fmla="*/ 153552 w 1346558"/>
              <a:gd name="connsiteY193" fmla="*/ 71438 h 1326356"/>
              <a:gd name="connsiteX194" fmla="*/ 141645 w 1346558"/>
              <a:gd name="connsiteY194" fmla="*/ 80963 h 1326356"/>
              <a:gd name="connsiteX195" fmla="*/ 127358 w 1346558"/>
              <a:gd name="connsiteY195" fmla="*/ 95250 h 1326356"/>
              <a:gd name="connsiteX196" fmla="*/ 110689 w 1346558"/>
              <a:gd name="connsiteY196" fmla="*/ 109538 h 1326356"/>
              <a:gd name="connsiteX197" fmla="*/ 82114 w 1346558"/>
              <a:gd name="connsiteY197" fmla="*/ 130969 h 1326356"/>
              <a:gd name="connsiteX198" fmla="*/ 72589 w 1346558"/>
              <a:gd name="connsiteY198" fmla="*/ 150019 h 1326356"/>
              <a:gd name="connsiteX199" fmla="*/ 60683 w 1346558"/>
              <a:gd name="connsiteY199" fmla="*/ 169069 h 1326356"/>
              <a:gd name="connsiteX200" fmla="*/ 53539 w 1346558"/>
              <a:gd name="connsiteY200" fmla="*/ 176213 h 1326356"/>
              <a:gd name="connsiteX201" fmla="*/ 46395 w 1346558"/>
              <a:gd name="connsiteY201" fmla="*/ 185738 h 1326356"/>
              <a:gd name="connsiteX202" fmla="*/ 39252 w 1346558"/>
              <a:gd name="connsiteY202" fmla="*/ 192881 h 1326356"/>
              <a:gd name="connsiteX203" fmla="*/ 32108 w 1346558"/>
              <a:gd name="connsiteY203" fmla="*/ 204788 h 1326356"/>
              <a:gd name="connsiteX204" fmla="*/ 27345 w 1346558"/>
              <a:gd name="connsiteY204" fmla="*/ 211931 h 1326356"/>
              <a:gd name="connsiteX205" fmla="*/ 24964 w 1346558"/>
              <a:gd name="connsiteY205" fmla="*/ 221456 h 1326356"/>
              <a:gd name="connsiteX206" fmla="*/ 15439 w 1346558"/>
              <a:gd name="connsiteY206" fmla="*/ 238125 h 1326356"/>
              <a:gd name="connsiteX207" fmla="*/ 10677 w 1346558"/>
              <a:gd name="connsiteY207" fmla="*/ 247650 h 1326356"/>
              <a:gd name="connsiteX208" fmla="*/ 8295 w 1346558"/>
              <a:gd name="connsiteY208" fmla="*/ 254794 h 1326356"/>
              <a:gd name="connsiteX209" fmla="*/ 3533 w 1346558"/>
              <a:gd name="connsiteY209" fmla="*/ 261938 h 1326356"/>
              <a:gd name="connsiteX210" fmla="*/ 1152 w 1346558"/>
              <a:gd name="connsiteY210" fmla="*/ 309563 h 1326356"/>
              <a:gd name="connsiteX211" fmla="*/ 8295 w 1346558"/>
              <a:gd name="connsiteY211" fmla="*/ 388144 h 1326356"/>
              <a:gd name="connsiteX212" fmla="*/ 15439 w 1346558"/>
              <a:gd name="connsiteY212" fmla="*/ 395288 h 1326356"/>
              <a:gd name="connsiteX213" fmla="*/ 20202 w 1346558"/>
              <a:gd name="connsiteY213" fmla="*/ 409575 h 1326356"/>
              <a:gd name="connsiteX214" fmla="*/ 24964 w 1346558"/>
              <a:gd name="connsiteY214" fmla="*/ 409575 h 132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1346558" h="1326356">
                <a:moveTo>
                  <a:pt x="24964" y="409575"/>
                </a:moveTo>
                <a:cubicBezTo>
                  <a:pt x="110689" y="442913"/>
                  <a:pt x="205604" y="458572"/>
                  <a:pt x="282139" y="509588"/>
                </a:cubicBezTo>
                <a:cubicBezTo>
                  <a:pt x="284520" y="511175"/>
                  <a:pt x="286723" y="513070"/>
                  <a:pt x="289283" y="514350"/>
                </a:cubicBezTo>
                <a:cubicBezTo>
                  <a:pt x="293280" y="516348"/>
                  <a:pt x="302143" y="517970"/>
                  <a:pt x="305952" y="519113"/>
                </a:cubicBezTo>
                <a:cubicBezTo>
                  <a:pt x="310760" y="520556"/>
                  <a:pt x="320239" y="523875"/>
                  <a:pt x="320239" y="523875"/>
                </a:cubicBezTo>
                <a:cubicBezTo>
                  <a:pt x="322620" y="525463"/>
                  <a:pt x="324768" y="527476"/>
                  <a:pt x="327383" y="528638"/>
                </a:cubicBezTo>
                <a:cubicBezTo>
                  <a:pt x="327391" y="528642"/>
                  <a:pt x="345238" y="534589"/>
                  <a:pt x="348814" y="535781"/>
                </a:cubicBezTo>
                <a:cubicBezTo>
                  <a:pt x="351195" y="536575"/>
                  <a:pt x="353713" y="537040"/>
                  <a:pt x="355958" y="538163"/>
                </a:cubicBezTo>
                <a:cubicBezTo>
                  <a:pt x="367728" y="544047"/>
                  <a:pt x="362115" y="541803"/>
                  <a:pt x="372627" y="545306"/>
                </a:cubicBezTo>
                <a:cubicBezTo>
                  <a:pt x="390024" y="556906"/>
                  <a:pt x="368155" y="542751"/>
                  <a:pt x="389295" y="554831"/>
                </a:cubicBezTo>
                <a:cubicBezTo>
                  <a:pt x="391780" y="556251"/>
                  <a:pt x="393879" y="558314"/>
                  <a:pt x="396439" y="559594"/>
                </a:cubicBezTo>
                <a:cubicBezTo>
                  <a:pt x="400245" y="561497"/>
                  <a:pt x="409548" y="563339"/>
                  <a:pt x="413108" y="564356"/>
                </a:cubicBezTo>
                <a:cubicBezTo>
                  <a:pt x="415522" y="565046"/>
                  <a:pt x="417871" y="565944"/>
                  <a:pt x="420252" y="566738"/>
                </a:cubicBezTo>
                <a:lnTo>
                  <a:pt x="434539" y="581025"/>
                </a:lnTo>
                <a:cubicBezTo>
                  <a:pt x="436920" y="583406"/>
                  <a:pt x="438989" y="586148"/>
                  <a:pt x="441683" y="588169"/>
                </a:cubicBezTo>
                <a:cubicBezTo>
                  <a:pt x="444858" y="590550"/>
                  <a:pt x="448402" y="592507"/>
                  <a:pt x="451208" y="595313"/>
                </a:cubicBezTo>
                <a:cubicBezTo>
                  <a:pt x="468929" y="613034"/>
                  <a:pt x="448662" y="598378"/>
                  <a:pt x="465495" y="609600"/>
                </a:cubicBezTo>
                <a:cubicBezTo>
                  <a:pt x="467876" y="613569"/>
                  <a:pt x="470920" y="617209"/>
                  <a:pt x="472639" y="621506"/>
                </a:cubicBezTo>
                <a:cubicBezTo>
                  <a:pt x="473845" y="624522"/>
                  <a:pt x="474773" y="636613"/>
                  <a:pt x="477402" y="640556"/>
                </a:cubicBezTo>
                <a:cubicBezTo>
                  <a:pt x="479270" y="643358"/>
                  <a:pt x="482164" y="645319"/>
                  <a:pt x="484545" y="647700"/>
                </a:cubicBezTo>
                <a:cubicBezTo>
                  <a:pt x="486133" y="652463"/>
                  <a:pt x="488091" y="657118"/>
                  <a:pt x="489308" y="661988"/>
                </a:cubicBezTo>
                <a:cubicBezTo>
                  <a:pt x="490102" y="665163"/>
                  <a:pt x="490225" y="668586"/>
                  <a:pt x="491689" y="671513"/>
                </a:cubicBezTo>
                <a:cubicBezTo>
                  <a:pt x="493464" y="675063"/>
                  <a:pt x="496730" y="677672"/>
                  <a:pt x="498833" y="681038"/>
                </a:cubicBezTo>
                <a:cubicBezTo>
                  <a:pt x="500714" y="684048"/>
                  <a:pt x="501834" y="687481"/>
                  <a:pt x="503595" y="690563"/>
                </a:cubicBezTo>
                <a:cubicBezTo>
                  <a:pt x="505015" y="693048"/>
                  <a:pt x="506770" y="695325"/>
                  <a:pt x="508358" y="697706"/>
                </a:cubicBezTo>
                <a:cubicBezTo>
                  <a:pt x="509945" y="702469"/>
                  <a:pt x="511902" y="707124"/>
                  <a:pt x="513120" y="711994"/>
                </a:cubicBezTo>
                <a:cubicBezTo>
                  <a:pt x="513914" y="715169"/>
                  <a:pt x="514562" y="718384"/>
                  <a:pt x="515502" y="721519"/>
                </a:cubicBezTo>
                <a:cubicBezTo>
                  <a:pt x="516945" y="726327"/>
                  <a:pt x="518677" y="731044"/>
                  <a:pt x="520264" y="735806"/>
                </a:cubicBezTo>
                <a:cubicBezTo>
                  <a:pt x="521058" y="738187"/>
                  <a:pt x="521253" y="740861"/>
                  <a:pt x="522645" y="742950"/>
                </a:cubicBezTo>
                <a:lnTo>
                  <a:pt x="532170" y="757238"/>
                </a:lnTo>
                <a:cubicBezTo>
                  <a:pt x="532964" y="760413"/>
                  <a:pt x="533263" y="763755"/>
                  <a:pt x="534552" y="766763"/>
                </a:cubicBezTo>
                <a:cubicBezTo>
                  <a:pt x="535679" y="769393"/>
                  <a:pt x="537797" y="771479"/>
                  <a:pt x="539314" y="773906"/>
                </a:cubicBezTo>
                <a:cubicBezTo>
                  <a:pt x="541767" y="777831"/>
                  <a:pt x="544210" y="781767"/>
                  <a:pt x="546458" y="785813"/>
                </a:cubicBezTo>
                <a:cubicBezTo>
                  <a:pt x="554293" y="799917"/>
                  <a:pt x="547223" y="791341"/>
                  <a:pt x="558364" y="802481"/>
                </a:cubicBezTo>
                <a:cubicBezTo>
                  <a:pt x="559158" y="804862"/>
                  <a:pt x="559177" y="807665"/>
                  <a:pt x="560745" y="809625"/>
                </a:cubicBezTo>
                <a:cubicBezTo>
                  <a:pt x="576166" y="828903"/>
                  <a:pt x="560406" y="799081"/>
                  <a:pt x="572652" y="821531"/>
                </a:cubicBezTo>
                <a:cubicBezTo>
                  <a:pt x="576052" y="827764"/>
                  <a:pt x="578239" y="834674"/>
                  <a:pt x="582177" y="840581"/>
                </a:cubicBezTo>
                <a:cubicBezTo>
                  <a:pt x="585352" y="845344"/>
                  <a:pt x="588268" y="850290"/>
                  <a:pt x="591702" y="854869"/>
                </a:cubicBezTo>
                <a:cubicBezTo>
                  <a:pt x="600562" y="866684"/>
                  <a:pt x="596644" y="861092"/>
                  <a:pt x="603608" y="871538"/>
                </a:cubicBezTo>
                <a:cubicBezTo>
                  <a:pt x="609068" y="887917"/>
                  <a:pt x="601599" y="868022"/>
                  <a:pt x="613133" y="888206"/>
                </a:cubicBezTo>
                <a:cubicBezTo>
                  <a:pt x="614378" y="890385"/>
                  <a:pt x="614391" y="893105"/>
                  <a:pt x="615514" y="895350"/>
                </a:cubicBezTo>
                <a:cubicBezTo>
                  <a:pt x="616794" y="897910"/>
                  <a:pt x="618689" y="900113"/>
                  <a:pt x="620277" y="902494"/>
                </a:cubicBezTo>
                <a:cubicBezTo>
                  <a:pt x="626084" y="925724"/>
                  <a:pt x="618993" y="896717"/>
                  <a:pt x="625039" y="923925"/>
                </a:cubicBezTo>
                <a:cubicBezTo>
                  <a:pt x="625651" y="926678"/>
                  <a:pt x="628209" y="937408"/>
                  <a:pt x="629802" y="940594"/>
                </a:cubicBezTo>
                <a:cubicBezTo>
                  <a:pt x="631082" y="943154"/>
                  <a:pt x="633284" y="945178"/>
                  <a:pt x="634564" y="947738"/>
                </a:cubicBezTo>
                <a:cubicBezTo>
                  <a:pt x="639194" y="956999"/>
                  <a:pt x="634753" y="953733"/>
                  <a:pt x="639327" y="964406"/>
                </a:cubicBezTo>
                <a:cubicBezTo>
                  <a:pt x="640454" y="967036"/>
                  <a:pt x="642502" y="969169"/>
                  <a:pt x="644089" y="971550"/>
                </a:cubicBezTo>
                <a:cubicBezTo>
                  <a:pt x="644883" y="978694"/>
                  <a:pt x="645060" y="985933"/>
                  <a:pt x="646470" y="992981"/>
                </a:cubicBezTo>
                <a:cubicBezTo>
                  <a:pt x="647455" y="997904"/>
                  <a:pt x="650016" y="1002399"/>
                  <a:pt x="651233" y="1007269"/>
                </a:cubicBezTo>
                <a:lnTo>
                  <a:pt x="653614" y="1016794"/>
                </a:lnTo>
                <a:cubicBezTo>
                  <a:pt x="654408" y="1025525"/>
                  <a:pt x="655027" y="1034274"/>
                  <a:pt x="655995" y="1042988"/>
                </a:cubicBezTo>
                <a:cubicBezTo>
                  <a:pt x="656615" y="1048566"/>
                  <a:pt x="657789" y="1054074"/>
                  <a:pt x="658377" y="1059656"/>
                </a:cubicBezTo>
                <a:cubicBezTo>
                  <a:pt x="662237" y="1096322"/>
                  <a:pt x="658027" y="1077305"/>
                  <a:pt x="663139" y="1097756"/>
                </a:cubicBezTo>
                <a:cubicBezTo>
                  <a:pt x="666429" y="1150404"/>
                  <a:pt x="663473" y="1119313"/>
                  <a:pt x="667902" y="1152525"/>
                </a:cubicBezTo>
                <a:cubicBezTo>
                  <a:pt x="668748" y="1158868"/>
                  <a:pt x="668731" y="1165367"/>
                  <a:pt x="670283" y="1171575"/>
                </a:cubicBezTo>
                <a:cubicBezTo>
                  <a:pt x="671144" y="1175019"/>
                  <a:pt x="673727" y="1177804"/>
                  <a:pt x="675045" y="1181100"/>
                </a:cubicBezTo>
                <a:lnTo>
                  <a:pt x="682189" y="1202531"/>
                </a:lnTo>
                <a:cubicBezTo>
                  <a:pt x="682983" y="1204912"/>
                  <a:pt x="683178" y="1207587"/>
                  <a:pt x="684570" y="1209675"/>
                </a:cubicBezTo>
                <a:lnTo>
                  <a:pt x="689333" y="1216819"/>
                </a:lnTo>
                <a:cubicBezTo>
                  <a:pt x="695000" y="1233821"/>
                  <a:pt x="691310" y="1226929"/>
                  <a:pt x="698858" y="1238250"/>
                </a:cubicBezTo>
                <a:cubicBezTo>
                  <a:pt x="699652" y="1240631"/>
                  <a:pt x="700020" y="1243200"/>
                  <a:pt x="701239" y="1245394"/>
                </a:cubicBezTo>
                <a:cubicBezTo>
                  <a:pt x="704019" y="1250397"/>
                  <a:pt x="710764" y="1259681"/>
                  <a:pt x="710764" y="1259681"/>
                </a:cubicBezTo>
                <a:cubicBezTo>
                  <a:pt x="711162" y="1262471"/>
                  <a:pt x="713778" y="1287885"/>
                  <a:pt x="717908" y="1290638"/>
                </a:cubicBezTo>
                <a:lnTo>
                  <a:pt x="725052" y="1295400"/>
                </a:lnTo>
                <a:cubicBezTo>
                  <a:pt x="726873" y="1302685"/>
                  <a:pt x="726714" y="1306588"/>
                  <a:pt x="732195" y="1312069"/>
                </a:cubicBezTo>
                <a:cubicBezTo>
                  <a:pt x="734219" y="1314093"/>
                  <a:pt x="736958" y="1315244"/>
                  <a:pt x="739339" y="1316831"/>
                </a:cubicBezTo>
                <a:cubicBezTo>
                  <a:pt x="740927" y="1319212"/>
                  <a:pt x="741867" y="1322187"/>
                  <a:pt x="744102" y="1323975"/>
                </a:cubicBezTo>
                <a:cubicBezTo>
                  <a:pt x="746062" y="1325543"/>
                  <a:pt x="748735" y="1326356"/>
                  <a:pt x="751245" y="1326356"/>
                </a:cubicBezTo>
                <a:cubicBezTo>
                  <a:pt x="767933" y="1326356"/>
                  <a:pt x="784583" y="1324769"/>
                  <a:pt x="801252" y="1323975"/>
                </a:cubicBezTo>
                <a:cubicBezTo>
                  <a:pt x="809964" y="1322233"/>
                  <a:pt x="819385" y="1320861"/>
                  <a:pt x="827445" y="1316831"/>
                </a:cubicBezTo>
                <a:lnTo>
                  <a:pt x="846495" y="1307306"/>
                </a:lnTo>
                <a:cubicBezTo>
                  <a:pt x="848083" y="1304925"/>
                  <a:pt x="848877" y="1301750"/>
                  <a:pt x="851258" y="1300163"/>
                </a:cubicBezTo>
                <a:cubicBezTo>
                  <a:pt x="853981" y="1298348"/>
                  <a:pt x="857719" y="1298930"/>
                  <a:pt x="860783" y="1297781"/>
                </a:cubicBezTo>
                <a:cubicBezTo>
                  <a:pt x="864107" y="1296535"/>
                  <a:pt x="867133" y="1294606"/>
                  <a:pt x="870308" y="1293019"/>
                </a:cubicBezTo>
                <a:cubicBezTo>
                  <a:pt x="871895" y="1290638"/>
                  <a:pt x="873046" y="1287899"/>
                  <a:pt x="875070" y="1285875"/>
                </a:cubicBezTo>
                <a:cubicBezTo>
                  <a:pt x="880690" y="1280255"/>
                  <a:pt x="885209" y="1281015"/>
                  <a:pt x="891739" y="1276350"/>
                </a:cubicBezTo>
                <a:cubicBezTo>
                  <a:pt x="894479" y="1274392"/>
                  <a:pt x="896143" y="1271163"/>
                  <a:pt x="898883" y="1269206"/>
                </a:cubicBezTo>
                <a:cubicBezTo>
                  <a:pt x="901772" y="1267143"/>
                  <a:pt x="905326" y="1266205"/>
                  <a:pt x="908408" y="1264444"/>
                </a:cubicBezTo>
                <a:cubicBezTo>
                  <a:pt x="910893" y="1263024"/>
                  <a:pt x="913039" y="1261052"/>
                  <a:pt x="915552" y="1259681"/>
                </a:cubicBezTo>
                <a:cubicBezTo>
                  <a:pt x="921785" y="1256281"/>
                  <a:pt x="929582" y="1255176"/>
                  <a:pt x="934602" y="1250156"/>
                </a:cubicBezTo>
                <a:cubicBezTo>
                  <a:pt x="937777" y="1246981"/>
                  <a:pt x="941205" y="1244040"/>
                  <a:pt x="944127" y="1240631"/>
                </a:cubicBezTo>
                <a:cubicBezTo>
                  <a:pt x="945989" y="1238458"/>
                  <a:pt x="946988" y="1235627"/>
                  <a:pt x="948889" y="1233488"/>
                </a:cubicBezTo>
                <a:cubicBezTo>
                  <a:pt x="953364" y="1228454"/>
                  <a:pt x="958414" y="1223963"/>
                  <a:pt x="963177" y="1219200"/>
                </a:cubicBezTo>
                <a:lnTo>
                  <a:pt x="979845" y="1202531"/>
                </a:lnTo>
                <a:cubicBezTo>
                  <a:pt x="982226" y="1200150"/>
                  <a:pt x="984857" y="1197994"/>
                  <a:pt x="986989" y="1195388"/>
                </a:cubicBezTo>
                <a:cubicBezTo>
                  <a:pt x="994133" y="1186657"/>
                  <a:pt x="999611" y="1176241"/>
                  <a:pt x="1008420" y="1169194"/>
                </a:cubicBezTo>
                <a:cubicBezTo>
                  <a:pt x="1012389" y="1166019"/>
                  <a:pt x="1016733" y="1163263"/>
                  <a:pt x="1020327" y="1159669"/>
                </a:cubicBezTo>
                <a:cubicBezTo>
                  <a:pt x="1023921" y="1156075"/>
                  <a:pt x="1026258" y="1151357"/>
                  <a:pt x="1029852" y="1147763"/>
                </a:cubicBezTo>
                <a:cubicBezTo>
                  <a:pt x="1032658" y="1144957"/>
                  <a:pt x="1036571" y="1143425"/>
                  <a:pt x="1039377" y="1140619"/>
                </a:cubicBezTo>
                <a:cubicBezTo>
                  <a:pt x="1048154" y="1131841"/>
                  <a:pt x="1044913" y="1128991"/>
                  <a:pt x="1056045" y="1121569"/>
                </a:cubicBezTo>
                <a:cubicBezTo>
                  <a:pt x="1059602" y="1119198"/>
                  <a:pt x="1064286" y="1119005"/>
                  <a:pt x="1067952" y="1116806"/>
                </a:cubicBezTo>
                <a:cubicBezTo>
                  <a:pt x="1072310" y="1114191"/>
                  <a:pt x="1075748" y="1110270"/>
                  <a:pt x="1079858" y="1107281"/>
                </a:cubicBezTo>
                <a:cubicBezTo>
                  <a:pt x="1084487" y="1103914"/>
                  <a:pt x="1089891" y="1101585"/>
                  <a:pt x="1094145" y="1097756"/>
                </a:cubicBezTo>
                <a:cubicBezTo>
                  <a:pt x="1117437" y="1076793"/>
                  <a:pt x="1087408" y="1094476"/>
                  <a:pt x="1117958" y="1071563"/>
                </a:cubicBezTo>
                <a:cubicBezTo>
                  <a:pt x="1121133" y="1069182"/>
                  <a:pt x="1124181" y="1066621"/>
                  <a:pt x="1127483" y="1064419"/>
                </a:cubicBezTo>
                <a:cubicBezTo>
                  <a:pt x="1131334" y="1061852"/>
                  <a:pt x="1135597" y="1059929"/>
                  <a:pt x="1139389" y="1057275"/>
                </a:cubicBezTo>
                <a:cubicBezTo>
                  <a:pt x="1156389" y="1045375"/>
                  <a:pt x="1146916" y="1050095"/>
                  <a:pt x="1163202" y="1035844"/>
                </a:cubicBezTo>
                <a:cubicBezTo>
                  <a:pt x="1165356" y="1033959"/>
                  <a:pt x="1168147" y="1032913"/>
                  <a:pt x="1170345" y="1031081"/>
                </a:cubicBezTo>
                <a:cubicBezTo>
                  <a:pt x="1172932" y="1028925"/>
                  <a:pt x="1174932" y="1026129"/>
                  <a:pt x="1177489" y="1023938"/>
                </a:cubicBezTo>
                <a:cubicBezTo>
                  <a:pt x="1180502" y="1021355"/>
                  <a:pt x="1184208" y="1019600"/>
                  <a:pt x="1187014" y="1016794"/>
                </a:cubicBezTo>
                <a:cubicBezTo>
                  <a:pt x="1189038" y="1014770"/>
                  <a:pt x="1189753" y="1011674"/>
                  <a:pt x="1191777" y="1009650"/>
                </a:cubicBezTo>
                <a:cubicBezTo>
                  <a:pt x="1193800" y="1007627"/>
                  <a:pt x="1196897" y="1006912"/>
                  <a:pt x="1198920" y="1004888"/>
                </a:cubicBezTo>
                <a:cubicBezTo>
                  <a:pt x="1202514" y="1001294"/>
                  <a:pt x="1205270" y="996950"/>
                  <a:pt x="1208445" y="992981"/>
                </a:cubicBezTo>
                <a:cubicBezTo>
                  <a:pt x="1209239" y="990600"/>
                  <a:pt x="1209368" y="987880"/>
                  <a:pt x="1210827" y="985838"/>
                </a:cubicBezTo>
                <a:cubicBezTo>
                  <a:pt x="1217638" y="976303"/>
                  <a:pt x="1223986" y="975061"/>
                  <a:pt x="1232258" y="966788"/>
                </a:cubicBezTo>
                <a:cubicBezTo>
                  <a:pt x="1234282" y="964764"/>
                  <a:pt x="1235503" y="962071"/>
                  <a:pt x="1237020" y="959644"/>
                </a:cubicBezTo>
                <a:cubicBezTo>
                  <a:pt x="1239473" y="955719"/>
                  <a:pt x="1241711" y="951663"/>
                  <a:pt x="1244164" y="947738"/>
                </a:cubicBezTo>
                <a:cubicBezTo>
                  <a:pt x="1250895" y="936969"/>
                  <a:pt x="1248651" y="941757"/>
                  <a:pt x="1258452" y="928688"/>
                </a:cubicBezTo>
                <a:cubicBezTo>
                  <a:pt x="1266834" y="917512"/>
                  <a:pt x="1260694" y="923362"/>
                  <a:pt x="1270358" y="907256"/>
                </a:cubicBezTo>
                <a:cubicBezTo>
                  <a:pt x="1272400" y="903853"/>
                  <a:pt x="1275399" y="901097"/>
                  <a:pt x="1277502" y="897731"/>
                </a:cubicBezTo>
                <a:cubicBezTo>
                  <a:pt x="1279383" y="894721"/>
                  <a:pt x="1280295" y="891160"/>
                  <a:pt x="1282264" y="888206"/>
                </a:cubicBezTo>
                <a:cubicBezTo>
                  <a:pt x="1286667" y="881602"/>
                  <a:pt x="1293002" y="876256"/>
                  <a:pt x="1296552" y="869156"/>
                </a:cubicBezTo>
                <a:cubicBezTo>
                  <a:pt x="1298139" y="865981"/>
                  <a:pt x="1299590" y="862734"/>
                  <a:pt x="1301314" y="859631"/>
                </a:cubicBezTo>
                <a:cubicBezTo>
                  <a:pt x="1303562" y="855585"/>
                  <a:pt x="1306388" y="851865"/>
                  <a:pt x="1308458" y="847725"/>
                </a:cubicBezTo>
                <a:cubicBezTo>
                  <a:pt x="1310370" y="843902"/>
                  <a:pt x="1311173" y="839571"/>
                  <a:pt x="1313220" y="835819"/>
                </a:cubicBezTo>
                <a:cubicBezTo>
                  <a:pt x="1325625" y="813075"/>
                  <a:pt x="1318840" y="829683"/>
                  <a:pt x="1329889" y="812006"/>
                </a:cubicBezTo>
                <a:cubicBezTo>
                  <a:pt x="1333285" y="806572"/>
                  <a:pt x="1340184" y="789571"/>
                  <a:pt x="1341795" y="785813"/>
                </a:cubicBezTo>
                <a:cubicBezTo>
                  <a:pt x="1342589" y="777082"/>
                  <a:pt x="1343018" y="768309"/>
                  <a:pt x="1344177" y="759619"/>
                </a:cubicBezTo>
                <a:cubicBezTo>
                  <a:pt x="1344610" y="756375"/>
                  <a:pt x="1346558" y="753367"/>
                  <a:pt x="1346558" y="750094"/>
                </a:cubicBezTo>
                <a:cubicBezTo>
                  <a:pt x="1346558" y="716747"/>
                  <a:pt x="1345537" y="683400"/>
                  <a:pt x="1344177" y="650081"/>
                </a:cubicBezTo>
                <a:cubicBezTo>
                  <a:pt x="1343948" y="644473"/>
                  <a:pt x="1342670" y="638957"/>
                  <a:pt x="1341795" y="633413"/>
                </a:cubicBezTo>
                <a:cubicBezTo>
                  <a:pt x="1337721" y="607612"/>
                  <a:pt x="1338180" y="607949"/>
                  <a:pt x="1332270" y="585788"/>
                </a:cubicBezTo>
                <a:cubicBezTo>
                  <a:pt x="1330781" y="580204"/>
                  <a:pt x="1329654" y="574484"/>
                  <a:pt x="1327508" y="569119"/>
                </a:cubicBezTo>
                <a:cubicBezTo>
                  <a:pt x="1303570" y="509272"/>
                  <a:pt x="1332887" y="593780"/>
                  <a:pt x="1308458" y="528638"/>
                </a:cubicBezTo>
                <a:cubicBezTo>
                  <a:pt x="1306429" y="523227"/>
                  <a:pt x="1306414" y="517068"/>
                  <a:pt x="1303695" y="511969"/>
                </a:cubicBezTo>
                <a:cubicBezTo>
                  <a:pt x="1299960" y="504965"/>
                  <a:pt x="1293744" y="499568"/>
                  <a:pt x="1289408" y="492919"/>
                </a:cubicBezTo>
                <a:cubicBezTo>
                  <a:pt x="1274688" y="470347"/>
                  <a:pt x="1262782" y="445514"/>
                  <a:pt x="1246545" y="423863"/>
                </a:cubicBezTo>
                <a:cubicBezTo>
                  <a:pt x="1244164" y="420688"/>
                  <a:pt x="1241985" y="417351"/>
                  <a:pt x="1239402" y="414338"/>
                </a:cubicBezTo>
                <a:cubicBezTo>
                  <a:pt x="1237210" y="411781"/>
                  <a:pt x="1234414" y="409781"/>
                  <a:pt x="1232258" y="407194"/>
                </a:cubicBezTo>
                <a:cubicBezTo>
                  <a:pt x="1230426" y="404995"/>
                  <a:pt x="1229519" y="402074"/>
                  <a:pt x="1227495" y="400050"/>
                </a:cubicBezTo>
                <a:cubicBezTo>
                  <a:pt x="1225472" y="398027"/>
                  <a:pt x="1222200" y="397473"/>
                  <a:pt x="1220352" y="395288"/>
                </a:cubicBezTo>
                <a:cubicBezTo>
                  <a:pt x="1213378" y="387046"/>
                  <a:pt x="1208936" y="376728"/>
                  <a:pt x="1201302" y="369094"/>
                </a:cubicBezTo>
                <a:cubicBezTo>
                  <a:pt x="1195746" y="363538"/>
                  <a:pt x="1189348" y="358711"/>
                  <a:pt x="1184633" y="352425"/>
                </a:cubicBezTo>
                <a:cubicBezTo>
                  <a:pt x="1182252" y="349250"/>
                  <a:pt x="1179765" y="346151"/>
                  <a:pt x="1177489" y="342900"/>
                </a:cubicBezTo>
                <a:cubicBezTo>
                  <a:pt x="1174207" y="338211"/>
                  <a:pt x="1171478" y="333131"/>
                  <a:pt x="1167964" y="328613"/>
                </a:cubicBezTo>
                <a:cubicBezTo>
                  <a:pt x="1165896" y="325955"/>
                  <a:pt x="1163012" y="324026"/>
                  <a:pt x="1160820" y="321469"/>
                </a:cubicBezTo>
                <a:cubicBezTo>
                  <a:pt x="1158237" y="318456"/>
                  <a:pt x="1156290" y="314931"/>
                  <a:pt x="1153677" y="311944"/>
                </a:cubicBezTo>
                <a:cubicBezTo>
                  <a:pt x="1137505" y="293461"/>
                  <a:pt x="1149590" y="310575"/>
                  <a:pt x="1139389" y="295275"/>
                </a:cubicBezTo>
                <a:cubicBezTo>
                  <a:pt x="1138595" y="292100"/>
                  <a:pt x="1138472" y="288677"/>
                  <a:pt x="1137008" y="285750"/>
                </a:cubicBezTo>
                <a:cubicBezTo>
                  <a:pt x="1132563" y="276861"/>
                  <a:pt x="1127958" y="274796"/>
                  <a:pt x="1120339" y="269081"/>
                </a:cubicBezTo>
                <a:cubicBezTo>
                  <a:pt x="1120121" y="268645"/>
                  <a:pt x="1111738" y="250404"/>
                  <a:pt x="1108433" y="247650"/>
                </a:cubicBezTo>
                <a:cubicBezTo>
                  <a:pt x="1105706" y="245378"/>
                  <a:pt x="1102083" y="244475"/>
                  <a:pt x="1098908" y="242888"/>
                </a:cubicBezTo>
                <a:cubicBezTo>
                  <a:pt x="1096527" y="238919"/>
                  <a:pt x="1093834" y="235121"/>
                  <a:pt x="1091764" y="230981"/>
                </a:cubicBezTo>
                <a:cubicBezTo>
                  <a:pt x="1090642" y="228736"/>
                  <a:pt x="1090972" y="225780"/>
                  <a:pt x="1089383" y="223838"/>
                </a:cubicBezTo>
                <a:cubicBezTo>
                  <a:pt x="1083696" y="216888"/>
                  <a:pt x="1075721" y="211972"/>
                  <a:pt x="1070333" y="204788"/>
                </a:cubicBezTo>
                <a:cubicBezTo>
                  <a:pt x="1067952" y="201613"/>
                  <a:pt x="1066155" y="197900"/>
                  <a:pt x="1063189" y="195263"/>
                </a:cubicBezTo>
                <a:cubicBezTo>
                  <a:pt x="1058911" y="191460"/>
                  <a:pt x="1052949" y="189785"/>
                  <a:pt x="1048902" y="185738"/>
                </a:cubicBezTo>
                <a:cubicBezTo>
                  <a:pt x="1045727" y="182563"/>
                  <a:pt x="1043031" y="178823"/>
                  <a:pt x="1039377" y="176213"/>
                </a:cubicBezTo>
                <a:cubicBezTo>
                  <a:pt x="1037334" y="174754"/>
                  <a:pt x="1034478" y="174954"/>
                  <a:pt x="1032233" y="173831"/>
                </a:cubicBezTo>
                <a:cubicBezTo>
                  <a:pt x="1029673" y="172551"/>
                  <a:pt x="1027601" y="170439"/>
                  <a:pt x="1025089" y="169069"/>
                </a:cubicBezTo>
                <a:cubicBezTo>
                  <a:pt x="1018856" y="165669"/>
                  <a:pt x="1011946" y="163482"/>
                  <a:pt x="1006039" y="159544"/>
                </a:cubicBezTo>
                <a:cubicBezTo>
                  <a:pt x="1000374" y="155767"/>
                  <a:pt x="986573" y="146239"/>
                  <a:pt x="979845" y="142875"/>
                </a:cubicBezTo>
                <a:cubicBezTo>
                  <a:pt x="976022" y="140964"/>
                  <a:pt x="971762" y="140025"/>
                  <a:pt x="967939" y="138113"/>
                </a:cubicBezTo>
                <a:cubicBezTo>
                  <a:pt x="965379" y="136833"/>
                  <a:pt x="963355" y="134630"/>
                  <a:pt x="960795" y="133350"/>
                </a:cubicBezTo>
                <a:cubicBezTo>
                  <a:pt x="958550" y="132228"/>
                  <a:pt x="955995" y="131870"/>
                  <a:pt x="953652" y="130969"/>
                </a:cubicBezTo>
                <a:cubicBezTo>
                  <a:pt x="945673" y="127900"/>
                  <a:pt x="937777" y="124619"/>
                  <a:pt x="929839" y="121444"/>
                </a:cubicBezTo>
                <a:lnTo>
                  <a:pt x="929839" y="121444"/>
                </a:lnTo>
                <a:cubicBezTo>
                  <a:pt x="925870" y="119063"/>
                  <a:pt x="921858" y="116753"/>
                  <a:pt x="917933" y="114300"/>
                </a:cubicBezTo>
                <a:cubicBezTo>
                  <a:pt x="915506" y="112783"/>
                  <a:pt x="913349" y="110818"/>
                  <a:pt x="910789" y="109538"/>
                </a:cubicBezTo>
                <a:cubicBezTo>
                  <a:pt x="908544" y="108415"/>
                  <a:pt x="905952" y="108145"/>
                  <a:pt x="903645" y="107156"/>
                </a:cubicBezTo>
                <a:cubicBezTo>
                  <a:pt x="886217" y="99687"/>
                  <a:pt x="902151" y="104402"/>
                  <a:pt x="884595" y="100013"/>
                </a:cubicBezTo>
                <a:cubicBezTo>
                  <a:pt x="882214" y="98425"/>
                  <a:pt x="880132" y="96255"/>
                  <a:pt x="877452" y="95250"/>
                </a:cubicBezTo>
                <a:cubicBezTo>
                  <a:pt x="873662" y="93829"/>
                  <a:pt x="869496" y="93747"/>
                  <a:pt x="865545" y="92869"/>
                </a:cubicBezTo>
                <a:cubicBezTo>
                  <a:pt x="862350" y="92159"/>
                  <a:pt x="859125" y="91523"/>
                  <a:pt x="856020" y="90488"/>
                </a:cubicBezTo>
                <a:cubicBezTo>
                  <a:pt x="849586" y="88343"/>
                  <a:pt x="843404" y="85489"/>
                  <a:pt x="836970" y="83344"/>
                </a:cubicBezTo>
                <a:cubicBezTo>
                  <a:pt x="833865" y="82309"/>
                  <a:pt x="830592" y="81862"/>
                  <a:pt x="827445" y="80963"/>
                </a:cubicBezTo>
                <a:cubicBezTo>
                  <a:pt x="825032" y="80273"/>
                  <a:pt x="822496" y="79800"/>
                  <a:pt x="820302" y="78581"/>
                </a:cubicBezTo>
                <a:cubicBezTo>
                  <a:pt x="815298" y="75801"/>
                  <a:pt x="811567" y="70444"/>
                  <a:pt x="806014" y="69056"/>
                </a:cubicBezTo>
                <a:cubicBezTo>
                  <a:pt x="781574" y="62947"/>
                  <a:pt x="811858" y="71249"/>
                  <a:pt x="786964" y="61913"/>
                </a:cubicBezTo>
                <a:cubicBezTo>
                  <a:pt x="779092" y="58961"/>
                  <a:pt x="765314" y="58016"/>
                  <a:pt x="758389" y="57150"/>
                </a:cubicBezTo>
                <a:cubicBezTo>
                  <a:pt x="754420" y="55563"/>
                  <a:pt x="750568" y="53645"/>
                  <a:pt x="746483" y="52388"/>
                </a:cubicBezTo>
                <a:cubicBezTo>
                  <a:pt x="720796" y="44484"/>
                  <a:pt x="735528" y="50244"/>
                  <a:pt x="715527" y="45244"/>
                </a:cubicBezTo>
                <a:cubicBezTo>
                  <a:pt x="713092" y="44635"/>
                  <a:pt x="710805" y="43523"/>
                  <a:pt x="708383" y="42863"/>
                </a:cubicBezTo>
                <a:cubicBezTo>
                  <a:pt x="702068" y="41141"/>
                  <a:pt x="695543" y="40170"/>
                  <a:pt x="689333" y="38100"/>
                </a:cubicBezTo>
                <a:cubicBezTo>
                  <a:pt x="686952" y="37306"/>
                  <a:pt x="684603" y="36409"/>
                  <a:pt x="682189" y="35719"/>
                </a:cubicBezTo>
                <a:cubicBezTo>
                  <a:pt x="679042" y="34820"/>
                  <a:pt x="675769" y="34373"/>
                  <a:pt x="672664" y="33338"/>
                </a:cubicBezTo>
                <a:cubicBezTo>
                  <a:pt x="668609" y="31986"/>
                  <a:pt x="664852" y="29803"/>
                  <a:pt x="660758" y="28575"/>
                </a:cubicBezTo>
                <a:cubicBezTo>
                  <a:pt x="656881" y="27412"/>
                  <a:pt x="652796" y="27104"/>
                  <a:pt x="648852" y="26194"/>
                </a:cubicBezTo>
                <a:cubicBezTo>
                  <a:pt x="642474" y="24722"/>
                  <a:pt x="636012" y="23501"/>
                  <a:pt x="629802" y="21431"/>
                </a:cubicBezTo>
                <a:cubicBezTo>
                  <a:pt x="627421" y="20637"/>
                  <a:pt x="625093" y="19659"/>
                  <a:pt x="622658" y="19050"/>
                </a:cubicBezTo>
                <a:cubicBezTo>
                  <a:pt x="618732" y="18068"/>
                  <a:pt x="614721" y="17463"/>
                  <a:pt x="610752" y="16669"/>
                </a:cubicBezTo>
                <a:cubicBezTo>
                  <a:pt x="582271" y="5276"/>
                  <a:pt x="604523" y="12663"/>
                  <a:pt x="546458" y="9525"/>
                </a:cubicBezTo>
                <a:cubicBezTo>
                  <a:pt x="534543" y="8881"/>
                  <a:pt x="522645" y="7938"/>
                  <a:pt x="510739" y="7144"/>
                </a:cubicBezTo>
                <a:cubicBezTo>
                  <a:pt x="476196" y="2210"/>
                  <a:pt x="503701" y="5605"/>
                  <a:pt x="444064" y="2381"/>
                </a:cubicBezTo>
                <a:lnTo>
                  <a:pt x="405964" y="0"/>
                </a:lnTo>
                <a:cubicBezTo>
                  <a:pt x="383214" y="615"/>
                  <a:pt x="324998" y="318"/>
                  <a:pt x="291664" y="4763"/>
                </a:cubicBezTo>
                <a:cubicBezTo>
                  <a:pt x="286775" y="5415"/>
                  <a:pt x="270662" y="10629"/>
                  <a:pt x="267852" y="11906"/>
                </a:cubicBezTo>
                <a:cubicBezTo>
                  <a:pt x="262641" y="14275"/>
                  <a:pt x="252615" y="22043"/>
                  <a:pt x="246420" y="23813"/>
                </a:cubicBezTo>
                <a:cubicBezTo>
                  <a:pt x="238637" y="26037"/>
                  <a:pt x="230545" y="26988"/>
                  <a:pt x="222608" y="28575"/>
                </a:cubicBezTo>
                <a:cubicBezTo>
                  <a:pt x="199160" y="40300"/>
                  <a:pt x="228541" y="25938"/>
                  <a:pt x="201177" y="38100"/>
                </a:cubicBezTo>
                <a:cubicBezTo>
                  <a:pt x="197933" y="39542"/>
                  <a:pt x="194827" y="41275"/>
                  <a:pt x="191652" y="42863"/>
                </a:cubicBezTo>
                <a:cubicBezTo>
                  <a:pt x="185662" y="51846"/>
                  <a:pt x="186295" y="52461"/>
                  <a:pt x="174983" y="59531"/>
                </a:cubicBezTo>
                <a:cubicBezTo>
                  <a:pt x="172854" y="60861"/>
                  <a:pt x="170033" y="60694"/>
                  <a:pt x="167839" y="61913"/>
                </a:cubicBezTo>
                <a:cubicBezTo>
                  <a:pt x="162836" y="64693"/>
                  <a:pt x="158022" y="67863"/>
                  <a:pt x="153552" y="71438"/>
                </a:cubicBezTo>
                <a:cubicBezTo>
                  <a:pt x="149583" y="74613"/>
                  <a:pt x="145406" y="77544"/>
                  <a:pt x="141645" y="80963"/>
                </a:cubicBezTo>
                <a:cubicBezTo>
                  <a:pt x="136661" y="85493"/>
                  <a:pt x="132746" y="91209"/>
                  <a:pt x="127358" y="95250"/>
                </a:cubicBezTo>
                <a:cubicBezTo>
                  <a:pt x="91671" y="122016"/>
                  <a:pt x="140553" y="84652"/>
                  <a:pt x="110689" y="109538"/>
                </a:cubicBezTo>
                <a:cubicBezTo>
                  <a:pt x="94900" y="122695"/>
                  <a:pt x="94289" y="122852"/>
                  <a:pt x="82114" y="130969"/>
                </a:cubicBezTo>
                <a:cubicBezTo>
                  <a:pt x="72737" y="154414"/>
                  <a:pt x="82102" y="133371"/>
                  <a:pt x="72589" y="150019"/>
                </a:cubicBezTo>
                <a:cubicBezTo>
                  <a:pt x="65618" y="162218"/>
                  <a:pt x="70442" y="157684"/>
                  <a:pt x="60683" y="169069"/>
                </a:cubicBezTo>
                <a:cubicBezTo>
                  <a:pt x="58491" y="171626"/>
                  <a:pt x="55731" y="173656"/>
                  <a:pt x="53539" y="176213"/>
                </a:cubicBezTo>
                <a:cubicBezTo>
                  <a:pt x="50956" y="179226"/>
                  <a:pt x="48978" y="182725"/>
                  <a:pt x="46395" y="185738"/>
                </a:cubicBezTo>
                <a:cubicBezTo>
                  <a:pt x="44204" y="188295"/>
                  <a:pt x="41272" y="190187"/>
                  <a:pt x="39252" y="192881"/>
                </a:cubicBezTo>
                <a:cubicBezTo>
                  <a:pt x="36475" y="196584"/>
                  <a:pt x="34561" y="200863"/>
                  <a:pt x="32108" y="204788"/>
                </a:cubicBezTo>
                <a:cubicBezTo>
                  <a:pt x="30591" y="207215"/>
                  <a:pt x="28933" y="209550"/>
                  <a:pt x="27345" y="211931"/>
                </a:cubicBezTo>
                <a:cubicBezTo>
                  <a:pt x="26551" y="215106"/>
                  <a:pt x="26113" y="218392"/>
                  <a:pt x="24964" y="221456"/>
                </a:cubicBezTo>
                <a:cubicBezTo>
                  <a:pt x="21038" y="231927"/>
                  <a:pt x="20465" y="229329"/>
                  <a:pt x="15439" y="238125"/>
                </a:cubicBezTo>
                <a:cubicBezTo>
                  <a:pt x="13678" y="241207"/>
                  <a:pt x="12075" y="244387"/>
                  <a:pt x="10677" y="247650"/>
                </a:cubicBezTo>
                <a:cubicBezTo>
                  <a:pt x="9688" y="249957"/>
                  <a:pt x="9418" y="252549"/>
                  <a:pt x="8295" y="254794"/>
                </a:cubicBezTo>
                <a:cubicBezTo>
                  <a:pt x="7015" y="257354"/>
                  <a:pt x="5120" y="259557"/>
                  <a:pt x="3533" y="261938"/>
                </a:cubicBezTo>
                <a:cubicBezTo>
                  <a:pt x="2739" y="277813"/>
                  <a:pt x="1152" y="293668"/>
                  <a:pt x="1152" y="309563"/>
                </a:cubicBezTo>
                <a:cubicBezTo>
                  <a:pt x="1152" y="315472"/>
                  <a:pt x="-4239" y="368089"/>
                  <a:pt x="8295" y="388144"/>
                </a:cubicBezTo>
                <a:cubicBezTo>
                  <a:pt x="10080" y="391000"/>
                  <a:pt x="13058" y="392907"/>
                  <a:pt x="15439" y="395288"/>
                </a:cubicBezTo>
                <a:cubicBezTo>
                  <a:pt x="17027" y="400050"/>
                  <a:pt x="15440" y="407988"/>
                  <a:pt x="20202" y="409575"/>
                </a:cubicBezTo>
                <a:lnTo>
                  <a:pt x="24964" y="409575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3000">
                <a:schemeClr val="bg1"/>
              </a:gs>
            </a:gsLst>
            <a:lin ang="3600000" scaled="0"/>
          </a:gra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rgbClr val="003060"/>
              </a:solidFill>
            </a:endParaRPr>
          </a:p>
        </p:txBody>
      </p:sp>
      <p:sp>
        <p:nvSpPr>
          <p:cNvPr id="53" name="Forme libre : forme 6">
            <a:extLst>
              <a:ext uri="{FF2B5EF4-FFF2-40B4-BE49-F238E27FC236}">
                <a16:creationId xmlns:a16="http://schemas.microsoft.com/office/drawing/2014/main" id="{B37D6CC2-DCE6-33F3-4CB0-5192AD2CFEAD}"/>
              </a:ext>
            </a:extLst>
          </p:cNvPr>
          <p:cNvSpPr/>
          <p:nvPr/>
        </p:nvSpPr>
        <p:spPr bwMode="auto">
          <a:xfrm>
            <a:off x="251619" y="3561843"/>
            <a:ext cx="1733550" cy="450850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6752" tIns="196752" rIns="196752" bIns="196752" spcCol="1270" anchor="ctr"/>
          <a:lstStyle/>
          <a:p>
            <a:pPr marL="0" lvl="1" algn="ctr" defTabSz="1289050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fr-FR" sz="1200" dirty="0">
                <a:solidFill>
                  <a:srgbClr val="003060"/>
                </a:solidFill>
              </a:rPr>
              <a:t>Répliques de villosités</a:t>
            </a:r>
          </a:p>
        </p:txBody>
      </p:sp>
      <p:sp>
        <p:nvSpPr>
          <p:cNvPr id="54" name="Forme libre : forme 6">
            <a:extLst>
              <a:ext uri="{FF2B5EF4-FFF2-40B4-BE49-F238E27FC236}">
                <a16:creationId xmlns:a16="http://schemas.microsoft.com/office/drawing/2014/main" id="{AAE085FF-D1C4-1BD6-1570-75042D1382AB}"/>
              </a:ext>
            </a:extLst>
          </p:cNvPr>
          <p:cNvSpPr/>
          <p:nvPr/>
        </p:nvSpPr>
        <p:spPr bwMode="auto">
          <a:xfrm>
            <a:off x="186581" y="5480592"/>
            <a:ext cx="1869232" cy="443958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6752" tIns="196752" rIns="196752" bIns="196752" spcCol="1270" anchor="ctr"/>
          <a:lstStyle/>
          <a:p>
            <a:pPr marL="0" lvl="1" algn="ctr" defTabSz="1289050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fr-FR" sz="1200" dirty="0">
                <a:solidFill>
                  <a:srgbClr val="003060"/>
                </a:solidFill>
              </a:rPr>
              <a:t>Cultures d’</a:t>
            </a:r>
            <a:r>
              <a:rPr lang="fr-FR" sz="1200" dirty="0" err="1">
                <a:solidFill>
                  <a:srgbClr val="003060"/>
                </a:solidFill>
              </a:rPr>
              <a:t>orgnaoïdes</a:t>
            </a:r>
            <a:endParaRPr lang="fr-FR" sz="1200" dirty="0">
              <a:solidFill>
                <a:srgbClr val="00306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F5E2AE2-89E1-936C-11AB-1AB01EBA1E62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4" descr="bioserv.fiu.edu">
            <a:extLst>
              <a:ext uri="{FF2B5EF4-FFF2-40B4-BE49-F238E27FC236}">
                <a16:creationId xmlns:a16="http://schemas.microsoft.com/office/drawing/2014/main" id="{14883D0F-A74E-2DD8-BEFC-AA4F03F4A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0" r="56754" b="10704"/>
          <a:stretch>
            <a:fillRect/>
          </a:stretch>
        </p:blipFill>
        <p:spPr bwMode="auto">
          <a:xfrm>
            <a:off x="7903090" y="2437777"/>
            <a:ext cx="3203061" cy="224813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872B6AB3-32F8-13F3-5E0F-E77F7F5C2F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99EF91-E75C-6A40-3C7A-3FD4F61A0384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5715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572097E-E83D-2E20-C587-28AB74E4F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94" r="75726" b="1312"/>
          <a:stretch>
            <a:fillRect/>
          </a:stretch>
        </p:blipFill>
        <p:spPr bwMode="auto">
          <a:xfrm>
            <a:off x="8756650" y="908050"/>
            <a:ext cx="2452688" cy="4856163"/>
          </a:xfrm>
          <a:prstGeom prst="rect">
            <a:avLst/>
          </a:prstGeom>
          <a:noFill/>
          <a:ln w="28575">
            <a:solidFill>
              <a:srgbClr val="E7552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A7BDC15-96BA-F7A6-4043-AE9824A2A464}"/>
              </a:ext>
            </a:extLst>
          </p:cNvPr>
          <p:cNvCxnSpPr>
            <a:cxnSpLocks/>
          </p:cNvCxnSpPr>
          <p:nvPr/>
        </p:nvCxnSpPr>
        <p:spPr>
          <a:xfrm>
            <a:off x="1779425" y="3233738"/>
            <a:ext cx="1724287" cy="0"/>
          </a:xfrm>
          <a:prstGeom prst="straightConnector1">
            <a:avLst/>
          </a:prstGeom>
          <a:ln w="76200">
            <a:gradFill flip="none" rotWithShape="1">
              <a:gsLst>
                <a:gs pos="0">
                  <a:srgbClr val="F1BE7F"/>
                </a:gs>
                <a:gs pos="100000">
                  <a:schemeClr val="accent4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505086D-0EB1-7069-4A60-1AA67C7DFB64}"/>
              </a:ext>
            </a:extLst>
          </p:cNvPr>
          <p:cNvCxnSpPr>
            <a:cxnSpLocks/>
          </p:cNvCxnSpPr>
          <p:nvPr/>
        </p:nvCxnSpPr>
        <p:spPr>
          <a:xfrm>
            <a:off x="1771743" y="1387398"/>
            <a:ext cx="1731969" cy="385418"/>
          </a:xfrm>
          <a:prstGeom prst="straightConnector1">
            <a:avLst/>
          </a:prstGeom>
          <a:ln w="76200">
            <a:gradFill flip="none" rotWithShape="1">
              <a:gsLst>
                <a:gs pos="50000">
                  <a:srgbClr val="F8CCC0"/>
                </a:gs>
                <a:gs pos="0">
                  <a:srgbClr val="F19880"/>
                </a:gs>
                <a:gs pos="100000">
                  <a:schemeClr val="accent3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847A36C-85E3-8EDA-2B5C-F943082318FF}"/>
              </a:ext>
            </a:extLst>
          </p:cNvPr>
          <p:cNvCxnSpPr>
            <a:cxnSpLocks/>
          </p:cNvCxnSpPr>
          <p:nvPr/>
        </p:nvCxnSpPr>
        <p:spPr>
          <a:xfrm flipV="1">
            <a:off x="1779425" y="4696906"/>
            <a:ext cx="1724287" cy="171340"/>
          </a:xfrm>
          <a:prstGeom prst="straightConnector1">
            <a:avLst/>
          </a:prstGeom>
          <a:ln w="76200">
            <a:gradFill flip="none" rotWithShape="1">
              <a:gsLst>
                <a:gs pos="0">
                  <a:srgbClr val="A3A3E0"/>
                </a:gs>
                <a:gs pos="100000">
                  <a:schemeClr val="accent2"/>
                </a:gs>
              </a:gsLst>
              <a:lin ang="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9A5F4B4-827D-B64E-4A6B-2CEFEAE44150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4240213"/>
            <a:ext cx="1874838" cy="1535112"/>
            <a:chOff x="328537" y="3429000"/>
            <a:chExt cx="2494231" cy="204213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110C00A-B995-ABA4-6A0D-4FDD8A454FE4}"/>
                </a:ext>
              </a:extLst>
            </p:cNvPr>
            <p:cNvSpPr/>
            <p:nvPr/>
          </p:nvSpPr>
          <p:spPr>
            <a:xfrm>
              <a:off x="624212" y="3429000"/>
              <a:ext cx="1902881" cy="1904868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CA" dirty="0">
                <a:solidFill>
                  <a:srgbClr val="003060"/>
                </a:solidFill>
              </a:endParaRPr>
            </a:p>
          </p:txBody>
        </p:sp>
        <p:sp>
          <p:nvSpPr>
            <p:cNvPr id="13" name="Forme libre : forme 33">
              <a:extLst>
                <a:ext uri="{FF2B5EF4-FFF2-40B4-BE49-F238E27FC236}">
                  <a16:creationId xmlns:a16="http://schemas.microsoft.com/office/drawing/2014/main" id="{15B2FFAE-DF2C-0CA0-5C90-EAEA7ECD5806}"/>
                </a:ext>
              </a:extLst>
            </p:cNvPr>
            <p:cNvSpPr/>
            <p:nvPr/>
          </p:nvSpPr>
          <p:spPr>
            <a:xfrm>
              <a:off x="328537" y="5110014"/>
              <a:ext cx="2494231" cy="361122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fr-CA" sz="1200" dirty="0">
                <a:solidFill>
                  <a:srgbClr val="003060"/>
                </a:solidFill>
              </a:endParaRPr>
            </a:p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fr-CA" sz="1200" dirty="0">
                  <a:solidFill>
                    <a:srgbClr val="003060"/>
                  </a:solidFill>
                </a:rPr>
                <a:t>Culture of </a:t>
              </a:r>
              <a:r>
                <a:rPr lang="fr-CA" sz="1200" dirty="0" err="1">
                  <a:solidFill>
                    <a:srgbClr val="003060"/>
                  </a:solidFill>
                </a:rPr>
                <a:t>organoids</a:t>
              </a:r>
              <a:endParaRPr lang="fr-CA" sz="1200" dirty="0">
                <a:solidFill>
                  <a:srgbClr val="003060"/>
                </a:solidFill>
              </a:endParaRPr>
            </a:p>
            <a:p>
              <a:pPr marL="285750" lvl="1" indent="-285750" algn="ctr" defTabSz="128905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fr-CA" sz="1200" dirty="0">
                <a:solidFill>
                  <a:srgbClr val="003060"/>
                </a:solidFill>
              </a:endParaRPr>
            </a:p>
          </p:txBody>
        </p:sp>
        <p:pic>
          <p:nvPicPr>
            <p:cNvPr id="14" name="Picture 2" descr="Organoid News | Science News">
              <a:extLst>
                <a:ext uri="{FF2B5EF4-FFF2-40B4-BE49-F238E27FC236}">
                  <a16:creationId xmlns:a16="http://schemas.microsoft.com/office/drawing/2014/main" id="{63898E3D-A897-DD89-5CC5-15F307B80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73424" y="3600057"/>
              <a:ext cx="1404457" cy="14043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352AFC4-D917-39F4-88B5-77F085DF528F}"/>
              </a:ext>
            </a:extLst>
          </p:cNvPr>
          <p:cNvGrpSpPr>
            <a:grpSpLocks/>
          </p:cNvGrpSpPr>
          <p:nvPr/>
        </p:nvGrpSpPr>
        <p:grpSpPr bwMode="auto">
          <a:xfrm>
            <a:off x="3716338" y="1601788"/>
            <a:ext cx="3243262" cy="4157662"/>
            <a:chOff x="8328232" y="1513913"/>
            <a:chExt cx="3244137" cy="415786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A6FB3E2-ECAB-EE82-E657-A94D9698E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8232" y="1513913"/>
              <a:ext cx="3244137" cy="3244137"/>
            </a:xfrm>
            <a:prstGeom prst="rect">
              <a:avLst/>
            </a:prstGeom>
            <a:ln w="38100">
              <a:gradFill>
                <a:gsLst>
                  <a:gs pos="50000">
                    <a:schemeClr val="accent4"/>
                  </a:gs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</p:pic>
        <p:sp>
          <p:nvSpPr>
            <p:cNvPr id="17" name="Forme libre : forme 293">
              <a:extLst>
                <a:ext uri="{FF2B5EF4-FFF2-40B4-BE49-F238E27FC236}">
                  <a16:creationId xmlns:a16="http://schemas.microsoft.com/office/drawing/2014/main" id="{1E15AE41-B14C-BDE1-5006-14DDA18D8FA5}"/>
                </a:ext>
              </a:extLst>
            </p:cNvPr>
            <p:cNvSpPr/>
            <p:nvPr/>
          </p:nvSpPr>
          <p:spPr>
            <a:xfrm>
              <a:off x="8774439" y="4608104"/>
              <a:ext cx="2331079" cy="1063678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fr-CA" sz="1600" dirty="0">
                  <a:solidFill>
                    <a:srgbClr val="003060"/>
                  </a:solidFill>
                </a:rPr>
                <a:t>Culture d'organoïdes sur des substrats mobiles et </a:t>
              </a:r>
              <a:r>
                <a:rPr lang="fr-CA" sz="1600" dirty="0" err="1">
                  <a:solidFill>
                    <a:srgbClr val="003060"/>
                  </a:solidFill>
                </a:rPr>
                <a:t>microstructurés</a:t>
              </a:r>
              <a:endParaRPr lang="fr-CA" sz="1600" dirty="0">
                <a:solidFill>
                  <a:srgbClr val="003060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248285-00A0-FBB5-EBDE-B4B66968A018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777875"/>
            <a:ext cx="1733550" cy="1611314"/>
            <a:chOff x="399134" y="777419"/>
            <a:chExt cx="1733750" cy="1612103"/>
          </a:xfrm>
        </p:grpSpPr>
        <p:grpSp>
          <p:nvGrpSpPr>
            <p:cNvPr id="19" name="Groupe 59">
              <a:extLst>
                <a:ext uri="{FF2B5EF4-FFF2-40B4-BE49-F238E27FC236}">
                  <a16:creationId xmlns:a16="http://schemas.microsoft.com/office/drawing/2014/main" id="{174EB19C-344C-160E-0E49-E98333BC6D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802" y="777419"/>
              <a:ext cx="1450824" cy="1170322"/>
              <a:chOff x="2739188" y="2464860"/>
              <a:chExt cx="1111168" cy="746756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F674FF3A-CE62-163B-11A4-159D3386B4B9}"/>
                  </a:ext>
                </a:extLst>
              </p:cNvPr>
              <p:cNvSpPr/>
              <p:nvPr/>
            </p:nvSpPr>
            <p:spPr>
              <a:xfrm>
                <a:off x="2739178" y="2464860"/>
                <a:ext cx="1111412" cy="746909"/>
              </a:xfrm>
              <a:prstGeom prst="roundRect">
                <a:avLst>
                  <a:gd name="adj" fmla="val 10000"/>
                </a:avLst>
              </a:prstGeom>
              <a:solidFill>
                <a:srgbClr val="FF987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fr-CA" dirty="0">
                  <a:solidFill>
                    <a:srgbClr val="003060"/>
                  </a:solidFill>
                </a:endParaRPr>
              </a:p>
            </p:txBody>
          </p:sp>
          <p:sp>
            <p:nvSpPr>
              <p:cNvPr id="22" name="Forme libre : forme 61">
                <a:extLst>
                  <a:ext uri="{FF2B5EF4-FFF2-40B4-BE49-F238E27FC236}">
                    <a16:creationId xmlns:a16="http://schemas.microsoft.com/office/drawing/2014/main" id="{809F4E20-E5ED-59B8-9B1E-7236ED2BFF38}"/>
                  </a:ext>
                </a:extLst>
              </p:cNvPr>
              <p:cNvSpPr/>
              <p:nvPr/>
            </p:nvSpPr>
            <p:spPr>
              <a:xfrm>
                <a:off x="2897003" y="2627656"/>
                <a:ext cx="859154" cy="274414"/>
              </a:xfrm>
              <a:custGeom>
                <a:avLst/>
                <a:gdLst>
                  <a:gd name="connsiteX0" fmla="*/ 0 w 3114675"/>
                  <a:gd name="connsiteY0" fmla="*/ 1190626 h 1190626"/>
                  <a:gd name="connsiteX1" fmla="*/ 600075 w 3114675"/>
                  <a:gd name="connsiteY1" fmla="*/ 1 h 1190626"/>
                  <a:gd name="connsiteX2" fmla="*/ 1409700 w 3114675"/>
                  <a:gd name="connsiteY2" fmla="*/ 1181101 h 1190626"/>
                  <a:gd name="connsiteX3" fmla="*/ 2181225 w 3114675"/>
                  <a:gd name="connsiteY3" fmla="*/ 28576 h 1190626"/>
                  <a:gd name="connsiteX4" fmla="*/ 3114675 w 3114675"/>
                  <a:gd name="connsiteY4" fmla="*/ 1171576 h 119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4675" h="1190626">
                    <a:moveTo>
                      <a:pt x="0" y="1190626"/>
                    </a:moveTo>
                    <a:cubicBezTo>
                      <a:pt x="182562" y="596107"/>
                      <a:pt x="365125" y="1588"/>
                      <a:pt x="600075" y="1"/>
                    </a:cubicBezTo>
                    <a:cubicBezTo>
                      <a:pt x="835025" y="-1587"/>
                      <a:pt x="1146175" y="1176338"/>
                      <a:pt x="1409700" y="1181101"/>
                    </a:cubicBezTo>
                    <a:cubicBezTo>
                      <a:pt x="1673225" y="1185863"/>
                      <a:pt x="1897063" y="30163"/>
                      <a:pt x="2181225" y="28576"/>
                    </a:cubicBezTo>
                    <a:cubicBezTo>
                      <a:pt x="2465387" y="26989"/>
                      <a:pt x="2900363" y="968376"/>
                      <a:pt x="3114675" y="1171576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571500" contourW="12700"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CA" dirty="0">
                  <a:solidFill>
                    <a:srgbClr val="003060"/>
                  </a:solidFill>
                </a:endParaRPr>
              </a:p>
            </p:txBody>
          </p:sp>
        </p:grpSp>
        <p:sp>
          <p:nvSpPr>
            <p:cNvPr id="20" name="Forme libre : forme 6">
              <a:extLst>
                <a:ext uri="{FF2B5EF4-FFF2-40B4-BE49-F238E27FC236}">
                  <a16:creationId xmlns:a16="http://schemas.microsoft.com/office/drawing/2014/main" id="{0826B919-BE36-EFF7-B4BF-90D6DD4B79EB}"/>
                </a:ext>
              </a:extLst>
            </p:cNvPr>
            <p:cNvSpPr/>
            <p:nvPr/>
          </p:nvSpPr>
          <p:spPr>
            <a:xfrm>
              <a:off x="399134" y="1601735"/>
              <a:ext cx="1733749" cy="787786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987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fr-CA" sz="1200" dirty="0">
                  <a:solidFill>
                    <a:srgbClr val="003060"/>
                  </a:solidFill>
                </a:rPr>
                <a:t>Développement et caractérisation de substrats magnétiques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0410EA7-2A7D-FAAE-0DB4-3E235216FC06}"/>
              </a:ext>
            </a:extLst>
          </p:cNvPr>
          <p:cNvGrpSpPr>
            <a:grpSpLocks/>
          </p:cNvGrpSpPr>
          <p:nvPr/>
        </p:nvGrpSpPr>
        <p:grpSpPr bwMode="auto">
          <a:xfrm>
            <a:off x="249238" y="2492375"/>
            <a:ext cx="1733550" cy="1530350"/>
            <a:chOff x="396959" y="2492895"/>
            <a:chExt cx="1733749" cy="1530357"/>
          </a:xfrm>
        </p:grpSpPr>
        <p:grpSp>
          <p:nvGrpSpPr>
            <p:cNvPr id="24" name="Groupe 5">
              <a:extLst>
                <a:ext uri="{FF2B5EF4-FFF2-40B4-BE49-F238E27FC236}">
                  <a16:creationId xmlns:a16="http://schemas.microsoft.com/office/drawing/2014/main" id="{4CDB2DBF-A69E-0D37-5051-52B40DF40E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802" y="2492895"/>
              <a:ext cx="1435034" cy="1212597"/>
              <a:chOff x="546802" y="2492895"/>
              <a:chExt cx="1435034" cy="1212597"/>
            </a:xfrm>
          </p:grpSpPr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9899F33C-2419-9115-FA4A-CFB651A35FA6}"/>
                  </a:ext>
                </a:extLst>
              </p:cNvPr>
              <p:cNvSpPr/>
              <p:nvPr/>
            </p:nvSpPr>
            <p:spPr>
              <a:xfrm>
                <a:off x="546201" y="2492895"/>
                <a:ext cx="1435265" cy="1212856"/>
              </a:xfrm>
              <a:prstGeom prst="roundRect">
                <a:avLst>
                  <a:gd name="adj" fmla="val 10000"/>
                </a:avLst>
              </a:prstGeom>
              <a:solidFill>
                <a:srgbClr val="F1BE7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fr-CA" dirty="0">
                  <a:solidFill>
                    <a:srgbClr val="003060"/>
                  </a:solidFill>
                </a:endParaRPr>
              </a:p>
            </p:txBody>
          </p:sp>
          <p:grpSp>
            <p:nvGrpSpPr>
              <p:cNvPr id="27" name="Groupe 67">
                <a:extLst>
                  <a:ext uri="{FF2B5EF4-FFF2-40B4-BE49-F238E27FC236}">
                    <a16:creationId xmlns:a16="http://schemas.microsoft.com/office/drawing/2014/main" id="{4A28647D-1E62-C596-6507-013E7917F0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6446" y="2728455"/>
                <a:ext cx="1286986" cy="628537"/>
                <a:chOff x="6374002" y="3709722"/>
                <a:chExt cx="37225952" cy="21088765"/>
              </a:xfrm>
            </p:grpSpPr>
            <p:grpSp>
              <p:nvGrpSpPr>
                <p:cNvPr id="28" name="Groupe 68">
                  <a:extLst>
                    <a:ext uri="{FF2B5EF4-FFF2-40B4-BE49-F238E27FC236}">
                      <a16:creationId xmlns:a16="http://schemas.microsoft.com/office/drawing/2014/main" id="{0BFF0525-B75E-6083-D789-85D83F72C2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74002" y="3709722"/>
                  <a:ext cx="37225952" cy="21088765"/>
                  <a:chOff x="30108506" y="19716516"/>
                  <a:chExt cx="13034247" cy="7383993"/>
                </a:xfrm>
              </p:grpSpPr>
              <p:grpSp>
                <p:nvGrpSpPr>
                  <p:cNvPr id="33" name="Groupe 73">
                    <a:extLst>
                      <a:ext uri="{FF2B5EF4-FFF2-40B4-BE49-F238E27FC236}">
                        <a16:creationId xmlns:a16="http://schemas.microsoft.com/office/drawing/2014/main" id="{F5915B62-286B-6FFC-D20F-4840DEE9B73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08506" y="19716516"/>
                    <a:ext cx="13034247" cy="7383993"/>
                    <a:chOff x="19724835" y="14528377"/>
                    <a:chExt cx="15602804" cy="8839100"/>
                  </a:xfrm>
                </p:grpSpPr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BA0C59C4-C16A-4FC7-1CCA-591835C9A4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20143" y="19721563"/>
                      <a:ext cx="15610370" cy="3638981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CA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D068274B-B6A1-B8D2-9B28-855C658C0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7746" y="19654581"/>
                      <a:ext cx="3137480" cy="1763688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CA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34F9061D-F18A-A365-48F9-59882F769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5972" y="19699231"/>
                      <a:ext cx="3233715" cy="1763688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CA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612649FD-D135-ABCC-CA96-664EEF7851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50445" y="19721563"/>
                      <a:ext cx="3137468" cy="1763674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CA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40EBDE05-05CD-4408-84E7-9EFFF99FC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2423" y="19699231"/>
                      <a:ext cx="3310709" cy="1786006"/>
                    </a:xfrm>
                    <a:prstGeom prst="rect">
                      <a:avLst/>
                    </a:prstGeom>
                    <a:solidFill>
                      <a:srgbClr val="FC1E5D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CA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3" name="Forme libre : forme 85">
                      <a:extLst>
                        <a:ext uri="{FF2B5EF4-FFF2-40B4-BE49-F238E27FC236}">
                          <a16:creationId xmlns:a16="http://schemas.microsoft.com/office/drawing/2014/main" id="{39837076-35D2-C823-3469-7C84F82F879B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20855787" y="14519813"/>
                      <a:ext cx="4003648" cy="5335701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CA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4" name="Forme libre : forme 86">
                      <a:extLst>
                        <a:ext uri="{FF2B5EF4-FFF2-40B4-BE49-F238E27FC236}">
                          <a16:creationId xmlns:a16="http://schemas.microsoft.com/office/drawing/2014/main" id="{AC5E2DB8-CE86-8ACE-EE44-A2C4D051715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4031763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CA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5" name="Forme libre : forme 87">
                      <a:extLst>
                        <a:ext uri="{FF2B5EF4-FFF2-40B4-BE49-F238E27FC236}">
                          <a16:creationId xmlns:a16="http://schemas.microsoft.com/office/drawing/2014/main" id="{B9A35EF1-6937-34FB-C5B4-ADE8A732FDC5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27169231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CA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6" name="Forme libre : forme 88">
                      <a:extLst>
                        <a:ext uri="{FF2B5EF4-FFF2-40B4-BE49-F238E27FC236}">
                          <a16:creationId xmlns:a16="http://schemas.microsoft.com/office/drawing/2014/main" id="{A4A8AE8D-068F-4CE4-D02F-D049A2F12BC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0306711" y="14586795"/>
                      <a:ext cx="4003648" cy="5335687"/>
                    </a:xfrm>
                    <a:custGeom>
                      <a:avLst/>
                      <a:gdLst>
                        <a:gd name="connsiteX0" fmla="*/ 0 w 4008120"/>
                        <a:gd name="connsiteY0" fmla="*/ 90518 h 4819789"/>
                        <a:gd name="connsiteX1" fmla="*/ 1112520 w 4008120"/>
                        <a:gd name="connsiteY1" fmla="*/ 562958 h 4819789"/>
                        <a:gd name="connsiteX2" fmla="*/ 1402080 w 4008120"/>
                        <a:gd name="connsiteY2" fmla="*/ 4357718 h 4819789"/>
                        <a:gd name="connsiteX3" fmla="*/ 2499360 w 4008120"/>
                        <a:gd name="connsiteY3" fmla="*/ 4342478 h 4819789"/>
                        <a:gd name="connsiteX4" fmla="*/ 2865120 w 4008120"/>
                        <a:gd name="connsiteY4" fmla="*/ 623918 h 4819789"/>
                        <a:gd name="connsiteX5" fmla="*/ 4008120 w 4008120"/>
                        <a:gd name="connsiteY5" fmla="*/ 120998 h 4819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08120" h="4819789">
                          <a:moveTo>
                            <a:pt x="0" y="90518"/>
                          </a:moveTo>
                          <a:cubicBezTo>
                            <a:pt x="439420" y="-28862"/>
                            <a:pt x="878840" y="-148242"/>
                            <a:pt x="1112520" y="562958"/>
                          </a:cubicBezTo>
                          <a:cubicBezTo>
                            <a:pt x="1346200" y="1274158"/>
                            <a:pt x="1170940" y="3727798"/>
                            <a:pt x="1402080" y="4357718"/>
                          </a:cubicBezTo>
                          <a:cubicBezTo>
                            <a:pt x="1633220" y="4987638"/>
                            <a:pt x="2255520" y="4964778"/>
                            <a:pt x="2499360" y="4342478"/>
                          </a:cubicBezTo>
                          <a:cubicBezTo>
                            <a:pt x="2743200" y="3720178"/>
                            <a:pt x="2613660" y="1327498"/>
                            <a:pt x="2865120" y="623918"/>
                          </a:cubicBezTo>
                          <a:cubicBezTo>
                            <a:pt x="3116580" y="-79662"/>
                            <a:pt x="3562350" y="20668"/>
                            <a:pt x="4008120" y="120998"/>
                          </a:cubicBezTo>
                        </a:path>
                      </a:pathLst>
                    </a:custGeom>
                    <a:solidFill>
                      <a:srgbClr val="FC1E5D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CA" dirty="0">
                        <a:solidFill>
                          <a:srgbClr val="003060"/>
                        </a:solidFill>
                      </a:endParaRPr>
                    </a:p>
                  </p:txBody>
                </p:sp>
                <p:sp>
                  <p:nvSpPr>
                    <p:cNvPr id="47" name="Ellipse 46">
                      <a:extLst>
                        <a:ext uri="{FF2B5EF4-FFF2-40B4-BE49-F238E27FC236}">
                          <a16:creationId xmlns:a16="http://schemas.microsoft.com/office/drawing/2014/main" id="{E1200B48-BD89-C03E-D213-DA65029FAD86}"/>
                        </a:ext>
                      </a:extLst>
                    </p:cNvPr>
                    <p:cNvSpPr/>
                    <p:nvPr/>
                  </p:nvSpPr>
                  <p:spPr>
                    <a:xfrm rot="271279">
                      <a:off x="33251696" y="18694609"/>
                      <a:ext cx="1289643" cy="1116254"/>
                    </a:xfrm>
                    <a:prstGeom prst="ellipse">
                      <a:avLst/>
                    </a:prstGeom>
                    <a:solidFill>
                      <a:srgbClr val="F1BE7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hangingPunct="1">
                        <a:defRPr/>
                      </a:pPr>
                      <a:endParaRPr lang="fr-CA" dirty="0">
                        <a:solidFill>
                          <a:srgbClr val="003060"/>
                        </a:solidFill>
                      </a:endParaRPr>
                    </a:p>
                  </p:txBody>
                </p:sp>
              </p:grpSp>
              <p:sp>
                <p:nvSpPr>
                  <p:cNvPr id="34" name="Organigramme : Délai 74">
                    <a:extLst>
                      <a:ext uri="{FF2B5EF4-FFF2-40B4-BE49-F238E27FC236}">
                        <a16:creationId xmlns:a16="http://schemas.microsoft.com/office/drawing/2014/main" id="{93FFEBE1-5540-480C-4DE1-4A27A714B58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632837" y="23920651"/>
                    <a:ext cx="951138" cy="771822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CA" dirty="0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5" name="Organigramme : Délai 75">
                    <a:extLst>
                      <a:ext uri="{FF2B5EF4-FFF2-40B4-BE49-F238E27FC236}">
                        <a16:creationId xmlns:a16="http://schemas.microsoft.com/office/drawing/2014/main" id="{82FCFDED-9A00-46A4-FCAA-2CFA98FBEB6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277927" y="23968564"/>
                    <a:ext cx="951150" cy="787906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CA" dirty="0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6" name="Organigramme : Délai 76">
                    <a:extLst>
                      <a:ext uri="{FF2B5EF4-FFF2-40B4-BE49-F238E27FC236}">
                        <a16:creationId xmlns:a16="http://schemas.microsoft.com/office/drawing/2014/main" id="{CE0584E9-65CB-1092-8C9C-E92BC46231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876079" y="23940591"/>
                    <a:ext cx="932494" cy="787896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CA" dirty="0">
                      <a:solidFill>
                        <a:srgbClr val="003060"/>
                      </a:solidFill>
                    </a:endParaRPr>
                  </a:p>
                </p:txBody>
              </p:sp>
              <p:sp>
                <p:nvSpPr>
                  <p:cNvPr id="37" name="Organigramme : Délai 79">
                    <a:extLst>
                      <a:ext uri="{FF2B5EF4-FFF2-40B4-BE49-F238E27FC236}">
                        <a16:creationId xmlns:a16="http://schemas.microsoft.com/office/drawing/2014/main" id="{67CA9BCC-BCB4-DCD8-B94F-8A3AC72362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037256" y="24004578"/>
                    <a:ext cx="932494" cy="771822"/>
                  </a:xfrm>
                  <a:prstGeom prst="flowChartDelay">
                    <a:avLst/>
                  </a:prstGeom>
                  <a:solidFill>
                    <a:srgbClr val="F1BE7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fr-CA" dirty="0">
                      <a:solidFill>
                        <a:srgbClr val="003060"/>
                      </a:solidFill>
                    </a:endParaRPr>
                  </a:p>
                </p:txBody>
              </p:sp>
            </p:grpSp>
            <p:sp>
              <p:nvSpPr>
                <p:cNvPr id="29" name="Rectangle : coins arrondis 28">
                  <a:extLst>
                    <a:ext uri="{FF2B5EF4-FFF2-40B4-BE49-F238E27FC236}">
                      <a16:creationId xmlns:a16="http://schemas.microsoft.com/office/drawing/2014/main" id="{15A0B5F9-FDCF-15DA-6AA0-47C08FABBEF1}"/>
                    </a:ext>
                  </a:extLst>
                </p:cNvPr>
                <p:cNvSpPr/>
                <p:nvPr/>
              </p:nvSpPr>
              <p:spPr>
                <a:xfrm>
                  <a:off x="16420055" y="13276860"/>
                  <a:ext cx="2709505" cy="2876271"/>
                </a:xfrm>
                <a:prstGeom prst="roundRect">
                  <a:avLst>
                    <a:gd name="adj" fmla="val 45952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CA" dirty="0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0" name="Rectangle : coins arrondis 29">
                  <a:extLst>
                    <a:ext uri="{FF2B5EF4-FFF2-40B4-BE49-F238E27FC236}">
                      <a16:creationId xmlns:a16="http://schemas.microsoft.com/office/drawing/2014/main" id="{CDE72CDB-BE69-4E73-3EEF-9073D4A20C98}"/>
                    </a:ext>
                  </a:extLst>
                </p:cNvPr>
                <p:cNvSpPr/>
                <p:nvPr/>
              </p:nvSpPr>
              <p:spPr>
                <a:xfrm>
                  <a:off x="8704895" y="13649727"/>
                  <a:ext cx="2433964" cy="2716462"/>
                </a:xfrm>
                <a:prstGeom prst="roundRect">
                  <a:avLst>
                    <a:gd name="adj" fmla="val 29837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CA" dirty="0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1" name="Rectangle : coins arrondis 30">
                  <a:extLst>
                    <a:ext uri="{FF2B5EF4-FFF2-40B4-BE49-F238E27FC236}">
                      <a16:creationId xmlns:a16="http://schemas.microsoft.com/office/drawing/2014/main" id="{F18EDC3D-5661-70E9-6F0A-52AC341CA658}"/>
                    </a:ext>
                  </a:extLst>
                </p:cNvPr>
                <p:cNvSpPr/>
                <p:nvPr/>
              </p:nvSpPr>
              <p:spPr>
                <a:xfrm>
                  <a:off x="31437078" y="13383389"/>
                  <a:ext cx="2525782" cy="2929552"/>
                </a:xfrm>
                <a:prstGeom prst="roundRect">
                  <a:avLst>
                    <a:gd name="adj" fmla="val 47017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CA" dirty="0">
                    <a:solidFill>
                      <a:srgbClr val="003060"/>
                    </a:solidFill>
                  </a:endParaRPr>
                </a:p>
              </p:txBody>
            </p:sp>
            <p:sp>
              <p:nvSpPr>
                <p:cNvPr id="32" name="Rectangle : coins arrondis 31">
                  <a:extLst>
                    <a:ext uri="{FF2B5EF4-FFF2-40B4-BE49-F238E27FC236}">
                      <a16:creationId xmlns:a16="http://schemas.microsoft.com/office/drawing/2014/main" id="{E30EAA42-0ED5-82A4-53BB-647134AD3A8E}"/>
                    </a:ext>
                  </a:extLst>
                </p:cNvPr>
                <p:cNvSpPr/>
                <p:nvPr/>
              </p:nvSpPr>
              <p:spPr>
                <a:xfrm>
                  <a:off x="24043368" y="13383389"/>
                  <a:ext cx="2433964" cy="28762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1BE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fr-CA" dirty="0">
                    <a:solidFill>
                      <a:srgbClr val="003060"/>
                    </a:solidFill>
                  </a:endParaRPr>
                </a:p>
              </p:txBody>
            </p:sp>
          </p:grpSp>
        </p:grpSp>
        <p:sp>
          <p:nvSpPr>
            <p:cNvPr id="25" name="Forme libre : forme 40">
              <a:extLst>
                <a:ext uri="{FF2B5EF4-FFF2-40B4-BE49-F238E27FC236}">
                  <a16:creationId xmlns:a16="http://schemas.microsoft.com/office/drawing/2014/main" id="{DD5699B8-AAE3-6D30-5394-574708606577}"/>
                </a:ext>
              </a:extLst>
            </p:cNvPr>
            <p:cNvSpPr/>
            <p:nvPr/>
          </p:nvSpPr>
          <p:spPr>
            <a:xfrm>
              <a:off x="396959" y="3572400"/>
              <a:ext cx="1733749" cy="450852"/>
            </a:xfrm>
            <a:custGeom>
              <a:avLst/>
              <a:gdLst>
                <a:gd name="connsiteX0" fmla="*/ 0 w 1904523"/>
                <a:gd name="connsiteY0" fmla="*/ 190452 h 1904523"/>
                <a:gd name="connsiteX1" fmla="*/ 190452 w 1904523"/>
                <a:gd name="connsiteY1" fmla="*/ 0 h 1904523"/>
                <a:gd name="connsiteX2" fmla="*/ 1714071 w 1904523"/>
                <a:gd name="connsiteY2" fmla="*/ 0 h 1904523"/>
                <a:gd name="connsiteX3" fmla="*/ 1904523 w 1904523"/>
                <a:gd name="connsiteY3" fmla="*/ 190452 h 1904523"/>
                <a:gd name="connsiteX4" fmla="*/ 1904523 w 1904523"/>
                <a:gd name="connsiteY4" fmla="*/ 1714071 h 1904523"/>
                <a:gd name="connsiteX5" fmla="*/ 1714071 w 1904523"/>
                <a:gd name="connsiteY5" fmla="*/ 1904523 h 1904523"/>
                <a:gd name="connsiteX6" fmla="*/ 190452 w 1904523"/>
                <a:gd name="connsiteY6" fmla="*/ 1904523 h 1904523"/>
                <a:gd name="connsiteX7" fmla="*/ 0 w 1904523"/>
                <a:gd name="connsiteY7" fmla="*/ 1714071 h 1904523"/>
                <a:gd name="connsiteX8" fmla="*/ 0 w 1904523"/>
                <a:gd name="connsiteY8" fmla="*/ 190452 h 19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4523" h="1904523">
                  <a:moveTo>
                    <a:pt x="0" y="190452"/>
                  </a:moveTo>
                  <a:cubicBezTo>
                    <a:pt x="0" y="85268"/>
                    <a:pt x="85268" y="0"/>
                    <a:pt x="190452" y="0"/>
                  </a:cubicBezTo>
                  <a:lnTo>
                    <a:pt x="1714071" y="0"/>
                  </a:lnTo>
                  <a:cubicBezTo>
                    <a:pt x="1819255" y="0"/>
                    <a:pt x="1904523" y="85268"/>
                    <a:pt x="1904523" y="190452"/>
                  </a:cubicBezTo>
                  <a:lnTo>
                    <a:pt x="1904523" y="1714071"/>
                  </a:lnTo>
                  <a:cubicBezTo>
                    <a:pt x="1904523" y="1819255"/>
                    <a:pt x="1819255" y="1904523"/>
                    <a:pt x="1714071" y="1904523"/>
                  </a:cubicBezTo>
                  <a:lnTo>
                    <a:pt x="190452" y="1904523"/>
                  </a:lnTo>
                  <a:cubicBezTo>
                    <a:pt x="85268" y="1904523"/>
                    <a:pt x="0" y="1819255"/>
                    <a:pt x="0" y="1714071"/>
                  </a:cubicBezTo>
                  <a:lnTo>
                    <a:pt x="0" y="1904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6752" tIns="196752" rIns="196752" bIns="196752" spcCol="1270" anchor="ctr"/>
            <a:lstStyle/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fr-CA" sz="1200" dirty="0">
                <a:solidFill>
                  <a:srgbClr val="003060"/>
                </a:solidFill>
              </a:endParaRPr>
            </a:p>
            <a:p>
              <a:pPr marL="0" lvl="1" algn="ctr" defTabSz="128905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fr-CA" sz="1200" dirty="0" err="1">
                  <a:solidFill>
                    <a:srgbClr val="003060"/>
                  </a:solidFill>
                </a:rPr>
                <a:t>Development</a:t>
              </a:r>
              <a:r>
                <a:rPr lang="fr-CA" sz="1200" dirty="0">
                  <a:solidFill>
                    <a:srgbClr val="003060"/>
                  </a:solidFill>
                </a:rPr>
                <a:t> of </a:t>
              </a:r>
              <a:r>
                <a:rPr lang="fr-CA" sz="1200" dirty="0" err="1">
                  <a:solidFill>
                    <a:srgbClr val="003060"/>
                  </a:solidFill>
                </a:rPr>
                <a:t>villi</a:t>
              </a:r>
              <a:r>
                <a:rPr lang="fr-CA" sz="1200" dirty="0">
                  <a:solidFill>
                    <a:srgbClr val="003060"/>
                  </a:solidFill>
                </a:rPr>
                <a:t> </a:t>
              </a:r>
              <a:r>
                <a:rPr lang="fr-CA" sz="1200" dirty="0" err="1">
                  <a:solidFill>
                    <a:srgbClr val="003060"/>
                  </a:solidFill>
                </a:rPr>
                <a:t>replicas</a:t>
              </a:r>
              <a:endParaRPr lang="fr-CA" sz="1200" dirty="0">
                <a:solidFill>
                  <a:srgbClr val="003060"/>
                </a:solidFill>
              </a:endParaRPr>
            </a:p>
            <a:p>
              <a:pPr marL="285750" lvl="1" indent="-285750" algn="ctr" defTabSz="128905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fr-CA" sz="1200" dirty="0">
                <a:solidFill>
                  <a:srgbClr val="003060"/>
                </a:solidFill>
              </a:endParaRPr>
            </a:p>
          </p:txBody>
        </p:sp>
      </p:grpSp>
      <p:sp>
        <p:nvSpPr>
          <p:cNvPr id="48" name="Accolade ouvrante 47">
            <a:extLst>
              <a:ext uri="{FF2B5EF4-FFF2-40B4-BE49-F238E27FC236}">
                <a16:creationId xmlns:a16="http://schemas.microsoft.com/office/drawing/2014/main" id="{85B31354-8A74-DEAF-48F6-3B5F1CC77E02}"/>
              </a:ext>
            </a:extLst>
          </p:cNvPr>
          <p:cNvSpPr/>
          <p:nvPr/>
        </p:nvSpPr>
        <p:spPr>
          <a:xfrm>
            <a:off x="7312025" y="908050"/>
            <a:ext cx="1016000" cy="4886325"/>
          </a:xfrm>
          <a:prstGeom prst="leftBrace">
            <a:avLst>
              <a:gd name="adj1" fmla="val 8333"/>
              <a:gd name="adj2" fmla="val 43366"/>
            </a:avLst>
          </a:prstGeom>
          <a:ln w="76200">
            <a:solidFill>
              <a:srgbClr val="E755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dirty="0">
              <a:solidFill>
                <a:srgbClr val="00306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49D0B0-E455-C5A6-9023-FA7C3F61CAF0}"/>
              </a:ext>
            </a:extLst>
          </p:cNvPr>
          <p:cNvSpPr/>
          <p:nvPr/>
        </p:nvSpPr>
        <p:spPr>
          <a:xfrm>
            <a:off x="2639616" y="6453916"/>
            <a:ext cx="3053292" cy="215444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eaLnBrk="1" hangingPunct="1">
              <a:defRPr/>
            </a:pPr>
            <a:r>
              <a:rPr lang="fr-CA" sz="800" dirty="0">
                <a:solidFill>
                  <a:srgbClr val="02305D"/>
                </a:solidFill>
                <a:latin typeface="Arial" charset="0"/>
              </a:rPr>
              <a:t>(11)    Hu W. et al., 2018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5170031-1F6E-5BBF-80D7-33A478DCD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9638"/>
            <a:ext cx="411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A" altLang="fr-FR" sz="1000" dirty="0"/>
              <a:t>(11)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5BC73572-41F1-8E8F-B513-97B41342F2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489200"/>
            <a:ext cx="1897062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Forme libre : forme 49">
            <a:extLst>
              <a:ext uri="{FF2B5EF4-FFF2-40B4-BE49-F238E27FC236}">
                <a16:creationId xmlns:a16="http://schemas.microsoft.com/office/drawing/2014/main" id="{8B9A1CCD-F283-6BF6-27DE-89EFE3275D40}"/>
              </a:ext>
            </a:extLst>
          </p:cNvPr>
          <p:cNvSpPr/>
          <p:nvPr/>
        </p:nvSpPr>
        <p:spPr>
          <a:xfrm>
            <a:off x="4161459" y="1680735"/>
            <a:ext cx="2138856" cy="1890341"/>
          </a:xfrm>
          <a:custGeom>
            <a:avLst/>
            <a:gdLst>
              <a:gd name="connsiteX0" fmla="*/ 24964 w 1346558"/>
              <a:gd name="connsiteY0" fmla="*/ 409575 h 1326356"/>
              <a:gd name="connsiteX1" fmla="*/ 282139 w 1346558"/>
              <a:gd name="connsiteY1" fmla="*/ 509588 h 1326356"/>
              <a:gd name="connsiteX2" fmla="*/ 289283 w 1346558"/>
              <a:gd name="connsiteY2" fmla="*/ 514350 h 1326356"/>
              <a:gd name="connsiteX3" fmla="*/ 305952 w 1346558"/>
              <a:gd name="connsiteY3" fmla="*/ 519113 h 1326356"/>
              <a:gd name="connsiteX4" fmla="*/ 320239 w 1346558"/>
              <a:gd name="connsiteY4" fmla="*/ 523875 h 1326356"/>
              <a:gd name="connsiteX5" fmla="*/ 327383 w 1346558"/>
              <a:gd name="connsiteY5" fmla="*/ 528638 h 1326356"/>
              <a:gd name="connsiteX6" fmla="*/ 348814 w 1346558"/>
              <a:gd name="connsiteY6" fmla="*/ 535781 h 1326356"/>
              <a:gd name="connsiteX7" fmla="*/ 355958 w 1346558"/>
              <a:gd name="connsiteY7" fmla="*/ 538163 h 1326356"/>
              <a:gd name="connsiteX8" fmla="*/ 372627 w 1346558"/>
              <a:gd name="connsiteY8" fmla="*/ 545306 h 1326356"/>
              <a:gd name="connsiteX9" fmla="*/ 389295 w 1346558"/>
              <a:gd name="connsiteY9" fmla="*/ 554831 h 1326356"/>
              <a:gd name="connsiteX10" fmla="*/ 396439 w 1346558"/>
              <a:gd name="connsiteY10" fmla="*/ 559594 h 1326356"/>
              <a:gd name="connsiteX11" fmla="*/ 413108 w 1346558"/>
              <a:gd name="connsiteY11" fmla="*/ 564356 h 1326356"/>
              <a:gd name="connsiteX12" fmla="*/ 420252 w 1346558"/>
              <a:gd name="connsiteY12" fmla="*/ 566738 h 1326356"/>
              <a:gd name="connsiteX13" fmla="*/ 434539 w 1346558"/>
              <a:gd name="connsiteY13" fmla="*/ 581025 h 1326356"/>
              <a:gd name="connsiteX14" fmla="*/ 441683 w 1346558"/>
              <a:gd name="connsiteY14" fmla="*/ 588169 h 1326356"/>
              <a:gd name="connsiteX15" fmla="*/ 451208 w 1346558"/>
              <a:gd name="connsiteY15" fmla="*/ 595313 h 1326356"/>
              <a:gd name="connsiteX16" fmla="*/ 465495 w 1346558"/>
              <a:gd name="connsiteY16" fmla="*/ 609600 h 1326356"/>
              <a:gd name="connsiteX17" fmla="*/ 472639 w 1346558"/>
              <a:gd name="connsiteY17" fmla="*/ 621506 h 1326356"/>
              <a:gd name="connsiteX18" fmla="*/ 477402 w 1346558"/>
              <a:gd name="connsiteY18" fmla="*/ 640556 h 1326356"/>
              <a:gd name="connsiteX19" fmla="*/ 484545 w 1346558"/>
              <a:gd name="connsiteY19" fmla="*/ 647700 h 1326356"/>
              <a:gd name="connsiteX20" fmla="*/ 489308 w 1346558"/>
              <a:gd name="connsiteY20" fmla="*/ 661988 h 1326356"/>
              <a:gd name="connsiteX21" fmla="*/ 491689 w 1346558"/>
              <a:gd name="connsiteY21" fmla="*/ 671513 h 1326356"/>
              <a:gd name="connsiteX22" fmla="*/ 498833 w 1346558"/>
              <a:gd name="connsiteY22" fmla="*/ 681038 h 1326356"/>
              <a:gd name="connsiteX23" fmla="*/ 503595 w 1346558"/>
              <a:gd name="connsiteY23" fmla="*/ 690563 h 1326356"/>
              <a:gd name="connsiteX24" fmla="*/ 508358 w 1346558"/>
              <a:gd name="connsiteY24" fmla="*/ 697706 h 1326356"/>
              <a:gd name="connsiteX25" fmla="*/ 513120 w 1346558"/>
              <a:gd name="connsiteY25" fmla="*/ 711994 h 1326356"/>
              <a:gd name="connsiteX26" fmla="*/ 515502 w 1346558"/>
              <a:gd name="connsiteY26" fmla="*/ 721519 h 1326356"/>
              <a:gd name="connsiteX27" fmla="*/ 520264 w 1346558"/>
              <a:gd name="connsiteY27" fmla="*/ 735806 h 1326356"/>
              <a:gd name="connsiteX28" fmla="*/ 522645 w 1346558"/>
              <a:gd name="connsiteY28" fmla="*/ 742950 h 1326356"/>
              <a:gd name="connsiteX29" fmla="*/ 532170 w 1346558"/>
              <a:gd name="connsiteY29" fmla="*/ 757238 h 1326356"/>
              <a:gd name="connsiteX30" fmla="*/ 534552 w 1346558"/>
              <a:gd name="connsiteY30" fmla="*/ 766763 h 1326356"/>
              <a:gd name="connsiteX31" fmla="*/ 539314 w 1346558"/>
              <a:gd name="connsiteY31" fmla="*/ 773906 h 1326356"/>
              <a:gd name="connsiteX32" fmla="*/ 546458 w 1346558"/>
              <a:gd name="connsiteY32" fmla="*/ 785813 h 1326356"/>
              <a:gd name="connsiteX33" fmla="*/ 558364 w 1346558"/>
              <a:gd name="connsiteY33" fmla="*/ 802481 h 1326356"/>
              <a:gd name="connsiteX34" fmla="*/ 560745 w 1346558"/>
              <a:gd name="connsiteY34" fmla="*/ 809625 h 1326356"/>
              <a:gd name="connsiteX35" fmla="*/ 572652 w 1346558"/>
              <a:gd name="connsiteY35" fmla="*/ 821531 h 1326356"/>
              <a:gd name="connsiteX36" fmla="*/ 582177 w 1346558"/>
              <a:gd name="connsiteY36" fmla="*/ 840581 h 1326356"/>
              <a:gd name="connsiteX37" fmla="*/ 591702 w 1346558"/>
              <a:gd name="connsiteY37" fmla="*/ 854869 h 1326356"/>
              <a:gd name="connsiteX38" fmla="*/ 603608 w 1346558"/>
              <a:gd name="connsiteY38" fmla="*/ 871538 h 1326356"/>
              <a:gd name="connsiteX39" fmla="*/ 613133 w 1346558"/>
              <a:gd name="connsiteY39" fmla="*/ 888206 h 1326356"/>
              <a:gd name="connsiteX40" fmla="*/ 615514 w 1346558"/>
              <a:gd name="connsiteY40" fmla="*/ 895350 h 1326356"/>
              <a:gd name="connsiteX41" fmla="*/ 620277 w 1346558"/>
              <a:gd name="connsiteY41" fmla="*/ 902494 h 1326356"/>
              <a:gd name="connsiteX42" fmla="*/ 625039 w 1346558"/>
              <a:gd name="connsiteY42" fmla="*/ 923925 h 1326356"/>
              <a:gd name="connsiteX43" fmla="*/ 629802 w 1346558"/>
              <a:gd name="connsiteY43" fmla="*/ 940594 h 1326356"/>
              <a:gd name="connsiteX44" fmla="*/ 634564 w 1346558"/>
              <a:gd name="connsiteY44" fmla="*/ 947738 h 1326356"/>
              <a:gd name="connsiteX45" fmla="*/ 639327 w 1346558"/>
              <a:gd name="connsiteY45" fmla="*/ 964406 h 1326356"/>
              <a:gd name="connsiteX46" fmla="*/ 644089 w 1346558"/>
              <a:gd name="connsiteY46" fmla="*/ 971550 h 1326356"/>
              <a:gd name="connsiteX47" fmla="*/ 646470 w 1346558"/>
              <a:gd name="connsiteY47" fmla="*/ 992981 h 1326356"/>
              <a:gd name="connsiteX48" fmla="*/ 651233 w 1346558"/>
              <a:gd name="connsiteY48" fmla="*/ 1007269 h 1326356"/>
              <a:gd name="connsiteX49" fmla="*/ 653614 w 1346558"/>
              <a:gd name="connsiteY49" fmla="*/ 1016794 h 1326356"/>
              <a:gd name="connsiteX50" fmla="*/ 655995 w 1346558"/>
              <a:gd name="connsiteY50" fmla="*/ 1042988 h 1326356"/>
              <a:gd name="connsiteX51" fmla="*/ 658377 w 1346558"/>
              <a:gd name="connsiteY51" fmla="*/ 1059656 h 1326356"/>
              <a:gd name="connsiteX52" fmla="*/ 663139 w 1346558"/>
              <a:gd name="connsiteY52" fmla="*/ 1097756 h 1326356"/>
              <a:gd name="connsiteX53" fmla="*/ 667902 w 1346558"/>
              <a:gd name="connsiteY53" fmla="*/ 1152525 h 1326356"/>
              <a:gd name="connsiteX54" fmla="*/ 670283 w 1346558"/>
              <a:gd name="connsiteY54" fmla="*/ 1171575 h 1326356"/>
              <a:gd name="connsiteX55" fmla="*/ 675045 w 1346558"/>
              <a:gd name="connsiteY55" fmla="*/ 1181100 h 1326356"/>
              <a:gd name="connsiteX56" fmla="*/ 682189 w 1346558"/>
              <a:gd name="connsiteY56" fmla="*/ 1202531 h 1326356"/>
              <a:gd name="connsiteX57" fmla="*/ 684570 w 1346558"/>
              <a:gd name="connsiteY57" fmla="*/ 1209675 h 1326356"/>
              <a:gd name="connsiteX58" fmla="*/ 689333 w 1346558"/>
              <a:gd name="connsiteY58" fmla="*/ 1216819 h 1326356"/>
              <a:gd name="connsiteX59" fmla="*/ 698858 w 1346558"/>
              <a:gd name="connsiteY59" fmla="*/ 1238250 h 1326356"/>
              <a:gd name="connsiteX60" fmla="*/ 701239 w 1346558"/>
              <a:gd name="connsiteY60" fmla="*/ 1245394 h 1326356"/>
              <a:gd name="connsiteX61" fmla="*/ 710764 w 1346558"/>
              <a:gd name="connsiteY61" fmla="*/ 1259681 h 1326356"/>
              <a:gd name="connsiteX62" fmla="*/ 717908 w 1346558"/>
              <a:gd name="connsiteY62" fmla="*/ 1290638 h 1326356"/>
              <a:gd name="connsiteX63" fmla="*/ 725052 w 1346558"/>
              <a:gd name="connsiteY63" fmla="*/ 1295400 h 1326356"/>
              <a:gd name="connsiteX64" fmla="*/ 732195 w 1346558"/>
              <a:gd name="connsiteY64" fmla="*/ 1312069 h 1326356"/>
              <a:gd name="connsiteX65" fmla="*/ 739339 w 1346558"/>
              <a:gd name="connsiteY65" fmla="*/ 1316831 h 1326356"/>
              <a:gd name="connsiteX66" fmla="*/ 744102 w 1346558"/>
              <a:gd name="connsiteY66" fmla="*/ 1323975 h 1326356"/>
              <a:gd name="connsiteX67" fmla="*/ 751245 w 1346558"/>
              <a:gd name="connsiteY67" fmla="*/ 1326356 h 1326356"/>
              <a:gd name="connsiteX68" fmla="*/ 801252 w 1346558"/>
              <a:gd name="connsiteY68" fmla="*/ 1323975 h 1326356"/>
              <a:gd name="connsiteX69" fmla="*/ 827445 w 1346558"/>
              <a:gd name="connsiteY69" fmla="*/ 1316831 h 1326356"/>
              <a:gd name="connsiteX70" fmla="*/ 846495 w 1346558"/>
              <a:gd name="connsiteY70" fmla="*/ 1307306 h 1326356"/>
              <a:gd name="connsiteX71" fmla="*/ 851258 w 1346558"/>
              <a:gd name="connsiteY71" fmla="*/ 1300163 h 1326356"/>
              <a:gd name="connsiteX72" fmla="*/ 860783 w 1346558"/>
              <a:gd name="connsiteY72" fmla="*/ 1297781 h 1326356"/>
              <a:gd name="connsiteX73" fmla="*/ 870308 w 1346558"/>
              <a:gd name="connsiteY73" fmla="*/ 1293019 h 1326356"/>
              <a:gd name="connsiteX74" fmla="*/ 875070 w 1346558"/>
              <a:gd name="connsiteY74" fmla="*/ 1285875 h 1326356"/>
              <a:gd name="connsiteX75" fmla="*/ 891739 w 1346558"/>
              <a:gd name="connsiteY75" fmla="*/ 1276350 h 1326356"/>
              <a:gd name="connsiteX76" fmla="*/ 898883 w 1346558"/>
              <a:gd name="connsiteY76" fmla="*/ 1269206 h 1326356"/>
              <a:gd name="connsiteX77" fmla="*/ 908408 w 1346558"/>
              <a:gd name="connsiteY77" fmla="*/ 1264444 h 1326356"/>
              <a:gd name="connsiteX78" fmla="*/ 915552 w 1346558"/>
              <a:gd name="connsiteY78" fmla="*/ 1259681 h 1326356"/>
              <a:gd name="connsiteX79" fmla="*/ 934602 w 1346558"/>
              <a:gd name="connsiteY79" fmla="*/ 1250156 h 1326356"/>
              <a:gd name="connsiteX80" fmla="*/ 944127 w 1346558"/>
              <a:gd name="connsiteY80" fmla="*/ 1240631 h 1326356"/>
              <a:gd name="connsiteX81" fmla="*/ 948889 w 1346558"/>
              <a:gd name="connsiteY81" fmla="*/ 1233488 h 1326356"/>
              <a:gd name="connsiteX82" fmla="*/ 963177 w 1346558"/>
              <a:gd name="connsiteY82" fmla="*/ 1219200 h 1326356"/>
              <a:gd name="connsiteX83" fmla="*/ 979845 w 1346558"/>
              <a:gd name="connsiteY83" fmla="*/ 1202531 h 1326356"/>
              <a:gd name="connsiteX84" fmla="*/ 986989 w 1346558"/>
              <a:gd name="connsiteY84" fmla="*/ 1195388 h 1326356"/>
              <a:gd name="connsiteX85" fmla="*/ 1008420 w 1346558"/>
              <a:gd name="connsiteY85" fmla="*/ 1169194 h 1326356"/>
              <a:gd name="connsiteX86" fmla="*/ 1020327 w 1346558"/>
              <a:gd name="connsiteY86" fmla="*/ 1159669 h 1326356"/>
              <a:gd name="connsiteX87" fmla="*/ 1029852 w 1346558"/>
              <a:gd name="connsiteY87" fmla="*/ 1147763 h 1326356"/>
              <a:gd name="connsiteX88" fmla="*/ 1039377 w 1346558"/>
              <a:gd name="connsiteY88" fmla="*/ 1140619 h 1326356"/>
              <a:gd name="connsiteX89" fmla="*/ 1056045 w 1346558"/>
              <a:gd name="connsiteY89" fmla="*/ 1121569 h 1326356"/>
              <a:gd name="connsiteX90" fmla="*/ 1067952 w 1346558"/>
              <a:gd name="connsiteY90" fmla="*/ 1116806 h 1326356"/>
              <a:gd name="connsiteX91" fmla="*/ 1079858 w 1346558"/>
              <a:gd name="connsiteY91" fmla="*/ 1107281 h 1326356"/>
              <a:gd name="connsiteX92" fmla="*/ 1094145 w 1346558"/>
              <a:gd name="connsiteY92" fmla="*/ 1097756 h 1326356"/>
              <a:gd name="connsiteX93" fmla="*/ 1117958 w 1346558"/>
              <a:gd name="connsiteY93" fmla="*/ 1071563 h 1326356"/>
              <a:gd name="connsiteX94" fmla="*/ 1127483 w 1346558"/>
              <a:gd name="connsiteY94" fmla="*/ 1064419 h 1326356"/>
              <a:gd name="connsiteX95" fmla="*/ 1139389 w 1346558"/>
              <a:gd name="connsiteY95" fmla="*/ 1057275 h 1326356"/>
              <a:gd name="connsiteX96" fmla="*/ 1163202 w 1346558"/>
              <a:gd name="connsiteY96" fmla="*/ 1035844 h 1326356"/>
              <a:gd name="connsiteX97" fmla="*/ 1170345 w 1346558"/>
              <a:gd name="connsiteY97" fmla="*/ 1031081 h 1326356"/>
              <a:gd name="connsiteX98" fmla="*/ 1177489 w 1346558"/>
              <a:gd name="connsiteY98" fmla="*/ 1023938 h 1326356"/>
              <a:gd name="connsiteX99" fmla="*/ 1187014 w 1346558"/>
              <a:gd name="connsiteY99" fmla="*/ 1016794 h 1326356"/>
              <a:gd name="connsiteX100" fmla="*/ 1191777 w 1346558"/>
              <a:gd name="connsiteY100" fmla="*/ 1009650 h 1326356"/>
              <a:gd name="connsiteX101" fmla="*/ 1198920 w 1346558"/>
              <a:gd name="connsiteY101" fmla="*/ 1004888 h 1326356"/>
              <a:gd name="connsiteX102" fmla="*/ 1208445 w 1346558"/>
              <a:gd name="connsiteY102" fmla="*/ 992981 h 1326356"/>
              <a:gd name="connsiteX103" fmla="*/ 1210827 w 1346558"/>
              <a:gd name="connsiteY103" fmla="*/ 985838 h 1326356"/>
              <a:gd name="connsiteX104" fmla="*/ 1232258 w 1346558"/>
              <a:gd name="connsiteY104" fmla="*/ 966788 h 1326356"/>
              <a:gd name="connsiteX105" fmla="*/ 1237020 w 1346558"/>
              <a:gd name="connsiteY105" fmla="*/ 959644 h 1326356"/>
              <a:gd name="connsiteX106" fmla="*/ 1244164 w 1346558"/>
              <a:gd name="connsiteY106" fmla="*/ 947738 h 1326356"/>
              <a:gd name="connsiteX107" fmla="*/ 1258452 w 1346558"/>
              <a:gd name="connsiteY107" fmla="*/ 928688 h 1326356"/>
              <a:gd name="connsiteX108" fmla="*/ 1270358 w 1346558"/>
              <a:gd name="connsiteY108" fmla="*/ 907256 h 1326356"/>
              <a:gd name="connsiteX109" fmla="*/ 1277502 w 1346558"/>
              <a:gd name="connsiteY109" fmla="*/ 897731 h 1326356"/>
              <a:gd name="connsiteX110" fmla="*/ 1282264 w 1346558"/>
              <a:gd name="connsiteY110" fmla="*/ 888206 h 1326356"/>
              <a:gd name="connsiteX111" fmla="*/ 1296552 w 1346558"/>
              <a:gd name="connsiteY111" fmla="*/ 869156 h 1326356"/>
              <a:gd name="connsiteX112" fmla="*/ 1301314 w 1346558"/>
              <a:gd name="connsiteY112" fmla="*/ 859631 h 1326356"/>
              <a:gd name="connsiteX113" fmla="*/ 1308458 w 1346558"/>
              <a:gd name="connsiteY113" fmla="*/ 847725 h 1326356"/>
              <a:gd name="connsiteX114" fmla="*/ 1313220 w 1346558"/>
              <a:gd name="connsiteY114" fmla="*/ 835819 h 1326356"/>
              <a:gd name="connsiteX115" fmla="*/ 1329889 w 1346558"/>
              <a:gd name="connsiteY115" fmla="*/ 812006 h 1326356"/>
              <a:gd name="connsiteX116" fmla="*/ 1341795 w 1346558"/>
              <a:gd name="connsiteY116" fmla="*/ 785813 h 1326356"/>
              <a:gd name="connsiteX117" fmla="*/ 1344177 w 1346558"/>
              <a:gd name="connsiteY117" fmla="*/ 759619 h 1326356"/>
              <a:gd name="connsiteX118" fmla="*/ 1346558 w 1346558"/>
              <a:gd name="connsiteY118" fmla="*/ 750094 h 1326356"/>
              <a:gd name="connsiteX119" fmla="*/ 1344177 w 1346558"/>
              <a:gd name="connsiteY119" fmla="*/ 650081 h 1326356"/>
              <a:gd name="connsiteX120" fmla="*/ 1341795 w 1346558"/>
              <a:gd name="connsiteY120" fmla="*/ 633413 h 1326356"/>
              <a:gd name="connsiteX121" fmla="*/ 1332270 w 1346558"/>
              <a:gd name="connsiteY121" fmla="*/ 585788 h 1326356"/>
              <a:gd name="connsiteX122" fmla="*/ 1327508 w 1346558"/>
              <a:gd name="connsiteY122" fmla="*/ 569119 h 1326356"/>
              <a:gd name="connsiteX123" fmla="*/ 1308458 w 1346558"/>
              <a:gd name="connsiteY123" fmla="*/ 528638 h 1326356"/>
              <a:gd name="connsiteX124" fmla="*/ 1303695 w 1346558"/>
              <a:gd name="connsiteY124" fmla="*/ 511969 h 1326356"/>
              <a:gd name="connsiteX125" fmla="*/ 1289408 w 1346558"/>
              <a:gd name="connsiteY125" fmla="*/ 492919 h 1326356"/>
              <a:gd name="connsiteX126" fmla="*/ 1246545 w 1346558"/>
              <a:gd name="connsiteY126" fmla="*/ 423863 h 1326356"/>
              <a:gd name="connsiteX127" fmla="*/ 1239402 w 1346558"/>
              <a:gd name="connsiteY127" fmla="*/ 414338 h 1326356"/>
              <a:gd name="connsiteX128" fmla="*/ 1232258 w 1346558"/>
              <a:gd name="connsiteY128" fmla="*/ 407194 h 1326356"/>
              <a:gd name="connsiteX129" fmla="*/ 1227495 w 1346558"/>
              <a:gd name="connsiteY129" fmla="*/ 400050 h 1326356"/>
              <a:gd name="connsiteX130" fmla="*/ 1220352 w 1346558"/>
              <a:gd name="connsiteY130" fmla="*/ 395288 h 1326356"/>
              <a:gd name="connsiteX131" fmla="*/ 1201302 w 1346558"/>
              <a:gd name="connsiteY131" fmla="*/ 369094 h 1326356"/>
              <a:gd name="connsiteX132" fmla="*/ 1184633 w 1346558"/>
              <a:gd name="connsiteY132" fmla="*/ 352425 h 1326356"/>
              <a:gd name="connsiteX133" fmla="*/ 1177489 w 1346558"/>
              <a:gd name="connsiteY133" fmla="*/ 342900 h 1326356"/>
              <a:gd name="connsiteX134" fmla="*/ 1167964 w 1346558"/>
              <a:gd name="connsiteY134" fmla="*/ 328613 h 1326356"/>
              <a:gd name="connsiteX135" fmla="*/ 1160820 w 1346558"/>
              <a:gd name="connsiteY135" fmla="*/ 321469 h 1326356"/>
              <a:gd name="connsiteX136" fmla="*/ 1153677 w 1346558"/>
              <a:gd name="connsiteY136" fmla="*/ 311944 h 1326356"/>
              <a:gd name="connsiteX137" fmla="*/ 1139389 w 1346558"/>
              <a:gd name="connsiteY137" fmla="*/ 295275 h 1326356"/>
              <a:gd name="connsiteX138" fmla="*/ 1137008 w 1346558"/>
              <a:gd name="connsiteY138" fmla="*/ 285750 h 1326356"/>
              <a:gd name="connsiteX139" fmla="*/ 1120339 w 1346558"/>
              <a:gd name="connsiteY139" fmla="*/ 269081 h 1326356"/>
              <a:gd name="connsiteX140" fmla="*/ 1108433 w 1346558"/>
              <a:gd name="connsiteY140" fmla="*/ 247650 h 1326356"/>
              <a:gd name="connsiteX141" fmla="*/ 1098908 w 1346558"/>
              <a:gd name="connsiteY141" fmla="*/ 242888 h 1326356"/>
              <a:gd name="connsiteX142" fmla="*/ 1091764 w 1346558"/>
              <a:gd name="connsiteY142" fmla="*/ 230981 h 1326356"/>
              <a:gd name="connsiteX143" fmla="*/ 1089383 w 1346558"/>
              <a:gd name="connsiteY143" fmla="*/ 223838 h 1326356"/>
              <a:gd name="connsiteX144" fmla="*/ 1070333 w 1346558"/>
              <a:gd name="connsiteY144" fmla="*/ 204788 h 1326356"/>
              <a:gd name="connsiteX145" fmla="*/ 1063189 w 1346558"/>
              <a:gd name="connsiteY145" fmla="*/ 195263 h 1326356"/>
              <a:gd name="connsiteX146" fmla="*/ 1048902 w 1346558"/>
              <a:gd name="connsiteY146" fmla="*/ 185738 h 1326356"/>
              <a:gd name="connsiteX147" fmla="*/ 1039377 w 1346558"/>
              <a:gd name="connsiteY147" fmla="*/ 176213 h 1326356"/>
              <a:gd name="connsiteX148" fmla="*/ 1032233 w 1346558"/>
              <a:gd name="connsiteY148" fmla="*/ 173831 h 1326356"/>
              <a:gd name="connsiteX149" fmla="*/ 1025089 w 1346558"/>
              <a:gd name="connsiteY149" fmla="*/ 169069 h 1326356"/>
              <a:gd name="connsiteX150" fmla="*/ 1006039 w 1346558"/>
              <a:gd name="connsiteY150" fmla="*/ 159544 h 1326356"/>
              <a:gd name="connsiteX151" fmla="*/ 979845 w 1346558"/>
              <a:gd name="connsiteY151" fmla="*/ 142875 h 1326356"/>
              <a:gd name="connsiteX152" fmla="*/ 967939 w 1346558"/>
              <a:gd name="connsiteY152" fmla="*/ 138113 h 1326356"/>
              <a:gd name="connsiteX153" fmla="*/ 960795 w 1346558"/>
              <a:gd name="connsiteY153" fmla="*/ 133350 h 1326356"/>
              <a:gd name="connsiteX154" fmla="*/ 953652 w 1346558"/>
              <a:gd name="connsiteY154" fmla="*/ 130969 h 1326356"/>
              <a:gd name="connsiteX155" fmla="*/ 929839 w 1346558"/>
              <a:gd name="connsiteY155" fmla="*/ 121444 h 1326356"/>
              <a:gd name="connsiteX156" fmla="*/ 929839 w 1346558"/>
              <a:gd name="connsiteY156" fmla="*/ 121444 h 1326356"/>
              <a:gd name="connsiteX157" fmla="*/ 917933 w 1346558"/>
              <a:gd name="connsiteY157" fmla="*/ 114300 h 1326356"/>
              <a:gd name="connsiteX158" fmla="*/ 910789 w 1346558"/>
              <a:gd name="connsiteY158" fmla="*/ 109538 h 1326356"/>
              <a:gd name="connsiteX159" fmla="*/ 903645 w 1346558"/>
              <a:gd name="connsiteY159" fmla="*/ 107156 h 1326356"/>
              <a:gd name="connsiteX160" fmla="*/ 884595 w 1346558"/>
              <a:gd name="connsiteY160" fmla="*/ 100013 h 1326356"/>
              <a:gd name="connsiteX161" fmla="*/ 877452 w 1346558"/>
              <a:gd name="connsiteY161" fmla="*/ 95250 h 1326356"/>
              <a:gd name="connsiteX162" fmla="*/ 865545 w 1346558"/>
              <a:gd name="connsiteY162" fmla="*/ 92869 h 1326356"/>
              <a:gd name="connsiteX163" fmla="*/ 856020 w 1346558"/>
              <a:gd name="connsiteY163" fmla="*/ 90488 h 1326356"/>
              <a:gd name="connsiteX164" fmla="*/ 836970 w 1346558"/>
              <a:gd name="connsiteY164" fmla="*/ 83344 h 1326356"/>
              <a:gd name="connsiteX165" fmla="*/ 827445 w 1346558"/>
              <a:gd name="connsiteY165" fmla="*/ 80963 h 1326356"/>
              <a:gd name="connsiteX166" fmla="*/ 820302 w 1346558"/>
              <a:gd name="connsiteY166" fmla="*/ 78581 h 1326356"/>
              <a:gd name="connsiteX167" fmla="*/ 806014 w 1346558"/>
              <a:gd name="connsiteY167" fmla="*/ 69056 h 1326356"/>
              <a:gd name="connsiteX168" fmla="*/ 786964 w 1346558"/>
              <a:gd name="connsiteY168" fmla="*/ 61913 h 1326356"/>
              <a:gd name="connsiteX169" fmla="*/ 758389 w 1346558"/>
              <a:gd name="connsiteY169" fmla="*/ 57150 h 1326356"/>
              <a:gd name="connsiteX170" fmla="*/ 746483 w 1346558"/>
              <a:gd name="connsiteY170" fmla="*/ 52388 h 1326356"/>
              <a:gd name="connsiteX171" fmla="*/ 715527 w 1346558"/>
              <a:gd name="connsiteY171" fmla="*/ 45244 h 1326356"/>
              <a:gd name="connsiteX172" fmla="*/ 708383 w 1346558"/>
              <a:gd name="connsiteY172" fmla="*/ 42863 h 1326356"/>
              <a:gd name="connsiteX173" fmla="*/ 689333 w 1346558"/>
              <a:gd name="connsiteY173" fmla="*/ 38100 h 1326356"/>
              <a:gd name="connsiteX174" fmla="*/ 682189 w 1346558"/>
              <a:gd name="connsiteY174" fmla="*/ 35719 h 1326356"/>
              <a:gd name="connsiteX175" fmla="*/ 672664 w 1346558"/>
              <a:gd name="connsiteY175" fmla="*/ 33338 h 1326356"/>
              <a:gd name="connsiteX176" fmla="*/ 660758 w 1346558"/>
              <a:gd name="connsiteY176" fmla="*/ 28575 h 1326356"/>
              <a:gd name="connsiteX177" fmla="*/ 648852 w 1346558"/>
              <a:gd name="connsiteY177" fmla="*/ 26194 h 1326356"/>
              <a:gd name="connsiteX178" fmla="*/ 629802 w 1346558"/>
              <a:gd name="connsiteY178" fmla="*/ 21431 h 1326356"/>
              <a:gd name="connsiteX179" fmla="*/ 622658 w 1346558"/>
              <a:gd name="connsiteY179" fmla="*/ 19050 h 1326356"/>
              <a:gd name="connsiteX180" fmla="*/ 610752 w 1346558"/>
              <a:gd name="connsiteY180" fmla="*/ 16669 h 1326356"/>
              <a:gd name="connsiteX181" fmla="*/ 546458 w 1346558"/>
              <a:gd name="connsiteY181" fmla="*/ 9525 h 1326356"/>
              <a:gd name="connsiteX182" fmla="*/ 510739 w 1346558"/>
              <a:gd name="connsiteY182" fmla="*/ 7144 h 1326356"/>
              <a:gd name="connsiteX183" fmla="*/ 444064 w 1346558"/>
              <a:gd name="connsiteY183" fmla="*/ 2381 h 1326356"/>
              <a:gd name="connsiteX184" fmla="*/ 405964 w 1346558"/>
              <a:gd name="connsiteY184" fmla="*/ 0 h 1326356"/>
              <a:gd name="connsiteX185" fmla="*/ 291664 w 1346558"/>
              <a:gd name="connsiteY185" fmla="*/ 4763 h 1326356"/>
              <a:gd name="connsiteX186" fmla="*/ 267852 w 1346558"/>
              <a:gd name="connsiteY186" fmla="*/ 11906 h 1326356"/>
              <a:gd name="connsiteX187" fmla="*/ 246420 w 1346558"/>
              <a:gd name="connsiteY187" fmla="*/ 23813 h 1326356"/>
              <a:gd name="connsiteX188" fmla="*/ 222608 w 1346558"/>
              <a:gd name="connsiteY188" fmla="*/ 28575 h 1326356"/>
              <a:gd name="connsiteX189" fmla="*/ 201177 w 1346558"/>
              <a:gd name="connsiteY189" fmla="*/ 38100 h 1326356"/>
              <a:gd name="connsiteX190" fmla="*/ 191652 w 1346558"/>
              <a:gd name="connsiteY190" fmla="*/ 42863 h 1326356"/>
              <a:gd name="connsiteX191" fmla="*/ 174983 w 1346558"/>
              <a:gd name="connsiteY191" fmla="*/ 59531 h 1326356"/>
              <a:gd name="connsiteX192" fmla="*/ 167839 w 1346558"/>
              <a:gd name="connsiteY192" fmla="*/ 61913 h 1326356"/>
              <a:gd name="connsiteX193" fmla="*/ 153552 w 1346558"/>
              <a:gd name="connsiteY193" fmla="*/ 71438 h 1326356"/>
              <a:gd name="connsiteX194" fmla="*/ 141645 w 1346558"/>
              <a:gd name="connsiteY194" fmla="*/ 80963 h 1326356"/>
              <a:gd name="connsiteX195" fmla="*/ 127358 w 1346558"/>
              <a:gd name="connsiteY195" fmla="*/ 95250 h 1326356"/>
              <a:gd name="connsiteX196" fmla="*/ 110689 w 1346558"/>
              <a:gd name="connsiteY196" fmla="*/ 109538 h 1326356"/>
              <a:gd name="connsiteX197" fmla="*/ 82114 w 1346558"/>
              <a:gd name="connsiteY197" fmla="*/ 130969 h 1326356"/>
              <a:gd name="connsiteX198" fmla="*/ 72589 w 1346558"/>
              <a:gd name="connsiteY198" fmla="*/ 150019 h 1326356"/>
              <a:gd name="connsiteX199" fmla="*/ 60683 w 1346558"/>
              <a:gd name="connsiteY199" fmla="*/ 169069 h 1326356"/>
              <a:gd name="connsiteX200" fmla="*/ 53539 w 1346558"/>
              <a:gd name="connsiteY200" fmla="*/ 176213 h 1326356"/>
              <a:gd name="connsiteX201" fmla="*/ 46395 w 1346558"/>
              <a:gd name="connsiteY201" fmla="*/ 185738 h 1326356"/>
              <a:gd name="connsiteX202" fmla="*/ 39252 w 1346558"/>
              <a:gd name="connsiteY202" fmla="*/ 192881 h 1326356"/>
              <a:gd name="connsiteX203" fmla="*/ 32108 w 1346558"/>
              <a:gd name="connsiteY203" fmla="*/ 204788 h 1326356"/>
              <a:gd name="connsiteX204" fmla="*/ 27345 w 1346558"/>
              <a:gd name="connsiteY204" fmla="*/ 211931 h 1326356"/>
              <a:gd name="connsiteX205" fmla="*/ 24964 w 1346558"/>
              <a:gd name="connsiteY205" fmla="*/ 221456 h 1326356"/>
              <a:gd name="connsiteX206" fmla="*/ 15439 w 1346558"/>
              <a:gd name="connsiteY206" fmla="*/ 238125 h 1326356"/>
              <a:gd name="connsiteX207" fmla="*/ 10677 w 1346558"/>
              <a:gd name="connsiteY207" fmla="*/ 247650 h 1326356"/>
              <a:gd name="connsiteX208" fmla="*/ 8295 w 1346558"/>
              <a:gd name="connsiteY208" fmla="*/ 254794 h 1326356"/>
              <a:gd name="connsiteX209" fmla="*/ 3533 w 1346558"/>
              <a:gd name="connsiteY209" fmla="*/ 261938 h 1326356"/>
              <a:gd name="connsiteX210" fmla="*/ 1152 w 1346558"/>
              <a:gd name="connsiteY210" fmla="*/ 309563 h 1326356"/>
              <a:gd name="connsiteX211" fmla="*/ 8295 w 1346558"/>
              <a:gd name="connsiteY211" fmla="*/ 388144 h 1326356"/>
              <a:gd name="connsiteX212" fmla="*/ 15439 w 1346558"/>
              <a:gd name="connsiteY212" fmla="*/ 395288 h 1326356"/>
              <a:gd name="connsiteX213" fmla="*/ 20202 w 1346558"/>
              <a:gd name="connsiteY213" fmla="*/ 409575 h 1326356"/>
              <a:gd name="connsiteX214" fmla="*/ 24964 w 1346558"/>
              <a:gd name="connsiteY214" fmla="*/ 409575 h 132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1346558" h="1326356">
                <a:moveTo>
                  <a:pt x="24964" y="409575"/>
                </a:moveTo>
                <a:cubicBezTo>
                  <a:pt x="110689" y="442913"/>
                  <a:pt x="205604" y="458572"/>
                  <a:pt x="282139" y="509588"/>
                </a:cubicBezTo>
                <a:cubicBezTo>
                  <a:pt x="284520" y="511175"/>
                  <a:pt x="286723" y="513070"/>
                  <a:pt x="289283" y="514350"/>
                </a:cubicBezTo>
                <a:cubicBezTo>
                  <a:pt x="293280" y="516348"/>
                  <a:pt x="302143" y="517970"/>
                  <a:pt x="305952" y="519113"/>
                </a:cubicBezTo>
                <a:cubicBezTo>
                  <a:pt x="310760" y="520556"/>
                  <a:pt x="320239" y="523875"/>
                  <a:pt x="320239" y="523875"/>
                </a:cubicBezTo>
                <a:cubicBezTo>
                  <a:pt x="322620" y="525463"/>
                  <a:pt x="324768" y="527476"/>
                  <a:pt x="327383" y="528638"/>
                </a:cubicBezTo>
                <a:cubicBezTo>
                  <a:pt x="327391" y="528642"/>
                  <a:pt x="345238" y="534589"/>
                  <a:pt x="348814" y="535781"/>
                </a:cubicBezTo>
                <a:cubicBezTo>
                  <a:pt x="351195" y="536575"/>
                  <a:pt x="353713" y="537040"/>
                  <a:pt x="355958" y="538163"/>
                </a:cubicBezTo>
                <a:cubicBezTo>
                  <a:pt x="367728" y="544047"/>
                  <a:pt x="362115" y="541803"/>
                  <a:pt x="372627" y="545306"/>
                </a:cubicBezTo>
                <a:cubicBezTo>
                  <a:pt x="390024" y="556906"/>
                  <a:pt x="368155" y="542751"/>
                  <a:pt x="389295" y="554831"/>
                </a:cubicBezTo>
                <a:cubicBezTo>
                  <a:pt x="391780" y="556251"/>
                  <a:pt x="393879" y="558314"/>
                  <a:pt x="396439" y="559594"/>
                </a:cubicBezTo>
                <a:cubicBezTo>
                  <a:pt x="400245" y="561497"/>
                  <a:pt x="409548" y="563339"/>
                  <a:pt x="413108" y="564356"/>
                </a:cubicBezTo>
                <a:cubicBezTo>
                  <a:pt x="415522" y="565046"/>
                  <a:pt x="417871" y="565944"/>
                  <a:pt x="420252" y="566738"/>
                </a:cubicBezTo>
                <a:lnTo>
                  <a:pt x="434539" y="581025"/>
                </a:lnTo>
                <a:cubicBezTo>
                  <a:pt x="436920" y="583406"/>
                  <a:pt x="438989" y="586148"/>
                  <a:pt x="441683" y="588169"/>
                </a:cubicBezTo>
                <a:cubicBezTo>
                  <a:pt x="444858" y="590550"/>
                  <a:pt x="448402" y="592507"/>
                  <a:pt x="451208" y="595313"/>
                </a:cubicBezTo>
                <a:cubicBezTo>
                  <a:pt x="468929" y="613034"/>
                  <a:pt x="448662" y="598378"/>
                  <a:pt x="465495" y="609600"/>
                </a:cubicBezTo>
                <a:cubicBezTo>
                  <a:pt x="467876" y="613569"/>
                  <a:pt x="470920" y="617209"/>
                  <a:pt x="472639" y="621506"/>
                </a:cubicBezTo>
                <a:cubicBezTo>
                  <a:pt x="473845" y="624522"/>
                  <a:pt x="474773" y="636613"/>
                  <a:pt x="477402" y="640556"/>
                </a:cubicBezTo>
                <a:cubicBezTo>
                  <a:pt x="479270" y="643358"/>
                  <a:pt x="482164" y="645319"/>
                  <a:pt x="484545" y="647700"/>
                </a:cubicBezTo>
                <a:cubicBezTo>
                  <a:pt x="486133" y="652463"/>
                  <a:pt x="488091" y="657118"/>
                  <a:pt x="489308" y="661988"/>
                </a:cubicBezTo>
                <a:cubicBezTo>
                  <a:pt x="490102" y="665163"/>
                  <a:pt x="490225" y="668586"/>
                  <a:pt x="491689" y="671513"/>
                </a:cubicBezTo>
                <a:cubicBezTo>
                  <a:pt x="493464" y="675063"/>
                  <a:pt x="496730" y="677672"/>
                  <a:pt x="498833" y="681038"/>
                </a:cubicBezTo>
                <a:cubicBezTo>
                  <a:pt x="500714" y="684048"/>
                  <a:pt x="501834" y="687481"/>
                  <a:pt x="503595" y="690563"/>
                </a:cubicBezTo>
                <a:cubicBezTo>
                  <a:pt x="505015" y="693048"/>
                  <a:pt x="506770" y="695325"/>
                  <a:pt x="508358" y="697706"/>
                </a:cubicBezTo>
                <a:cubicBezTo>
                  <a:pt x="509945" y="702469"/>
                  <a:pt x="511902" y="707124"/>
                  <a:pt x="513120" y="711994"/>
                </a:cubicBezTo>
                <a:cubicBezTo>
                  <a:pt x="513914" y="715169"/>
                  <a:pt x="514562" y="718384"/>
                  <a:pt x="515502" y="721519"/>
                </a:cubicBezTo>
                <a:cubicBezTo>
                  <a:pt x="516945" y="726327"/>
                  <a:pt x="518677" y="731044"/>
                  <a:pt x="520264" y="735806"/>
                </a:cubicBezTo>
                <a:cubicBezTo>
                  <a:pt x="521058" y="738187"/>
                  <a:pt x="521253" y="740861"/>
                  <a:pt x="522645" y="742950"/>
                </a:cubicBezTo>
                <a:lnTo>
                  <a:pt x="532170" y="757238"/>
                </a:lnTo>
                <a:cubicBezTo>
                  <a:pt x="532964" y="760413"/>
                  <a:pt x="533263" y="763755"/>
                  <a:pt x="534552" y="766763"/>
                </a:cubicBezTo>
                <a:cubicBezTo>
                  <a:pt x="535679" y="769393"/>
                  <a:pt x="537797" y="771479"/>
                  <a:pt x="539314" y="773906"/>
                </a:cubicBezTo>
                <a:cubicBezTo>
                  <a:pt x="541767" y="777831"/>
                  <a:pt x="544210" y="781767"/>
                  <a:pt x="546458" y="785813"/>
                </a:cubicBezTo>
                <a:cubicBezTo>
                  <a:pt x="554293" y="799917"/>
                  <a:pt x="547223" y="791341"/>
                  <a:pt x="558364" y="802481"/>
                </a:cubicBezTo>
                <a:cubicBezTo>
                  <a:pt x="559158" y="804862"/>
                  <a:pt x="559177" y="807665"/>
                  <a:pt x="560745" y="809625"/>
                </a:cubicBezTo>
                <a:cubicBezTo>
                  <a:pt x="576166" y="828903"/>
                  <a:pt x="560406" y="799081"/>
                  <a:pt x="572652" y="821531"/>
                </a:cubicBezTo>
                <a:cubicBezTo>
                  <a:pt x="576052" y="827764"/>
                  <a:pt x="578239" y="834674"/>
                  <a:pt x="582177" y="840581"/>
                </a:cubicBezTo>
                <a:cubicBezTo>
                  <a:pt x="585352" y="845344"/>
                  <a:pt x="588268" y="850290"/>
                  <a:pt x="591702" y="854869"/>
                </a:cubicBezTo>
                <a:cubicBezTo>
                  <a:pt x="600562" y="866684"/>
                  <a:pt x="596644" y="861092"/>
                  <a:pt x="603608" y="871538"/>
                </a:cubicBezTo>
                <a:cubicBezTo>
                  <a:pt x="609068" y="887917"/>
                  <a:pt x="601599" y="868022"/>
                  <a:pt x="613133" y="888206"/>
                </a:cubicBezTo>
                <a:cubicBezTo>
                  <a:pt x="614378" y="890385"/>
                  <a:pt x="614391" y="893105"/>
                  <a:pt x="615514" y="895350"/>
                </a:cubicBezTo>
                <a:cubicBezTo>
                  <a:pt x="616794" y="897910"/>
                  <a:pt x="618689" y="900113"/>
                  <a:pt x="620277" y="902494"/>
                </a:cubicBezTo>
                <a:cubicBezTo>
                  <a:pt x="626084" y="925724"/>
                  <a:pt x="618993" y="896717"/>
                  <a:pt x="625039" y="923925"/>
                </a:cubicBezTo>
                <a:cubicBezTo>
                  <a:pt x="625651" y="926678"/>
                  <a:pt x="628209" y="937408"/>
                  <a:pt x="629802" y="940594"/>
                </a:cubicBezTo>
                <a:cubicBezTo>
                  <a:pt x="631082" y="943154"/>
                  <a:pt x="633284" y="945178"/>
                  <a:pt x="634564" y="947738"/>
                </a:cubicBezTo>
                <a:cubicBezTo>
                  <a:pt x="639194" y="956999"/>
                  <a:pt x="634753" y="953733"/>
                  <a:pt x="639327" y="964406"/>
                </a:cubicBezTo>
                <a:cubicBezTo>
                  <a:pt x="640454" y="967036"/>
                  <a:pt x="642502" y="969169"/>
                  <a:pt x="644089" y="971550"/>
                </a:cubicBezTo>
                <a:cubicBezTo>
                  <a:pt x="644883" y="978694"/>
                  <a:pt x="645060" y="985933"/>
                  <a:pt x="646470" y="992981"/>
                </a:cubicBezTo>
                <a:cubicBezTo>
                  <a:pt x="647455" y="997904"/>
                  <a:pt x="650016" y="1002399"/>
                  <a:pt x="651233" y="1007269"/>
                </a:cubicBezTo>
                <a:lnTo>
                  <a:pt x="653614" y="1016794"/>
                </a:lnTo>
                <a:cubicBezTo>
                  <a:pt x="654408" y="1025525"/>
                  <a:pt x="655027" y="1034274"/>
                  <a:pt x="655995" y="1042988"/>
                </a:cubicBezTo>
                <a:cubicBezTo>
                  <a:pt x="656615" y="1048566"/>
                  <a:pt x="657789" y="1054074"/>
                  <a:pt x="658377" y="1059656"/>
                </a:cubicBezTo>
                <a:cubicBezTo>
                  <a:pt x="662237" y="1096322"/>
                  <a:pt x="658027" y="1077305"/>
                  <a:pt x="663139" y="1097756"/>
                </a:cubicBezTo>
                <a:cubicBezTo>
                  <a:pt x="666429" y="1150404"/>
                  <a:pt x="663473" y="1119313"/>
                  <a:pt x="667902" y="1152525"/>
                </a:cubicBezTo>
                <a:cubicBezTo>
                  <a:pt x="668748" y="1158868"/>
                  <a:pt x="668731" y="1165367"/>
                  <a:pt x="670283" y="1171575"/>
                </a:cubicBezTo>
                <a:cubicBezTo>
                  <a:pt x="671144" y="1175019"/>
                  <a:pt x="673727" y="1177804"/>
                  <a:pt x="675045" y="1181100"/>
                </a:cubicBezTo>
                <a:lnTo>
                  <a:pt x="682189" y="1202531"/>
                </a:lnTo>
                <a:cubicBezTo>
                  <a:pt x="682983" y="1204912"/>
                  <a:pt x="683178" y="1207587"/>
                  <a:pt x="684570" y="1209675"/>
                </a:cubicBezTo>
                <a:lnTo>
                  <a:pt x="689333" y="1216819"/>
                </a:lnTo>
                <a:cubicBezTo>
                  <a:pt x="695000" y="1233821"/>
                  <a:pt x="691310" y="1226929"/>
                  <a:pt x="698858" y="1238250"/>
                </a:cubicBezTo>
                <a:cubicBezTo>
                  <a:pt x="699652" y="1240631"/>
                  <a:pt x="700020" y="1243200"/>
                  <a:pt x="701239" y="1245394"/>
                </a:cubicBezTo>
                <a:cubicBezTo>
                  <a:pt x="704019" y="1250397"/>
                  <a:pt x="710764" y="1259681"/>
                  <a:pt x="710764" y="1259681"/>
                </a:cubicBezTo>
                <a:cubicBezTo>
                  <a:pt x="711162" y="1262471"/>
                  <a:pt x="713778" y="1287885"/>
                  <a:pt x="717908" y="1290638"/>
                </a:cubicBezTo>
                <a:lnTo>
                  <a:pt x="725052" y="1295400"/>
                </a:lnTo>
                <a:cubicBezTo>
                  <a:pt x="726873" y="1302685"/>
                  <a:pt x="726714" y="1306588"/>
                  <a:pt x="732195" y="1312069"/>
                </a:cubicBezTo>
                <a:cubicBezTo>
                  <a:pt x="734219" y="1314093"/>
                  <a:pt x="736958" y="1315244"/>
                  <a:pt x="739339" y="1316831"/>
                </a:cubicBezTo>
                <a:cubicBezTo>
                  <a:pt x="740927" y="1319212"/>
                  <a:pt x="741867" y="1322187"/>
                  <a:pt x="744102" y="1323975"/>
                </a:cubicBezTo>
                <a:cubicBezTo>
                  <a:pt x="746062" y="1325543"/>
                  <a:pt x="748735" y="1326356"/>
                  <a:pt x="751245" y="1326356"/>
                </a:cubicBezTo>
                <a:cubicBezTo>
                  <a:pt x="767933" y="1326356"/>
                  <a:pt x="784583" y="1324769"/>
                  <a:pt x="801252" y="1323975"/>
                </a:cubicBezTo>
                <a:cubicBezTo>
                  <a:pt x="809964" y="1322233"/>
                  <a:pt x="819385" y="1320861"/>
                  <a:pt x="827445" y="1316831"/>
                </a:cubicBezTo>
                <a:lnTo>
                  <a:pt x="846495" y="1307306"/>
                </a:lnTo>
                <a:cubicBezTo>
                  <a:pt x="848083" y="1304925"/>
                  <a:pt x="848877" y="1301750"/>
                  <a:pt x="851258" y="1300163"/>
                </a:cubicBezTo>
                <a:cubicBezTo>
                  <a:pt x="853981" y="1298348"/>
                  <a:pt x="857719" y="1298930"/>
                  <a:pt x="860783" y="1297781"/>
                </a:cubicBezTo>
                <a:cubicBezTo>
                  <a:pt x="864107" y="1296535"/>
                  <a:pt x="867133" y="1294606"/>
                  <a:pt x="870308" y="1293019"/>
                </a:cubicBezTo>
                <a:cubicBezTo>
                  <a:pt x="871895" y="1290638"/>
                  <a:pt x="873046" y="1287899"/>
                  <a:pt x="875070" y="1285875"/>
                </a:cubicBezTo>
                <a:cubicBezTo>
                  <a:pt x="880690" y="1280255"/>
                  <a:pt x="885209" y="1281015"/>
                  <a:pt x="891739" y="1276350"/>
                </a:cubicBezTo>
                <a:cubicBezTo>
                  <a:pt x="894479" y="1274392"/>
                  <a:pt x="896143" y="1271163"/>
                  <a:pt x="898883" y="1269206"/>
                </a:cubicBezTo>
                <a:cubicBezTo>
                  <a:pt x="901772" y="1267143"/>
                  <a:pt x="905326" y="1266205"/>
                  <a:pt x="908408" y="1264444"/>
                </a:cubicBezTo>
                <a:cubicBezTo>
                  <a:pt x="910893" y="1263024"/>
                  <a:pt x="913039" y="1261052"/>
                  <a:pt x="915552" y="1259681"/>
                </a:cubicBezTo>
                <a:cubicBezTo>
                  <a:pt x="921785" y="1256281"/>
                  <a:pt x="929582" y="1255176"/>
                  <a:pt x="934602" y="1250156"/>
                </a:cubicBezTo>
                <a:cubicBezTo>
                  <a:pt x="937777" y="1246981"/>
                  <a:pt x="941205" y="1244040"/>
                  <a:pt x="944127" y="1240631"/>
                </a:cubicBezTo>
                <a:cubicBezTo>
                  <a:pt x="945989" y="1238458"/>
                  <a:pt x="946988" y="1235627"/>
                  <a:pt x="948889" y="1233488"/>
                </a:cubicBezTo>
                <a:cubicBezTo>
                  <a:pt x="953364" y="1228454"/>
                  <a:pt x="958414" y="1223963"/>
                  <a:pt x="963177" y="1219200"/>
                </a:cubicBezTo>
                <a:lnTo>
                  <a:pt x="979845" y="1202531"/>
                </a:lnTo>
                <a:cubicBezTo>
                  <a:pt x="982226" y="1200150"/>
                  <a:pt x="984857" y="1197994"/>
                  <a:pt x="986989" y="1195388"/>
                </a:cubicBezTo>
                <a:cubicBezTo>
                  <a:pt x="994133" y="1186657"/>
                  <a:pt x="999611" y="1176241"/>
                  <a:pt x="1008420" y="1169194"/>
                </a:cubicBezTo>
                <a:cubicBezTo>
                  <a:pt x="1012389" y="1166019"/>
                  <a:pt x="1016733" y="1163263"/>
                  <a:pt x="1020327" y="1159669"/>
                </a:cubicBezTo>
                <a:cubicBezTo>
                  <a:pt x="1023921" y="1156075"/>
                  <a:pt x="1026258" y="1151357"/>
                  <a:pt x="1029852" y="1147763"/>
                </a:cubicBezTo>
                <a:cubicBezTo>
                  <a:pt x="1032658" y="1144957"/>
                  <a:pt x="1036571" y="1143425"/>
                  <a:pt x="1039377" y="1140619"/>
                </a:cubicBezTo>
                <a:cubicBezTo>
                  <a:pt x="1048154" y="1131841"/>
                  <a:pt x="1044913" y="1128991"/>
                  <a:pt x="1056045" y="1121569"/>
                </a:cubicBezTo>
                <a:cubicBezTo>
                  <a:pt x="1059602" y="1119198"/>
                  <a:pt x="1064286" y="1119005"/>
                  <a:pt x="1067952" y="1116806"/>
                </a:cubicBezTo>
                <a:cubicBezTo>
                  <a:pt x="1072310" y="1114191"/>
                  <a:pt x="1075748" y="1110270"/>
                  <a:pt x="1079858" y="1107281"/>
                </a:cubicBezTo>
                <a:cubicBezTo>
                  <a:pt x="1084487" y="1103914"/>
                  <a:pt x="1089891" y="1101585"/>
                  <a:pt x="1094145" y="1097756"/>
                </a:cubicBezTo>
                <a:cubicBezTo>
                  <a:pt x="1117437" y="1076793"/>
                  <a:pt x="1087408" y="1094476"/>
                  <a:pt x="1117958" y="1071563"/>
                </a:cubicBezTo>
                <a:cubicBezTo>
                  <a:pt x="1121133" y="1069182"/>
                  <a:pt x="1124181" y="1066621"/>
                  <a:pt x="1127483" y="1064419"/>
                </a:cubicBezTo>
                <a:cubicBezTo>
                  <a:pt x="1131334" y="1061852"/>
                  <a:pt x="1135597" y="1059929"/>
                  <a:pt x="1139389" y="1057275"/>
                </a:cubicBezTo>
                <a:cubicBezTo>
                  <a:pt x="1156389" y="1045375"/>
                  <a:pt x="1146916" y="1050095"/>
                  <a:pt x="1163202" y="1035844"/>
                </a:cubicBezTo>
                <a:cubicBezTo>
                  <a:pt x="1165356" y="1033959"/>
                  <a:pt x="1168147" y="1032913"/>
                  <a:pt x="1170345" y="1031081"/>
                </a:cubicBezTo>
                <a:cubicBezTo>
                  <a:pt x="1172932" y="1028925"/>
                  <a:pt x="1174932" y="1026129"/>
                  <a:pt x="1177489" y="1023938"/>
                </a:cubicBezTo>
                <a:cubicBezTo>
                  <a:pt x="1180502" y="1021355"/>
                  <a:pt x="1184208" y="1019600"/>
                  <a:pt x="1187014" y="1016794"/>
                </a:cubicBezTo>
                <a:cubicBezTo>
                  <a:pt x="1189038" y="1014770"/>
                  <a:pt x="1189753" y="1011674"/>
                  <a:pt x="1191777" y="1009650"/>
                </a:cubicBezTo>
                <a:cubicBezTo>
                  <a:pt x="1193800" y="1007627"/>
                  <a:pt x="1196897" y="1006912"/>
                  <a:pt x="1198920" y="1004888"/>
                </a:cubicBezTo>
                <a:cubicBezTo>
                  <a:pt x="1202514" y="1001294"/>
                  <a:pt x="1205270" y="996950"/>
                  <a:pt x="1208445" y="992981"/>
                </a:cubicBezTo>
                <a:cubicBezTo>
                  <a:pt x="1209239" y="990600"/>
                  <a:pt x="1209368" y="987880"/>
                  <a:pt x="1210827" y="985838"/>
                </a:cubicBezTo>
                <a:cubicBezTo>
                  <a:pt x="1217638" y="976303"/>
                  <a:pt x="1223986" y="975061"/>
                  <a:pt x="1232258" y="966788"/>
                </a:cubicBezTo>
                <a:cubicBezTo>
                  <a:pt x="1234282" y="964764"/>
                  <a:pt x="1235503" y="962071"/>
                  <a:pt x="1237020" y="959644"/>
                </a:cubicBezTo>
                <a:cubicBezTo>
                  <a:pt x="1239473" y="955719"/>
                  <a:pt x="1241711" y="951663"/>
                  <a:pt x="1244164" y="947738"/>
                </a:cubicBezTo>
                <a:cubicBezTo>
                  <a:pt x="1250895" y="936969"/>
                  <a:pt x="1248651" y="941757"/>
                  <a:pt x="1258452" y="928688"/>
                </a:cubicBezTo>
                <a:cubicBezTo>
                  <a:pt x="1266834" y="917512"/>
                  <a:pt x="1260694" y="923362"/>
                  <a:pt x="1270358" y="907256"/>
                </a:cubicBezTo>
                <a:cubicBezTo>
                  <a:pt x="1272400" y="903853"/>
                  <a:pt x="1275399" y="901097"/>
                  <a:pt x="1277502" y="897731"/>
                </a:cubicBezTo>
                <a:cubicBezTo>
                  <a:pt x="1279383" y="894721"/>
                  <a:pt x="1280295" y="891160"/>
                  <a:pt x="1282264" y="888206"/>
                </a:cubicBezTo>
                <a:cubicBezTo>
                  <a:pt x="1286667" y="881602"/>
                  <a:pt x="1293002" y="876256"/>
                  <a:pt x="1296552" y="869156"/>
                </a:cubicBezTo>
                <a:cubicBezTo>
                  <a:pt x="1298139" y="865981"/>
                  <a:pt x="1299590" y="862734"/>
                  <a:pt x="1301314" y="859631"/>
                </a:cubicBezTo>
                <a:cubicBezTo>
                  <a:pt x="1303562" y="855585"/>
                  <a:pt x="1306388" y="851865"/>
                  <a:pt x="1308458" y="847725"/>
                </a:cubicBezTo>
                <a:cubicBezTo>
                  <a:pt x="1310370" y="843902"/>
                  <a:pt x="1311173" y="839571"/>
                  <a:pt x="1313220" y="835819"/>
                </a:cubicBezTo>
                <a:cubicBezTo>
                  <a:pt x="1325625" y="813075"/>
                  <a:pt x="1318840" y="829683"/>
                  <a:pt x="1329889" y="812006"/>
                </a:cubicBezTo>
                <a:cubicBezTo>
                  <a:pt x="1333285" y="806572"/>
                  <a:pt x="1340184" y="789571"/>
                  <a:pt x="1341795" y="785813"/>
                </a:cubicBezTo>
                <a:cubicBezTo>
                  <a:pt x="1342589" y="777082"/>
                  <a:pt x="1343018" y="768309"/>
                  <a:pt x="1344177" y="759619"/>
                </a:cubicBezTo>
                <a:cubicBezTo>
                  <a:pt x="1344610" y="756375"/>
                  <a:pt x="1346558" y="753367"/>
                  <a:pt x="1346558" y="750094"/>
                </a:cubicBezTo>
                <a:cubicBezTo>
                  <a:pt x="1346558" y="716747"/>
                  <a:pt x="1345537" y="683400"/>
                  <a:pt x="1344177" y="650081"/>
                </a:cubicBezTo>
                <a:cubicBezTo>
                  <a:pt x="1343948" y="644473"/>
                  <a:pt x="1342670" y="638957"/>
                  <a:pt x="1341795" y="633413"/>
                </a:cubicBezTo>
                <a:cubicBezTo>
                  <a:pt x="1337721" y="607612"/>
                  <a:pt x="1338180" y="607949"/>
                  <a:pt x="1332270" y="585788"/>
                </a:cubicBezTo>
                <a:cubicBezTo>
                  <a:pt x="1330781" y="580204"/>
                  <a:pt x="1329654" y="574484"/>
                  <a:pt x="1327508" y="569119"/>
                </a:cubicBezTo>
                <a:cubicBezTo>
                  <a:pt x="1303570" y="509272"/>
                  <a:pt x="1332887" y="593780"/>
                  <a:pt x="1308458" y="528638"/>
                </a:cubicBezTo>
                <a:cubicBezTo>
                  <a:pt x="1306429" y="523227"/>
                  <a:pt x="1306414" y="517068"/>
                  <a:pt x="1303695" y="511969"/>
                </a:cubicBezTo>
                <a:cubicBezTo>
                  <a:pt x="1299960" y="504965"/>
                  <a:pt x="1293744" y="499568"/>
                  <a:pt x="1289408" y="492919"/>
                </a:cubicBezTo>
                <a:cubicBezTo>
                  <a:pt x="1274688" y="470347"/>
                  <a:pt x="1262782" y="445514"/>
                  <a:pt x="1246545" y="423863"/>
                </a:cubicBezTo>
                <a:cubicBezTo>
                  <a:pt x="1244164" y="420688"/>
                  <a:pt x="1241985" y="417351"/>
                  <a:pt x="1239402" y="414338"/>
                </a:cubicBezTo>
                <a:cubicBezTo>
                  <a:pt x="1237210" y="411781"/>
                  <a:pt x="1234414" y="409781"/>
                  <a:pt x="1232258" y="407194"/>
                </a:cubicBezTo>
                <a:cubicBezTo>
                  <a:pt x="1230426" y="404995"/>
                  <a:pt x="1229519" y="402074"/>
                  <a:pt x="1227495" y="400050"/>
                </a:cubicBezTo>
                <a:cubicBezTo>
                  <a:pt x="1225472" y="398027"/>
                  <a:pt x="1222200" y="397473"/>
                  <a:pt x="1220352" y="395288"/>
                </a:cubicBezTo>
                <a:cubicBezTo>
                  <a:pt x="1213378" y="387046"/>
                  <a:pt x="1208936" y="376728"/>
                  <a:pt x="1201302" y="369094"/>
                </a:cubicBezTo>
                <a:cubicBezTo>
                  <a:pt x="1195746" y="363538"/>
                  <a:pt x="1189348" y="358711"/>
                  <a:pt x="1184633" y="352425"/>
                </a:cubicBezTo>
                <a:cubicBezTo>
                  <a:pt x="1182252" y="349250"/>
                  <a:pt x="1179765" y="346151"/>
                  <a:pt x="1177489" y="342900"/>
                </a:cubicBezTo>
                <a:cubicBezTo>
                  <a:pt x="1174207" y="338211"/>
                  <a:pt x="1171478" y="333131"/>
                  <a:pt x="1167964" y="328613"/>
                </a:cubicBezTo>
                <a:cubicBezTo>
                  <a:pt x="1165896" y="325955"/>
                  <a:pt x="1163012" y="324026"/>
                  <a:pt x="1160820" y="321469"/>
                </a:cubicBezTo>
                <a:cubicBezTo>
                  <a:pt x="1158237" y="318456"/>
                  <a:pt x="1156290" y="314931"/>
                  <a:pt x="1153677" y="311944"/>
                </a:cubicBezTo>
                <a:cubicBezTo>
                  <a:pt x="1137505" y="293461"/>
                  <a:pt x="1149590" y="310575"/>
                  <a:pt x="1139389" y="295275"/>
                </a:cubicBezTo>
                <a:cubicBezTo>
                  <a:pt x="1138595" y="292100"/>
                  <a:pt x="1138472" y="288677"/>
                  <a:pt x="1137008" y="285750"/>
                </a:cubicBezTo>
                <a:cubicBezTo>
                  <a:pt x="1132563" y="276861"/>
                  <a:pt x="1127958" y="274796"/>
                  <a:pt x="1120339" y="269081"/>
                </a:cubicBezTo>
                <a:cubicBezTo>
                  <a:pt x="1120121" y="268645"/>
                  <a:pt x="1111738" y="250404"/>
                  <a:pt x="1108433" y="247650"/>
                </a:cubicBezTo>
                <a:cubicBezTo>
                  <a:pt x="1105706" y="245378"/>
                  <a:pt x="1102083" y="244475"/>
                  <a:pt x="1098908" y="242888"/>
                </a:cubicBezTo>
                <a:cubicBezTo>
                  <a:pt x="1096527" y="238919"/>
                  <a:pt x="1093834" y="235121"/>
                  <a:pt x="1091764" y="230981"/>
                </a:cubicBezTo>
                <a:cubicBezTo>
                  <a:pt x="1090642" y="228736"/>
                  <a:pt x="1090972" y="225780"/>
                  <a:pt x="1089383" y="223838"/>
                </a:cubicBezTo>
                <a:cubicBezTo>
                  <a:pt x="1083696" y="216888"/>
                  <a:pt x="1075721" y="211972"/>
                  <a:pt x="1070333" y="204788"/>
                </a:cubicBezTo>
                <a:cubicBezTo>
                  <a:pt x="1067952" y="201613"/>
                  <a:pt x="1066155" y="197900"/>
                  <a:pt x="1063189" y="195263"/>
                </a:cubicBezTo>
                <a:cubicBezTo>
                  <a:pt x="1058911" y="191460"/>
                  <a:pt x="1052949" y="189785"/>
                  <a:pt x="1048902" y="185738"/>
                </a:cubicBezTo>
                <a:cubicBezTo>
                  <a:pt x="1045727" y="182563"/>
                  <a:pt x="1043031" y="178823"/>
                  <a:pt x="1039377" y="176213"/>
                </a:cubicBezTo>
                <a:cubicBezTo>
                  <a:pt x="1037334" y="174754"/>
                  <a:pt x="1034478" y="174954"/>
                  <a:pt x="1032233" y="173831"/>
                </a:cubicBezTo>
                <a:cubicBezTo>
                  <a:pt x="1029673" y="172551"/>
                  <a:pt x="1027601" y="170439"/>
                  <a:pt x="1025089" y="169069"/>
                </a:cubicBezTo>
                <a:cubicBezTo>
                  <a:pt x="1018856" y="165669"/>
                  <a:pt x="1011946" y="163482"/>
                  <a:pt x="1006039" y="159544"/>
                </a:cubicBezTo>
                <a:cubicBezTo>
                  <a:pt x="1000374" y="155767"/>
                  <a:pt x="986573" y="146239"/>
                  <a:pt x="979845" y="142875"/>
                </a:cubicBezTo>
                <a:cubicBezTo>
                  <a:pt x="976022" y="140964"/>
                  <a:pt x="971762" y="140025"/>
                  <a:pt x="967939" y="138113"/>
                </a:cubicBezTo>
                <a:cubicBezTo>
                  <a:pt x="965379" y="136833"/>
                  <a:pt x="963355" y="134630"/>
                  <a:pt x="960795" y="133350"/>
                </a:cubicBezTo>
                <a:cubicBezTo>
                  <a:pt x="958550" y="132228"/>
                  <a:pt x="955995" y="131870"/>
                  <a:pt x="953652" y="130969"/>
                </a:cubicBezTo>
                <a:cubicBezTo>
                  <a:pt x="945673" y="127900"/>
                  <a:pt x="937777" y="124619"/>
                  <a:pt x="929839" y="121444"/>
                </a:cubicBezTo>
                <a:lnTo>
                  <a:pt x="929839" y="121444"/>
                </a:lnTo>
                <a:cubicBezTo>
                  <a:pt x="925870" y="119063"/>
                  <a:pt x="921858" y="116753"/>
                  <a:pt x="917933" y="114300"/>
                </a:cubicBezTo>
                <a:cubicBezTo>
                  <a:pt x="915506" y="112783"/>
                  <a:pt x="913349" y="110818"/>
                  <a:pt x="910789" y="109538"/>
                </a:cubicBezTo>
                <a:cubicBezTo>
                  <a:pt x="908544" y="108415"/>
                  <a:pt x="905952" y="108145"/>
                  <a:pt x="903645" y="107156"/>
                </a:cubicBezTo>
                <a:cubicBezTo>
                  <a:pt x="886217" y="99687"/>
                  <a:pt x="902151" y="104402"/>
                  <a:pt x="884595" y="100013"/>
                </a:cubicBezTo>
                <a:cubicBezTo>
                  <a:pt x="882214" y="98425"/>
                  <a:pt x="880132" y="96255"/>
                  <a:pt x="877452" y="95250"/>
                </a:cubicBezTo>
                <a:cubicBezTo>
                  <a:pt x="873662" y="93829"/>
                  <a:pt x="869496" y="93747"/>
                  <a:pt x="865545" y="92869"/>
                </a:cubicBezTo>
                <a:cubicBezTo>
                  <a:pt x="862350" y="92159"/>
                  <a:pt x="859125" y="91523"/>
                  <a:pt x="856020" y="90488"/>
                </a:cubicBezTo>
                <a:cubicBezTo>
                  <a:pt x="849586" y="88343"/>
                  <a:pt x="843404" y="85489"/>
                  <a:pt x="836970" y="83344"/>
                </a:cubicBezTo>
                <a:cubicBezTo>
                  <a:pt x="833865" y="82309"/>
                  <a:pt x="830592" y="81862"/>
                  <a:pt x="827445" y="80963"/>
                </a:cubicBezTo>
                <a:cubicBezTo>
                  <a:pt x="825032" y="80273"/>
                  <a:pt x="822496" y="79800"/>
                  <a:pt x="820302" y="78581"/>
                </a:cubicBezTo>
                <a:cubicBezTo>
                  <a:pt x="815298" y="75801"/>
                  <a:pt x="811567" y="70444"/>
                  <a:pt x="806014" y="69056"/>
                </a:cubicBezTo>
                <a:cubicBezTo>
                  <a:pt x="781574" y="62947"/>
                  <a:pt x="811858" y="71249"/>
                  <a:pt x="786964" y="61913"/>
                </a:cubicBezTo>
                <a:cubicBezTo>
                  <a:pt x="779092" y="58961"/>
                  <a:pt x="765314" y="58016"/>
                  <a:pt x="758389" y="57150"/>
                </a:cubicBezTo>
                <a:cubicBezTo>
                  <a:pt x="754420" y="55563"/>
                  <a:pt x="750568" y="53645"/>
                  <a:pt x="746483" y="52388"/>
                </a:cubicBezTo>
                <a:cubicBezTo>
                  <a:pt x="720796" y="44484"/>
                  <a:pt x="735528" y="50244"/>
                  <a:pt x="715527" y="45244"/>
                </a:cubicBezTo>
                <a:cubicBezTo>
                  <a:pt x="713092" y="44635"/>
                  <a:pt x="710805" y="43523"/>
                  <a:pt x="708383" y="42863"/>
                </a:cubicBezTo>
                <a:cubicBezTo>
                  <a:pt x="702068" y="41141"/>
                  <a:pt x="695543" y="40170"/>
                  <a:pt x="689333" y="38100"/>
                </a:cubicBezTo>
                <a:cubicBezTo>
                  <a:pt x="686952" y="37306"/>
                  <a:pt x="684603" y="36409"/>
                  <a:pt x="682189" y="35719"/>
                </a:cubicBezTo>
                <a:cubicBezTo>
                  <a:pt x="679042" y="34820"/>
                  <a:pt x="675769" y="34373"/>
                  <a:pt x="672664" y="33338"/>
                </a:cubicBezTo>
                <a:cubicBezTo>
                  <a:pt x="668609" y="31986"/>
                  <a:pt x="664852" y="29803"/>
                  <a:pt x="660758" y="28575"/>
                </a:cubicBezTo>
                <a:cubicBezTo>
                  <a:pt x="656881" y="27412"/>
                  <a:pt x="652796" y="27104"/>
                  <a:pt x="648852" y="26194"/>
                </a:cubicBezTo>
                <a:cubicBezTo>
                  <a:pt x="642474" y="24722"/>
                  <a:pt x="636012" y="23501"/>
                  <a:pt x="629802" y="21431"/>
                </a:cubicBezTo>
                <a:cubicBezTo>
                  <a:pt x="627421" y="20637"/>
                  <a:pt x="625093" y="19659"/>
                  <a:pt x="622658" y="19050"/>
                </a:cubicBezTo>
                <a:cubicBezTo>
                  <a:pt x="618732" y="18068"/>
                  <a:pt x="614721" y="17463"/>
                  <a:pt x="610752" y="16669"/>
                </a:cubicBezTo>
                <a:cubicBezTo>
                  <a:pt x="582271" y="5276"/>
                  <a:pt x="604523" y="12663"/>
                  <a:pt x="546458" y="9525"/>
                </a:cubicBezTo>
                <a:cubicBezTo>
                  <a:pt x="534543" y="8881"/>
                  <a:pt x="522645" y="7938"/>
                  <a:pt x="510739" y="7144"/>
                </a:cubicBezTo>
                <a:cubicBezTo>
                  <a:pt x="476196" y="2210"/>
                  <a:pt x="503701" y="5605"/>
                  <a:pt x="444064" y="2381"/>
                </a:cubicBezTo>
                <a:lnTo>
                  <a:pt x="405964" y="0"/>
                </a:lnTo>
                <a:cubicBezTo>
                  <a:pt x="383214" y="615"/>
                  <a:pt x="324998" y="318"/>
                  <a:pt x="291664" y="4763"/>
                </a:cubicBezTo>
                <a:cubicBezTo>
                  <a:pt x="286775" y="5415"/>
                  <a:pt x="270662" y="10629"/>
                  <a:pt x="267852" y="11906"/>
                </a:cubicBezTo>
                <a:cubicBezTo>
                  <a:pt x="262641" y="14275"/>
                  <a:pt x="252615" y="22043"/>
                  <a:pt x="246420" y="23813"/>
                </a:cubicBezTo>
                <a:cubicBezTo>
                  <a:pt x="238637" y="26037"/>
                  <a:pt x="230545" y="26988"/>
                  <a:pt x="222608" y="28575"/>
                </a:cubicBezTo>
                <a:cubicBezTo>
                  <a:pt x="199160" y="40300"/>
                  <a:pt x="228541" y="25938"/>
                  <a:pt x="201177" y="38100"/>
                </a:cubicBezTo>
                <a:cubicBezTo>
                  <a:pt x="197933" y="39542"/>
                  <a:pt x="194827" y="41275"/>
                  <a:pt x="191652" y="42863"/>
                </a:cubicBezTo>
                <a:cubicBezTo>
                  <a:pt x="185662" y="51846"/>
                  <a:pt x="186295" y="52461"/>
                  <a:pt x="174983" y="59531"/>
                </a:cubicBezTo>
                <a:cubicBezTo>
                  <a:pt x="172854" y="60861"/>
                  <a:pt x="170033" y="60694"/>
                  <a:pt x="167839" y="61913"/>
                </a:cubicBezTo>
                <a:cubicBezTo>
                  <a:pt x="162836" y="64693"/>
                  <a:pt x="158022" y="67863"/>
                  <a:pt x="153552" y="71438"/>
                </a:cubicBezTo>
                <a:cubicBezTo>
                  <a:pt x="149583" y="74613"/>
                  <a:pt x="145406" y="77544"/>
                  <a:pt x="141645" y="80963"/>
                </a:cubicBezTo>
                <a:cubicBezTo>
                  <a:pt x="136661" y="85493"/>
                  <a:pt x="132746" y="91209"/>
                  <a:pt x="127358" y="95250"/>
                </a:cubicBezTo>
                <a:cubicBezTo>
                  <a:pt x="91671" y="122016"/>
                  <a:pt x="140553" y="84652"/>
                  <a:pt x="110689" y="109538"/>
                </a:cubicBezTo>
                <a:cubicBezTo>
                  <a:pt x="94900" y="122695"/>
                  <a:pt x="94289" y="122852"/>
                  <a:pt x="82114" y="130969"/>
                </a:cubicBezTo>
                <a:cubicBezTo>
                  <a:pt x="72737" y="154414"/>
                  <a:pt x="82102" y="133371"/>
                  <a:pt x="72589" y="150019"/>
                </a:cubicBezTo>
                <a:cubicBezTo>
                  <a:pt x="65618" y="162218"/>
                  <a:pt x="70442" y="157684"/>
                  <a:pt x="60683" y="169069"/>
                </a:cubicBezTo>
                <a:cubicBezTo>
                  <a:pt x="58491" y="171626"/>
                  <a:pt x="55731" y="173656"/>
                  <a:pt x="53539" y="176213"/>
                </a:cubicBezTo>
                <a:cubicBezTo>
                  <a:pt x="50956" y="179226"/>
                  <a:pt x="48978" y="182725"/>
                  <a:pt x="46395" y="185738"/>
                </a:cubicBezTo>
                <a:cubicBezTo>
                  <a:pt x="44204" y="188295"/>
                  <a:pt x="41272" y="190187"/>
                  <a:pt x="39252" y="192881"/>
                </a:cubicBezTo>
                <a:cubicBezTo>
                  <a:pt x="36475" y="196584"/>
                  <a:pt x="34561" y="200863"/>
                  <a:pt x="32108" y="204788"/>
                </a:cubicBezTo>
                <a:cubicBezTo>
                  <a:pt x="30591" y="207215"/>
                  <a:pt x="28933" y="209550"/>
                  <a:pt x="27345" y="211931"/>
                </a:cubicBezTo>
                <a:cubicBezTo>
                  <a:pt x="26551" y="215106"/>
                  <a:pt x="26113" y="218392"/>
                  <a:pt x="24964" y="221456"/>
                </a:cubicBezTo>
                <a:cubicBezTo>
                  <a:pt x="21038" y="231927"/>
                  <a:pt x="20465" y="229329"/>
                  <a:pt x="15439" y="238125"/>
                </a:cubicBezTo>
                <a:cubicBezTo>
                  <a:pt x="13678" y="241207"/>
                  <a:pt x="12075" y="244387"/>
                  <a:pt x="10677" y="247650"/>
                </a:cubicBezTo>
                <a:cubicBezTo>
                  <a:pt x="9688" y="249957"/>
                  <a:pt x="9418" y="252549"/>
                  <a:pt x="8295" y="254794"/>
                </a:cubicBezTo>
                <a:cubicBezTo>
                  <a:pt x="7015" y="257354"/>
                  <a:pt x="5120" y="259557"/>
                  <a:pt x="3533" y="261938"/>
                </a:cubicBezTo>
                <a:cubicBezTo>
                  <a:pt x="2739" y="277813"/>
                  <a:pt x="1152" y="293668"/>
                  <a:pt x="1152" y="309563"/>
                </a:cubicBezTo>
                <a:cubicBezTo>
                  <a:pt x="1152" y="315472"/>
                  <a:pt x="-4239" y="368089"/>
                  <a:pt x="8295" y="388144"/>
                </a:cubicBezTo>
                <a:cubicBezTo>
                  <a:pt x="10080" y="391000"/>
                  <a:pt x="13058" y="392907"/>
                  <a:pt x="15439" y="395288"/>
                </a:cubicBezTo>
                <a:cubicBezTo>
                  <a:pt x="17027" y="400050"/>
                  <a:pt x="15440" y="407988"/>
                  <a:pt x="20202" y="409575"/>
                </a:cubicBezTo>
                <a:lnTo>
                  <a:pt x="24964" y="409575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3000">
                <a:schemeClr val="bg1"/>
              </a:gs>
            </a:gsLst>
            <a:lin ang="3600000" scaled="0"/>
          </a:gra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dirty="0">
              <a:solidFill>
                <a:srgbClr val="003060"/>
              </a:solidFill>
            </a:endParaRPr>
          </a:p>
        </p:txBody>
      </p:sp>
      <p:sp>
        <p:nvSpPr>
          <p:cNvPr id="53" name="Forme libre : forme 6">
            <a:extLst>
              <a:ext uri="{FF2B5EF4-FFF2-40B4-BE49-F238E27FC236}">
                <a16:creationId xmlns:a16="http://schemas.microsoft.com/office/drawing/2014/main" id="{B37D6CC2-DCE6-33F3-4CB0-5192AD2CFEAD}"/>
              </a:ext>
            </a:extLst>
          </p:cNvPr>
          <p:cNvSpPr/>
          <p:nvPr/>
        </p:nvSpPr>
        <p:spPr bwMode="auto">
          <a:xfrm>
            <a:off x="251619" y="3561843"/>
            <a:ext cx="1733550" cy="450850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6752" tIns="196752" rIns="196752" bIns="196752" spcCol="1270" anchor="ctr"/>
          <a:lstStyle/>
          <a:p>
            <a:pPr marL="0" lvl="1" algn="ctr" defTabSz="1289050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fr-CA" sz="1200" dirty="0">
                <a:solidFill>
                  <a:srgbClr val="003060"/>
                </a:solidFill>
              </a:rPr>
              <a:t>Répliques de villosités</a:t>
            </a:r>
          </a:p>
        </p:txBody>
      </p:sp>
      <p:sp>
        <p:nvSpPr>
          <p:cNvPr id="58" name="Titre 1">
            <a:extLst>
              <a:ext uri="{FF2B5EF4-FFF2-40B4-BE49-F238E27FC236}">
                <a16:creationId xmlns:a16="http://schemas.microsoft.com/office/drawing/2014/main" id="{4F870DDB-FAC0-B024-F1A5-086FC67231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8150" y="115888"/>
            <a:ext cx="10972800" cy="49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dirty="0"/>
              <a:t>Stratégie envisagée pour développer un intestin sur puce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B3B974-8C42-D14C-302B-A3F791A1EFF6}"/>
              </a:ext>
            </a:extLst>
          </p:cNvPr>
          <p:cNvSpPr/>
          <p:nvPr/>
        </p:nvSpPr>
        <p:spPr>
          <a:xfrm>
            <a:off x="10992545" y="6314268"/>
            <a:ext cx="1199456" cy="54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 : forme 6">
            <a:extLst>
              <a:ext uri="{FF2B5EF4-FFF2-40B4-BE49-F238E27FC236}">
                <a16:creationId xmlns:a16="http://schemas.microsoft.com/office/drawing/2014/main" id="{609DF865-0870-4A6A-DE26-1147B640EFE5}"/>
              </a:ext>
            </a:extLst>
          </p:cNvPr>
          <p:cNvSpPr/>
          <p:nvPr/>
        </p:nvSpPr>
        <p:spPr bwMode="auto">
          <a:xfrm>
            <a:off x="186581" y="5480592"/>
            <a:ext cx="1869232" cy="443958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6752" tIns="196752" rIns="196752" bIns="196752" spcCol="1270" anchor="ctr"/>
          <a:lstStyle/>
          <a:p>
            <a:pPr marL="0" lvl="1" algn="ctr" defTabSz="1289050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fr-FR" sz="1200" dirty="0">
                <a:solidFill>
                  <a:srgbClr val="003060"/>
                </a:solidFill>
              </a:rPr>
              <a:t>Cultures d’</a:t>
            </a:r>
            <a:r>
              <a:rPr lang="fr-FR" sz="1200" dirty="0" err="1">
                <a:solidFill>
                  <a:srgbClr val="003060"/>
                </a:solidFill>
              </a:rPr>
              <a:t>orgnaoïdes</a:t>
            </a:r>
            <a:endParaRPr lang="fr-FR" sz="1200" dirty="0">
              <a:solidFill>
                <a:srgbClr val="003060"/>
              </a:solidFill>
            </a:endParaRPr>
          </a:p>
        </p:txBody>
      </p:sp>
      <p:pic>
        <p:nvPicPr>
          <p:cNvPr id="3" name="Image 2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8FD931F2-3D5D-C950-1B3C-115E8AE086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6453336"/>
            <a:ext cx="1779112" cy="4267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62A751E-AD1D-2554-B28B-815A0CB90C94}"/>
              </a:ext>
            </a:extLst>
          </p:cNvPr>
          <p:cNvSpPr txBox="1"/>
          <p:nvPr/>
        </p:nvSpPr>
        <p:spPr>
          <a:xfrm>
            <a:off x="4131359" y="666673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003060"/>
                </a:solidFill>
              </a:rPr>
              <a:t>Journées de rencontre de la </a:t>
            </a:r>
            <a:r>
              <a:rPr lang="fr-FR" sz="900" dirty="0" err="1">
                <a:solidFill>
                  <a:srgbClr val="003060"/>
                </a:solidFill>
              </a:rPr>
              <a:t>Graduate</a:t>
            </a:r>
            <a:r>
              <a:rPr lang="fr-FR" sz="900" dirty="0">
                <a:solidFill>
                  <a:srgbClr val="003060"/>
                </a:solidFill>
              </a:rPr>
              <a:t> Initiative EIF – 11 et 12 juillet 2024</a:t>
            </a:r>
          </a:p>
          <a:p>
            <a:endParaRPr lang="fr-FR" sz="900" dirty="0">
              <a:solidFill>
                <a:srgbClr val="003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2794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odèle CKL INL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CKL INL</Template>
  <TotalTime>76233</TotalTime>
  <Words>2028</Words>
  <Application>Microsoft Macintosh PowerPoint</Application>
  <PresentationFormat>Grand écran</PresentationFormat>
  <Paragraphs>358</Paragraphs>
  <Slides>34</Slides>
  <Notes>19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6" baseType="lpstr">
      <vt:lpstr>ＭＳ Ｐゴシック</vt:lpstr>
      <vt:lpstr>Arial</vt:lpstr>
      <vt:lpstr>Calibri</vt:lpstr>
      <vt:lpstr>Cambria Math</vt:lpstr>
      <vt:lpstr>Courier New</vt:lpstr>
      <vt:lpstr>Helvetica</vt:lpstr>
      <vt:lpstr>Roboto</vt:lpstr>
      <vt:lpstr>Roboto Regular</vt:lpstr>
      <vt:lpstr>Symbol</vt:lpstr>
      <vt:lpstr>Times New Roman</vt:lpstr>
      <vt:lpstr>Wingdings</vt:lpstr>
      <vt:lpstr>Modèle CKL INL</vt:lpstr>
      <vt:lpstr>Automatisation du renouvellement de milieu de culture cellulaire. </vt:lpstr>
      <vt:lpstr>Institut des Nanotechnologies de Lyon</vt:lpstr>
      <vt:lpstr>Groupe Lab On Chip et Instrumentation</vt:lpstr>
      <vt:lpstr>Groupe Lab On Chip et Instrumentation</vt:lpstr>
      <vt:lpstr>Intestin sur puce - Mimer sa physiologie</vt:lpstr>
      <vt:lpstr>Présentation PowerPoint</vt:lpstr>
      <vt:lpstr>L'essor de nouveaux modèles in vitro</vt:lpstr>
      <vt:lpstr>Stratégie envisagée pour développer un intestin sur puce</vt:lpstr>
      <vt:lpstr>Stratégie envisagée pour développer un intestin sur puce</vt:lpstr>
      <vt:lpstr>Stratégie envisagée pour développer un intestin sur puce</vt:lpstr>
      <vt:lpstr>Stratégie envisagée pour développer un intestin sur puce</vt:lpstr>
      <vt:lpstr>Présentation PowerPoint</vt:lpstr>
      <vt:lpstr>Présentation PowerPoint</vt:lpstr>
      <vt:lpstr>Objectif du stage de M1</vt:lpstr>
      <vt:lpstr>Objectif du stage de M1</vt:lpstr>
      <vt:lpstr>Micro-pompes</vt:lpstr>
      <vt:lpstr>Micro-pompes : caractérisation</vt:lpstr>
      <vt:lpstr>CellFlow – version 1</vt:lpstr>
      <vt:lpstr>CellFlow – version 1</vt:lpstr>
      <vt:lpstr>CellFlow – version 1</vt:lpstr>
      <vt:lpstr>CellFlow – version 1</vt:lpstr>
      <vt:lpstr>CellFlow – version 1</vt:lpstr>
      <vt:lpstr>CellFlow – version 1</vt:lpstr>
      <vt:lpstr>CellFlow – version 1</vt:lpstr>
      <vt:lpstr>CellFlow – version 1</vt:lpstr>
      <vt:lpstr>CellFlow – Exposition Meet&amp;Fabrik</vt:lpstr>
      <vt:lpstr>CellFlow – version 2</vt:lpstr>
      <vt:lpstr>CellFlow – version 2</vt:lpstr>
      <vt:lpstr>CellFlow – version 2</vt:lpstr>
      <vt:lpstr>CellFlow – version 2</vt:lpstr>
      <vt:lpstr>CellFlow – version 2</vt:lpstr>
      <vt:lpstr>CellFlow – version 2</vt:lpstr>
      <vt:lpstr>CellFlow – version 2</vt:lpstr>
      <vt:lpstr>Conclusions et perspectives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 de Laboratoire</dc:title>
  <dc:creator>Catherine Bru-Chevallier</dc:creator>
  <cp:lastModifiedBy>deman anne-laure</cp:lastModifiedBy>
  <cp:revision>1910</cp:revision>
  <dcterms:created xsi:type="dcterms:W3CDTF">2013-10-25T09:05:09Z</dcterms:created>
  <dcterms:modified xsi:type="dcterms:W3CDTF">2024-07-10T16:41:28Z</dcterms:modified>
</cp:coreProperties>
</file>